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charts/chart3.xml" ContentType="application/vnd.openxmlformats-officedocument.drawingml.chart+xml"/>
  <Override PartName="/ppt/drawings/drawing3.xml" ContentType="application/vnd.openxmlformats-officedocument.drawingml.chartshapes+xml"/>
  <Override PartName="/ppt/charts/chart4.xml" ContentType="application/vnd.openxmlformats-officedocument.drawingml.chart+xml"/>
  <Override PartName="/ppt/drawings/drawing4.xml" ContentType="application/vnd.openxmlformats-officedocument.drawingml.chartshapes+xml"/>
  <Override PartName="/ppt/charts/chart5.xml" ContentType="application/vnd.openxmlformats-officedocument.drawingml.chart+xml"/>
  <Override PartName="/ppt/drawings/drawing5.xml" ContentType="application/vnd.openxmlformats-officedocument.drawingml.chartshapes+xml"/>
  <Override PartName="/ppt/charts/chart6.xml" ContentType="application/vnd.openxmlformats-officedocument.drawingml.chart+xml"/>
  <Override PartName="/ppt/drawings/drawing6.xml" ContentType="application/vnd.openxmlformats-officedocument.drawingml.chartshapes+xml"/>
  <Override PartName="/ppt/charts/chart7.xml" ContentType="application/vnd.openxmlformats-officedocument.drawingml.chart+xml"/>
  <Override PartName="/ppt/drawings/drawing7.xml" ContentType="application/vnd.openxmlformats-officedocument.drawingml.chartshapes+xml"/>
  <Override PartName="/ppt/charts/chart8.xml" ContentType="application/vnd.openxmlformats-officedocument.drawingml.chart+xml"/>
  <Override PartName="/ppt/drawings/drawing8.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3" r:id="rId3"/>
    <p:sldMasterId id="2147483685" r:id="rId4"/>
    <p:sldMasterId id="2147483697" r:id="rId5"/>
  </p:sldMasterIdLst>
  <p:notesMasterIdLst>
    <p:notesMasterId r:id="rId56"/>
  </p:notesMasterIdLst>
  <p:sldIdLst>
    <p:sldId id="365" r:id="rId6"/>
    <p:sldId id="257" r:id="rId7"/>
    <p:sldId id="258" r:id="rId8"/>
    <p:sldId id="259" r:id="rId9"/>
    <p:sldId id="260" r:id="rId10"/>
    <p:sldId id="261" r:id="rId11"/>
    <p:sldId id="262" r:id="rId12"/>
    <p:sldId id="263" r:id="rId13"/>
    <p:sldId id="264" r:id="rId14"/>
    <p:sldId id="366" r:id="rId15"/>
    <p:sldId id="266" r:id="rId16"/>
    <p:sldId id="295" r:id="rId17"/>
    <p:sldId id="367" r:id="rId18"/>
    <p:sldId id="269" r:id="rId19"/>
    <p:sldId id="368" r:id="rId20"/>
    <p:sldId id="271" r:id="rId21"/>
    <p:sldId id="272" r:id="rId22"/>
    <p:sldId id="292" r:id="rId23"/>
    <p:sldId id="274" r:id="rId24"/>
    <p:sldId id="275" r:id="rId25"/>
    <p:sldId id="369" r:id="rId26"/>
    <p:sldId id="277" r:id="rId27"/>
    <p:sldId id="278" r:id="rId28"/>
    <p:sldId id="371" r:id="rId29"/>
    <p:sldId id="372" r:id="rId30"/>
    <p:sldId id="373" r:id="rId31"/>
    <p:sldId id="374" r:id="rId32"/>
    <p:sldId id="375" r:id="rId33"/>
    <p:sldId id="376" r:id="rId34"/>
    <p:sldId id="377" r:id="rId35"/>
    <p:sldId id="378" r:id="rId36"/>
    <p:sldId id="379" r:id="rId37"/>
    <p:sldId id="380" r:id="rId38"/>
    <p:sldId id="381" r:id="rId39"/>
    <p:sldId id="382" r:id="rId40"/>
    <p:sldId id="383" r:id="rId41"/>
    <p:sldId id="384" r:id="rId42"/>
    <p:sldId id="385" r:id="rId43"/>
    <p:sldId id="386" r:id="rId44"/>
    <p:sldId id="387" r:id="rId45"/>
    <p:sldId id="388" r:id="rId46"/>
    <p:sldId id="285" r:id="rId47"/>
    <p:sldId id="286" r:id="rId48"/>
    <p:sldId id="364" r:id="rId49"/>
    <p:sldId id="287" r:id="rId50"/>
    <p:sldId id="288" r:id="rId51"/>
    <p:sldId id="289" r:id="rId52"/>
    <p:sldId id="293" r:id="rId53"/>
    <p:sldId id="290" r:id="rId54"/>
    <p:sldId id="291" r:id="rId55"/>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lexander Druzhinin" initials="AD" lastIdx="15"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3903F"/>
    <a:srgbClr val="B0955E"/>
    <a:srgbClr val="B3955E"/>
    <a:srgbClr val="B6A14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noFill/>
              <a:miter lim="400000"/>
            </a:ln>
          </a:insideV>
        </a:tcBdr>
        <a:fill>
          <a:solidFill>
            <a:srgbClr val="E8ECF4"/>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chemeClr val="accent1"/>
              </a:solidFill>
              <a:prstDash val="solid"/>
              <a:round/>
            </a:ln>
          </a:left>
          <a:right>
            <a:ln w="12700" cap="flat">
              <a:noFill/>
              <a:miter lim="400000"/>
            </a:ln>
          </a:right>
          <a:top>
            <a:ln w="12700" cap="flat">
              <a:solidFill>
                <a:schemeClr val="accent1"/>
              </a:solidFill>
              <a:prstDash val="solid"/>
              <a:round/>
            </a:ln>
          </a:top>
          <a:bottom>
            <a:ln w="12700" cap="flat">
              <a:solidFill>
                <a:schemeClr val="accent1"/>
              </a:solidFill>
              <a:prstDash val="solid"/>
              <a:round/>
            </a:ln>
          </a:bottom>
          <a:insideH>
            <a:ln w="12700" cap="flat">
              <a:solidFill>
                <a:schemeClr val="accent1"/>
              </a:solidFill>
              <a:prstDash val="solid"/>
              <a:round/>
            </a:ln>
          </a:insideH>
          <a:insideV>
            <a:ln w="12700" cap="flat">
              <a:solidFill>
                <a:schemeClr val="accent1"/>
              </a:solidFill>
              <a:prstDash val="solid"/>
              <a:round/>
            </a:ln>
          </a:insideV>
        </a:tcBdr>
        <a:fill>
          <a:solidFill>
            <a:srgbClr val="E8ECF4"/>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chemeClr val="accent1"/>
              </a:solidFill>
              <a:prstDash val="solid"/>
              <a:round/>
            </a:ln>
          </a:top>
          <a:bottom>
            <a:ln w="12700" cap="flat">
              <a:solidFill>
                <a:schemeClr val="accent1"/>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12700" cap="flat">
              <a:solidFill>
                <a:schemeClr val="accent1"/>
              </a:solidFill>
              <a:prstDash val="solid"/>
              <a:round/>
            </a:ln>
          </a:top>
          <a:bottom>
            <a:ln w="12700" cap="flat">
              <a:solidFill>
                <a:schemeClr val="accent1"/>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EEE7283C-3CF3-47DC-8721-378D4A62B228}"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FFFFFF"/>
          </a:solidFill>
        </a:fill>
      </a:tcStyle>
    </a:band2H>
    <a:firstCo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CF821DB8-F4EB-4A41-A1BA-3FCAFE7338EE}" styleName="">
    <a:tblBg/>
    <a:wholeTbl>
      <a:tcTxStyle b="off" i="off">
        <a:fontRef idx="minor">
          <a:srgbClr val="000000"/>
        </a:fontRef>
        <a:srgbClr val="000000"/>
      </a:tcTxStyle>
      <a:tcStyle>
        <a:tcBdr>
          <a:left>
            <a:ln w="9525" cap="flat">
              <a:solidFill>
                <a:srgbClr val="F69240"/>
              </a:solidFill>
              <a:prstDash val="solid"/>
              <a:round/>
            </a:ln>
          </a:left>
          <a:right>
            <a:ln w="9525" cap="flat">
              <a:solidFill>
                <a:srgbClr val="F69240"/>
              </a:solidFill>
              <a:prstDash val="solid"/>
              <a:round/>
            </a:ln>
          </a:right>
          <a:top>
            <a:ln w="9525" cap="flat">
              <a:solidFill>
                <a:srgbClr val="F69240"/>
              </a:solidFill>
              <a:prstDash val="solid"/>
              <a:round/>
            </a:ln>
          </a:top>
          <a:bottom>
            <a:ln w="9525" cap="flat">
              <a:solidFill>
                <a:srgbClr val="F69240"/>
              </a:solidFill>
              <a:prstDash val="solid"/>
              <a:round/>
            </a:ln>
          </a:bottom>
          <a:insideH>
            <a:ln w="9525" cap="flat">
              <a:solidFill>
                <a:srgbClr val="F69240"/>
              </a:solidFill>
              <a:prstDash val="solid"/>
              <a:round/>
            </a:ln>
          </a:insideH>
          <a:insideV>
            <a:ln w="9525" cap="flat">
              <a:solidFill>
                <a:srgbClr val="F69240"/>
              </a:solidFill>
              <a:prstDash val="solid"/>
              <a:round/>
            </a:ln>
          </a:insideV>
        </a:tcBdr>
        <a:fill>
          <a:solidFill>
            <a:schemeClr val="accent6">
              <a:alpha val="40000"/>
            </a:schemeClr>
          </a:solidFill>
        </a:fill>
      </a:tcStyle>
    </a:wholeTbl>
    <a:band2H>
      <a:tcTxStyle/>
      <a:tcStyle>
        <a:tcBdr/>
        <a:fill>
          <a:solidFill>
            <a:srgbClr val="FFFFFF"/>
          </a:solidFill>
        </a:fill>
      </a:tcStyle>
    </a:band2H>
    <a:firstCol>
      <a:tcTxStyle b="on" i="off">
        <a:fontRef idx="minor">
          <a:srgbClr val="000000"/>
        </a:fontRef>
        <a:srgbClr val="000000"/>
      </a:tcTxStyle>
      <a:tcStyle>
        <a:tcBdr>
          <a:left>
            <a:ln w="9525" cap="flat">
              <a:solidFill>
                <a:srgbClr val="F69240"/>
              </a:solidFill>
              <a:prstDash val="solid"/>
              <a:round/>
            </a:ln>
          </a:left>
          <a:right>
            <a:ln w="25400" cap="flat">
              <a:solidFill>
                <a:schemeClr val="accent6"/>
              </a:solidFill>
              <a:prstDash val="solid"/>
              <a:round/>
            </a:ln>
          </a:right>
          <a:top>
            <a:ln w="9525" cap="flat">
              <a:solidFill>
                <a:srgbClr val="F69240"/>
              </a:solidFill>
              <a:prstDash val="solid"/>
              <a:round/>
            </a:ln>
          </a:top>
          <a:bottom>
            <a:ln w="9525" cap="flat">
              <a:solidFill>
                <a:srgbClr val="F69240"/>
              </a:solidFill>
              <a:prstDash val="solid"/>
              <a:round/>
            </a:ln>
          </a:bottom>
          <a:insideH>
            <a:ln w="9525" cap="flat">
              <a:solidFill>
                <a:srgbClr val="F69240"/>
              </a:solidFill>
              <a:prstDash val="solid"/>
              <a:round/>
            </a:ln>
          </a:insideH>
          <a:insideV>
            <a:ln w="9525" cap="flat">
              <a:solidFill>
                <a:srgbClr val="F69240"/>
              </a:solidFill>
              <a:prstDash val="solid"/>
              <a:round/>
            </a:ln>
          </a:insideV>
        </a:tcBdr>
        <a:fill>
          <a:solidFill>
            <a:schemeClr val="accent6">
              <a:alpha val="40000"/>
            </a:schemeClr>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25400" cap="flat">
              <a:solidFill>
                <a:schemeClr val="accent6"/>
              </a:solidFill>
              <a:prstDash val="solid"/>
              <a:round/>
            </a:ln>
          </a:top>
          <a:bottom>
            <a:ln w="25400" cap="flat">
              <a:solidFill>
                <a:schemeClr val="accent6"/>
              </a:solidFill>
              <a:prstDash val="solid"/>
              <a:round/>
            </a:ln>
          </a:bottom>
          <a:insideH>
            <a:ln w="12700" cap="flat">
              <a:noFill/>
              <a:miter lim="400000"/>
            </a:ln>
          </a:insideH>
          <a:insideV>
            <a:ln w="12700" cap="flat">
              <a:noFill/>
              <a:miter lim="400000"/>
            </a:ln>
          </a:insideV>
        </a:tcBdr>
        <a:fill>
          <a:no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9525" cap="flat">
              <a:solidFill>
                <a:srgbClr val="F69240"/>
              </a:solidFill>
              <a:prstDash val="solid"/>
              <a:round/>
            </a:ln>
          </a:top>
          <a:bottom>
            <a:ln w="25400" cap="flat">
              <a:solidFill>
                <a:srgbClr val="FFFFFF"/>
              </a:solidFill>
              <a:prstDash val="solid"/>
              <a:round/>
            </a:ln>
          </a:bottom>
          <a:insideH>
            <a:ln w="12700" cap="flat">
              <a:noFill/>
              <a:miter lim="400000"/>
            </a:ln>
          </a:insideH>
          <a:insideV>
            <a:ln w="12700" cap="flat">
              <a:noFill/>
              <a:miter lim="400000"/>
            </a:ln>
          </a:insideV>
        </a:tcBdr>
        <a:fill>
          <a:solidFill>
            <a:schemeClr val="accent6"/>
          </a:solidFill>
        </a:fill>
      </a:tcStyle>
    </a:firstRow>
  </a:tblStyle>
  <a:tblStyle styleId="{33BA23B1-9221-436E-865A-0063620EA4FD}"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99" autoAdjust="0"/>
    <p:restoredTop sz="92576" autoAdjust="0"/>
  </p:normalViewPr>
  <p:slideViewPr>
    <p:cSldViewPr>
      <p:cViewPr>
        <p:scale>
          <a:sx n="100" d="100"/>
          <a:sy n="100" d="100"/>
        </p:scale>
        <p:origin x="612" y="21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tableStyles" Target="tableStyle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commentAuthors" Target="commentAuthor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6454623622585358E-2"/>
          <c:y val="0.40700584176232463"/>
          <c:w val="0.88858917636602464"/>
          <c:h val="0.42305800260547838"/>
        </c:manualLayout>
      </c:layout>
      <c:lineChart>
        <c:grouping val="standard"/>
        <c:varyColors val="0"/>
        <c:ser>
          <c:idx val="0"/>
          <c:order val="0"/>
          <c:tx>
            <c:strRef>
              <c:f>Лист1!$B$1</c:f>
              <c:strCache>
                <c:ptCount val="1"/>
                <c:pt idx="0">
                  <c:v>Ряд 1</c:v>
                </c:pt>
              </c:strCache>
            </c:strRef>
          </c:tx>
          <c:dLbls>
            <c:dLbl>
              <c:idx val="0"/>
              <c:layout>
                <c:manualLayout>
                  <c:x val="-5.8055407475733324E-2"/>
                  <c:y val="-6.7834306960387433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A5C9-4539-AF59-F00569AB8B6A}"/>
                </c:ext>
              </c:extLst>
            </c:dLbl>
            <c:dLbl>
              <c:idx val="1"/>
              <c:layout>
                <c:manualLayout>
                  <c:x val="-5.7842312572179214E-2"/>
                  <c:y val="-0.10175146044058116"/>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A5C9-4539-AF59-F00569AB8B6A}"/>
                </c:ext>
              </c:extLst>
            </c:dLbl>
            <c:dLbl>
              <c:idx val="2"/>
              <c:layout>
                <c:manualLayout>
                  <c:x val="-5.4663860878203047E-2"/>
                  <c:y val="-8.1401702480866187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A5C9-4539-AF59-F00569AB8B6A}"/>
                </c:ext>
              </c:extLst>
            </c:dLbl>
            <c:dLbl>
              <c:idx val="3"/>
              <c:layout>
                <c:manualLayout>
                  <c:x val="-5.0845190870482122E-2"/>
                  <c:y val="-6.7834306960387433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A5C9-4539-AF59-F00569AB8B6A}"/>
                </c:ext>
              </c:extLst>
            </c:dLbl>
            <c:dLbl>
              <c:idx val="4"/>
              <c:layout>
                <c:manualLayout>
                  <c:x val="-6.0592240451341074E-2"/>
                  <c:y val="-8.1401168352464859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A5C9-4539-AF59-F00569AB8B6A}"/>
                </c:ext>
              </c:extLst>
            </c:dLbl>
            <c:dLbl>
              <c:idx val="5"/>
              <c:layout>
                <c:manualLayout>
                  <c:x val="-6.0806035557206942E-2"/>
                  <c:y val="-7.4617737656426181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A5C9-4539-AF59-F00569AB8B6A}"/>
                </c:ext>
              </c:extLst>
            </c:dLbl>
            <c:dLbl>
              <c:idx val="6"/>
              <c:layout>
                <c:manualLayout>
                  <c:x val="-5.1272547681443424E-2"/>
                  <c:y val="-8.1402236609267389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A5C9-4539-AF59-F00569AB8B6A}"/>
                </c:ext>
              </c:extLst>
            </c:dLbl>
            <c:dLbl>
              <c:idx val="7"/>
              <c:layout>
                <c:manualLayout>
                  <c:x val="-6.419758215473724E-2"/>
                  <c:y val="-6.7835909345591291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A5C9-4539-AF59-F00569AB8B6A}"/>
                </c:ext>
              </c:extLst>
            </c:dLbl>
            <c:dLbl>
              <c:idx val="8"/>
              <c:layout>
                <c:manualLayout>
                  <c:x val="-6.3556430237910078E-2"/>
                  <c:y val="-6.7834841088788636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A5C9-4539-AF59-F00569AB8B6A}"/>
                </c:ext>
              </c:extLst>
            </c:dLbl>
            <c:dLbl>
              <c:idx val="9"/>
              <c:layout>
                <c:manualLayout>
                  <c:x val="-5.6773570443620178E-2"/>
                  <c:y val="-6.7834841088788636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A5C9-4539-AF59-F00569AB8B6A}"/>
                </c:ext>
              </c:extLst>
            </c:dLbl>
            <c:dLbl>
              <c:idx val="10"/>
              <c:layout>
                <c:manualLayout>
                  <c:x val="-4.9349792133273597E-2"/>
                  <c:y val="-6.7834841088788692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A-A5C9-4539-AF59-F00569AB8B6A}"/>
                </c:ext>
              </c:extLst>
            </c:dLbl>
            <c:dLbl>
              <c:idx val="11"/>
              <c:layout>
                <c:manualLayout>
                  <c:x val="-3.7279471281902496E-2"/>
                  <c:y val="7.4617737656426181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A5C9-4539-AF59-F00569AB8B6A}"/>
                </c:ext>
              </c:extLst>
            </c:dLbl>
            <c:spPr>
              <a:noFill/>
              <a:ln>
                <a:noFill/>
              </a:ln>
              <a:effectLst/>
            </c:spPr>
            <c:txPr>
              <a:bodyPr/>
              <a:lstStyle/>
              <a:p>
                <a:pPr>
                  <a:defRPr sz="900"/>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Лист1!$A$2:$A$13</c:f>
              <c:numCache>
                <c:formatCode>General</c:formatCode>
                <c:ptCount val="12"/>
                <c:pt idx="0">
                  <c:v>2011</c:v>
                </c:pt>
                <c:pt idx="1">
                  <c:v>2012</c:v>
                </c:pt>
                <c:pt idx="2">
                  <c:v>2013</c:v>
                </c:pt>
                <c:pt idx="3">
                  <c:v>2014</c:v>
                </c:pt>
                <c:pt idx="4">
                  <c:v>2015</c:v>
                </c:pt>
                <c:pt idx="5">
                  <c:v>2016</c:v>
                </c:pt>
                <c:pt idx="6">
                  <c:v>2017</c:v>
                </c:pt>
                <c:pt idx="7">
                  <c:v>2018</c:v>
                </c:pt>
                <c:pt idx="8">
                  <c:v>2019</c:v>
                </c:pt>
                <c:pt idx="9">
                  <c:v>2020</c:v>
                </c:pt>
                <c:pt idx="10">
                  <c:v>2021</c:v>
                </c:pt>
                <c:pt idx="11">
                  <c:v>2022</c:v>
                </c:pt>
              </c:numCache>
            </c:numRef>
          </c:cat>
          <c:val>
            <c:numRef>
              <c:f>Лист1!$B$2:$B$13</c:f>
              <c:numCache>
                <c:formatCode>General</c:formatCode>
                <c:ptCount val="12"/>
                <c:pt idx="0">
                  <c:v>100.4</c:v>
                </c:pt>
                <c:pt idx="1">
                  <c:v>100.7</c:v>
                </c:pt>
                <c:pt idx="2">
                  <c:v>101</c:v>
                </c:pt>
                <c:pt idx="3">
                  <c:v>101.5</c:v>
                </c:pt>
                <c:pt idx="4">
                  <c:v>100.9</c:v>
                </c:pt>
                <c:pt idx="5">
                  <c:v>100</c:v>
                </c:pt>
                <c:pt idx="6">
                  <c:v>100.2</c:v>
                </c:pt>
                <c:pt idx="7">
                  <c:v>100.3</c:v>
                </c:pt>
                <c:pt idx="8">
                  <c:v>100.3</c:v>
                </c:pt>
                <c:pt idx="9">
                  <c:v>100</c:v>
                </c:pt>
                <c:pt idx="10">
                  <c:v>99.7</c:v>
                </c:pt>
                <c:pt idx="11">
                  <c:v>99.5</c:v>
                </c:pt>
              </c:numCache>
            </c:numRef>
          </c:val>
          <c:smooth val="0"/>
          <c:extLst xmlns:c16r2="http://schemas.microsoft.com/office/drawing/2015/06/chart">
            <c:ext xmlns:c16="http://schemas.microsoft.com/office/drawing/2014/chart" uri="{C3380CC4-5D6E-409C-BE32-E72D297353CC}">
              <c16:uniqueId val="{0000000C-A5C9-4539-AF59-F00569AB8B6A}"/>
            </c:ext>
          </c:extLst>
        </c:ser>
        <c:dLbls>
          <c:showLegendKey val="0"/>
          <c:showVal val="1"/>
          <c:showCatName val="0"/>
          <c:showSerName val="0"/>
          <c:showPercent val="0"/>
          <c:showBubbleSize val="0"/>
        </c:dLbls>
        <c:marker val="1"/>
        <c:smooth val="0"/>
        <c:axId val="81672192"/>
        <c:axId val="41292288"/>
      </c:lineChart>
      <c:catAx>
        <c:axId val="81672192"/>
        <c:scaling>
          <c:orientation val="minMax"/>
        </c:scaling>
        <c:delete val="0"/>
        <c:axPos val="b"/>
        <c:numFmt formatCode="General" sourceLinked="1"/>
        <c:majorTickMark val="none"/>
        <c:minorTickMark val="none"/>
        <c:tickLblPos val="nextTo"/>
        <c:txPr>
          <a:bodyPr/>
          <a:lstStyle/>
          <a:p>
            <a:pPr>
              <a:defRPr sz="1000"/>
            </a:pPr>
            <a:endParaRPr lang="ru-RU"/>
          </a:p>
        </c:txPr>
        <c:crossAx val="41292288"/>
        <c:crosses val="autoZero"/>
        <c:auto val="1"/>
        <c:lblAlgn val="ctr"/>
        <c:lblOffset val="100"/>
        <c:noMultiLvlLbl val="0"/>
      </c:catAx>
      <c:valAx>
        <c:axId val="41292288"/>
        <c:scaling>
          <c:orientation val="minMax"/>
        </c:scaling>
        <c:delete val="1"/>
        <c:axPos val="l"/>
        <c:numFmt formatCode="General" sourceLinked="1"/>
        <c:majorTickMark val="out"/>
        <c:minorTickMark val="none"/>
        <c:tickLblPos val="nextTo"/>
        <c:crossAx val="81672192"/>
        <c:crosses val="autoZero"/>
        <c:crossBetween val="between"/>
      </c:valAx>
    </c:plotArea>
    <c:plotVisOnly val="1"/>
    <c:dispBlanksAs val="gap"/>
    <c:showDLblsOverMax val="0"/>
  </c:chart>
  <c:txPr>
    <a:bodyPr/>
    <a:lstStyle/>
    <a:p>
      <a:pPr>
        <a:defRPr sz="1800"/>
      </a:pPr>
      <a:endParaRPr lang="ru-RU"/>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Лист1!$B$1</c:f>
              <c:strCache>
                <c:ptCount val="1"/>
                <c:pt idx="0">
                  <c:v>russian tourists</c:v>
                </c:pt>
              </c:strCache>
            </c:strRef>
          </c:tx>
          <c:spPr>
            <a:pattFill prst="trellis">
              <a:fgClr>
                <a:schemeClr val="accent1"/>
              </a:fgClr>
              <a:bgClr>
                <a:schemeClr val="bg1"/>
              </a:bgClr>
            </a:pattFill>
          </c:spPr>
          <c:invertIfNegative val="0"/>
          <c:cat>
            <c:numRef>
              <c:f>Лист1!$A$2:$A$4</c:f>
              <c:numCache>
                <c:formatCode>General</c:formatCode>
                <c:ptCount val="3"/>
                <c:pt idx="0">
                  <c:v>2020</c:v>
                </c:pt>
                <c:pt idx="1">
                  <c:v>2021</c:v>
                </c:pt>
                <c:pt idx="2">
                  <c:v>2022</c:v>
                </c:pt>
              </c:numCache>
            </c:numRef>
          </c:cat>
          <c:val>
            <c:numRef>
              <c:f>Лист1!$B$2:$B$4</c:f>
              <c:numCache>
                <c:formatCode>General</c:formatCode>
                <c:ptCount val="3"/>
                <c:pt idx="0">
                  <c:v>244.3</c:v>
                </c:pt>
                <c:pt idx="1">
                  <c:v>251.6</c:v>
                </c:pt>
                <c:pt idx="2">
                  <c:v>478.7</c:v>
                </c:pt>
              </c:numCache>
            </c:numRef>
          </c:val>
          <c:extLst xmlns:c16r2="http://schemas.microsoft.com/office/drawing/2015/06/chart">
            <c:ext xmlns:c16="http://schemas.microsoft.com/office/drawing/2014/chart" uri="{C3380CC4-5D6E-409C-BE32-E72D297353CC}">
              <c16:uniqueId val="{00000000-914D-4277-97B2-13DF1AD2FD75}"/>
            </c:ext>
          </c:extLst>
        </c:ser>
        <c:ser>
          <c:idx val="1"/>
          <c:order val="1"/>
          <c:tx>
            <c:strRef>
              <c:f>Лист1!$C$1</c:f>
              <c:strCache>
                <c:ptCount val="1"/>
                <c:pt idx="0">
                  <c:v>foreign tourists</c:v>
                </c:pt>
              </c:strCache>
            </c:strRef>
          </c:tx>
          <c:spPr>
            <a:pattFill prst="pct80">
              <a:fgClr>
                <a:schemeClr val="accent5">
                  <a:lumMod val="50000"/>
                </a:schemeClr>
              </a:fgClr>
              <a:bgClr>
                <a:schemeClr val="bg1"/>
              </a:bgClr>
            </a:pattFill>
          </c:spPr>
          <c:invertIfNegative val="0"/>
          <c:cat>
            <c:numRef>
              <c:f>Лист1!$A$2:$A$4</c:f>
              <c:numCache>
                <c:formatCode>General</c:formatCode>
                <c:ptCount val="3"/>
                <c:pt idx="0">
                  <c:v>2020</c:v>
                </c:pt>
                <c:pt idx="1">
                  <c:v>2021</c:v>
                </c:pt>
                <c:pt idx="2">
                  <c:v>2022</c:v>
                </c:pt>
              </c:numCache>
            </c:numRef>
          </c:cat>
          <c:val>
            <c:numRef>
              <c:f>Лист1!$C$2:$C$4</c:f>
              <c:numCache>
                <c:formatCode>General</c:formatCode>
                <c:ptCount val="3"/>
                <c:pt idx="0">
                  <c:v>13.1</c:v>
                </c:pt>
                <c:pt idx="1">
                  <c:v>13.5</c:v>
                </c:pt>
              </c:numCache>
            </c:numRef>
          </c:val>
          <c:extLst xmlns:c16r2="http://schemas.microsoft.com/office/drawing/2015/06/chart">
            <c:ext xmlns:c16="http://schemas.microsoft.com/office/drawing/2014/chart" uri="{C3380CC4-5D6E-409C-BE32-E72D297353CC}">
              <c16:uniqueId val="{00000001-914D-4277-97B2-13DF1AD2FD75}"/>
            </c:ext>
          </c:extLst>
        </c:ser>
        <c:dLbls>
          <c:showLegendKey val="0"/>
          <c:showVal val="0"/>
          <c:showCatName val="0"/>
          <c:showSerName val="0"/>
          <c:showPercent val="0"/>
          <c:showBubbleSize val="0"/>
        </c:dLbls>
        <c:gapWidth val="150"/>
        <c:axId val="84134400"/>
        <c:axId val="41298176"/>
      </c:barChart>
      <c:catAx>
        <c:axId val="84134400"/>
        <c:scaling>
          <c:orientation val="minMax"/>
        </c:scaling>
        <c:delete val="0"/>
        <c:axPos val="b"/>
        <c:numFmt formatCode="General" sourceLinked="1"/>
        <c:majorTickMark val="none"/>
        <c:minorTickMark val="none"/>
        <c:tickLblPos val="nextTo"/>
        <c:spPr>
          <a:ln w="25400">
            <a:solidFill>
              <a:schemeClr val="tx1">
                <a:lumMod val="75000"/>
                <a:lumOff val="25000"/>
              </a:schemeClr>
            </a:solidFill>
          </a:ln>
        </c:spPr>
        <c:crossAx val="41298176"/>
        <c:crosses val="autoZero"/>
        <c:auto val="1"/>
        <c:lblAlgn val="ctr"/>
        <c:lblOffset val="100"/>
        <c:noMultiLvlLbl val="0"/>
      </c:catAx>
      <c:valAx>
        <c:axId val="41298176"/>
        <c:scaling>
          <c:orientation val="minMax"/>
        </c:scaling>
        <c:delete val="0"/>
        <c:axPos val="l"/>
        <c:title>
          <c:tx>
            <c:rich>
              <a:bodyPr rot="0" vert="horz"/>
              <a:lstStyle/>
              <a:p>
                <a:pPr>
                  <a:defRPr sz="900" b="0"/>
                </a:pPr>
                <a:r>
                  <a:rPr lang="en-US" sz="900" b="0" i="0" u="none" strike="noStrike" baseline="0" dirty="0" smtClean="0">
                    <a:effectLst/>
                  </a:rPr>
                  <a:t>thousand</a:t>
                </a:r>
                <a:endParaRPr lang="ru-RU" sz="900" b="0" dirty="0"/>
              </a:p>
            </c:rich>
          </c:tx>
          <c:layout/>
          <c:overlay val="0"/>
        </c:title>
        <c:numFmt formatCode="General" sourceLinked="1"/>
        <c:majorTickMark val="none"/>
        <c:minorTickMark val="none"/>
        <c:tickLblPos val="nextTo"/>
        <c:spPr>
          <a:ln w="12700">
            <a:solidFill>
              <a:schemeClr val="tx1">
                <a:lumMod val="75000"/>
                <a:lumOff val="25000"/>
              </a:schemeClr>
            </a:solidFill>
          </a:ln>
        </c:spPr>
        <c:txPr>
          <a:bodyPr/>
          <a:lstStyle/>
          <a:p>
            <a:pPr>
              <a:defRPr sz="900" b="0">
                <a:solidFill>
                  <a:schemeClr val="tx1"/>
                </a:solidFill>
              </a:defRPr>
            </a:pPr>
            <a:endParaRPr lang="ru-RU"/>
          </a:p>
        </c:txPr>
        <c:crossAx val="84134400"/>
        <c:crosses val="autoZero"/>
        <c:crossBetween val="between"/>
      </c:valAx>
      <c:dTable>
        <c:showHorzBorder val="0"/>
        <c:showVertBorder val="0"/>
        <c:showOutline val="0"/>
        <c:showKeys val="1"/>
        <c:txPr>
          <a:bodyPr/>
          <a:lstStyle/>
          <a:p>
            <a:pPr rtl="0">
              <a:defRPr sz="900" b="0">
                <a:solidFill>
                  <a:schemeClr val="tx1"/>
                </a:solidFill>
              </a:defRPr>
            </a:pPr>
            <a:endParaRPr lang="ru-RU"/>
          </a:p>
        </c:txPr>
      </c:dTable>
    </c:plotArea>
    <c:plotVisOnly val="1"/>
    <c:dispBlanksAs val="gap"/>
    <c:showDLblsOverMax val="0"/>
  </c:chart>
  <c:txPr>
    <a:bodyPr/>
    <a:lstStyle/>
    <a:p>
      <a:pPr>
        <a:defRPr sz="1800"/>
      </a:pPr>
      <a:endParaRPr lang="ru-RU"/>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Лист1!$B$1</c:f>
              <c:strCache>
                <c:ptCount val="1"/>
                <c:pt idx="0">
                  <c:v>Продажи</c:v>
                </c:pt>
              </c:strCache>
            </c:strRef>
          </c:tx>
          <c:dPt>
            <c:idx val="0"/>
            <c:bubble3D val="0"/>
            <c:spPr>
              <a:pattFill prst="pct80">
                <a:fgClr>
                  <a:srgbClr val="0070C0"/>
                </a:fgClr>
                <a:bgClr>
                  <a:schemeClr val="bg1"/>
                </a:bgClr>
              </a:pattFill>
              <a:ln>
                <a:solidFill>
                  <a:srgbClr val="0066CC"/>
                </a:solidFill>
              </a:ln>
            </c:spPr>
            <c:extLst xmlns:c16r2="http://schemas.microsoft.com/office/drawing/2015/06/chart">
              <c:ext xmlns:c16="http://schemas.microsoft.com/office/drawing/2014/chart" uri="{C3380CC4-5D6E-409C-BE32-E72D297353CC}">
                <c16:uniqueId val="{00000001-C9A8-481C-9639-65C14161B07F}"/>
              </c:ext>
            </c:extLst>
          </c:dPt>
          <c:dPt>
            <c:idx val="1"/>
            <c:bubble3D val="0"/>
            <c:spPr>
              <a:pattFill prst="pct80">
                <a:fgClr>
                  <a:srgbClr val="4FBDB0"/>
                </a:fgClr>
                <a:bgClr>
                  <a:schemeClr val="bg1"/>
                </a:bgClr>
              </a:pattFill>
            </c:spPr>
            <c:extLst xmlns:c16r2="http://schemas.microsoft.com/office/drawing/2015/06/chart">
              <c:ext xmlns:c16="http://schemas.microsoft.com/office/drawing/2014/chart" uri="{C3380CC4-5D6E-409C-BE32-E72D297353CC}">
                <c16:uniqueId val="{00000003-C9A8-481C-9639-65C14161B07F}"/>
              </c:ext>
            </c:extLst>
          </c:dPt>
          <c:dPt>
            <c:idx val="2"/>
            <c:bubble3D val="0"/>
            <c:spPr>
              <a:solidFill>
                <a:srgbClr val="AABAD7"/>
              </a:solidFill>
            </c:spPr>
            <c:extLst xmlns:c16r2="http://schemas.microsoft.com/office/drawing/2015/06/chart">
              <c:ext xmlns:c16="http://schemas.microsoft.com/office/drawing/2014/chart" uri="{C3380CC4-5D6E-409C-BE32-E72D297353CC}">
                <c16:uniqueId val="{00000005-C9A8-481C-9639-65C14161B07F}"/>
              </c:ext>
            </c:extLst>
          </c:dPt>
          <c:dPt>
            <c:idx val="3"/>
            <c:bubble3D val="0"/>
            <c:spPr>
              <a:solidFill>
                <a:schemeClr val="accent5">
                  <a:lumMod val="75000"/>
                </a:schemeClr>
              </a:solidFill>
            </c:spPr>
            <c:extLst xmlns:c16r2="http://schemas.microsoft.com/office/drawing/2015/06/chart">
              <c:ext xmlns:c16="http://schemas.microsoft.com/office/drawing/2014/chart" uri="{C3380CC4-5D6E-409C-BE32-E72D297353CC}">
                <c16:uniqueId val="{00000007-C9A8-481C-9639-65C14161B07F}"/>
              </c:ext>
            </c:extLst>
          </c:dPt>
          <c:dPt>
            <c:idx val="4"/>
            <c:bubble3D val="0"/>
            <c:spPr>
              <a:solidFill>
                <a:srgbClr val="4FBDB0"/>
              </a:solidFill>
            </c:spPr>
            <c:extLst xmlns:c16r2="http://schemas.microsoft.com/office/drawing/2015/06/chart">
              <c:ext xmlns:c16="http://schemas.microsoft.com/office/drawing/2014/chart" uri="{C3380CC4-5D6E-409C-BE32-E72D297353CC}">
                <c16:uniqueId val="{00000009-C9A8-481C-9639-65C14161B07F}"/>
              </c:ext>
            </c:extLst>
          </c:dPt>
          <c:dPt>
            <c:idx val="5"/>
            <c:bubble3D val="0"/>
            <c:spPr>
              <a:solidFill>
                <a:srgbClr val="0070C0"/>
              </a:solidFill>
            </c:spPr>
            <c:extLst xmlns:c16r2="http://schemas.microsoft.com/office/drawing/2015/06/chart">
              <c:ext xmlns:c16="http://schemas.microsoft.com/office/drawing/2014/chart" uri="{C3380CC4-5D6E-409C-BE32-E72D297353CC}">
                <c16:uniqueId val="{0000000B-C9A8-481C-9639-65C14161B07F}"/>
              </c:ext>
            </c:extLst>
          </c:dPt>
          <c:dLbls>
            <c:dLbl>
              <c:idx val="0"/>
              <c:layout>
                <c:manualLayout>
                  <c:x val="7.8146335912608098E-2"/>
                  <c:y val="0.205080791989076"/>
                </c:manualLayout>
              </c:layout>
              <c:tx>
                <c:rich>
                  <a:bodyPr/>
                  <a:lstStyle/>
                  <a:p>
                    <a:pPr>
                      <a:defRPr sz="1200" b="1"/>
                    </a:pPr>
                    <a:r>
                      <a:rPr lang="en-US" sz="1200" b="1" dirty="0" smtClean="0"/>
                      <a:t>61,1</a:t>
                    </a:r>
                    <a:endParaRPr lang="en-US" sz="1200" b="1" dirty="0"/>
                  </a:p>
                </c:rich>
              </c:tx>
              <c:spP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C9A8-481C-9639-65C14161B07F}"/>
                </c:ext>
              </c:extLst>
            </c:dLbl>
            <c:dLbl>
              <c:idx val="1"/>
              <c:layout>
                <c:manualLayout>
                  <c:x val="-0.10569020887068224"/>
                  <c:y val="-5.1637218796982111E-2"/>
                </c:manualLayout>
              </c:layout>
              <c:spPr/>
              <c:txPr>
                <a:bodyPr/>
                <a:lstStyle/>
                <a:p>
                  <a:pPr>
                    <a:defRPr sz="1200" b="1"/>
                  </a:pPr>
                  <a:endParaRPr lang="ru-RU"/>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C9A8-481C-9639-65C14161B07F}"/>
                </c:ext>
              </c:extLst>
            </c:dLbl>
            <c:dLbl>
              <c:idx val="2"/>
              <c:layout>
                <c:manualLayout>
                  <c:x val="-0.18706810940538751"/>
                  <c:y val="-3.4418059750899989E-2"/>
                </c:manualLayout>
              </c:layout>
              <c:spPr/>
              <c:txPr>
                <a:bodyPr/>
                <a:lstStyle/>
                <a:p>
                  <a:pPr>
                    <a:defRPr sz="1200" b="1"/>
                  </a:pPr>
                  <a:endParaRPr lang="ru-RU"/>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C9A8-481C-9639-65C14161B07F}"/>
                </c:ext>
              </c:extLst>
            </c:dLbl>
            <c:dLbl>
              <c:idx val="3"/>
              <c:layout>
                <c:manualLayout>
                  <c:x val="-0.10313219817657684"/>
                  <c:y val="-0.13131370601784803"/>
                </c:manualLayout>
              </c:layout>
              <c:spPr/>
              <c:txPr>
                <a:bodyPr/>
                <a:lstStyle/>
                <a:p>
                  <a:pPr>
                    <a:defRPr sz="1200" b="1"/>
                  </a:pPr>
                  <a:endParaRPr lang="ru-RU"/>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C9A8-481C-9639-65C14161B07F}"/>
                </c:ext>
              </c:extLst>
            </c:dLbl>
            <c:dLbl>
              <c:idx val="4"/>
              <c:layout>
                <c:manualLayout>
                  <c:x val="-3.7989131184397389E-2"/>
                  <c:y val="-0.14534454697176591"/>
                </c:manualLayout>
              </c:layout>
              <c:spPr/>
              <c:txPr>
                <a:bodyPr/>
                <a:lstStyle/>
                <a:p>
                  <a:pPr>
                    <a:defRPr sz="1200" b="1"/>
                  </a:pPr>
                  <a:endParaRPr lang="ru-RU"/>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C9A8-481C-9639-65C14161B07F}"/>
                </c:ext>
              </c:extLst>
            </c:dLbl>
            <c:dLbl>
              <c:idx val="5"/>
              <c:layout>
                <c:manualLayout>
                  <c:x val="0.16167794237320865"/>
                  <c:y val="-0.12655170273513469"/>
                </c:manualLayout>
              </c:layout>
              <c:spPr/>
              <c:txPr>
                <a:bodyPr/>
                <a:lstStyle/>
                <a:p>
                  <a:pPr>
                    <a:defRPr sz="1200" b="1"/>
                  </a:pPr>
                  <a:endParaRPr lang="ru-RU"/>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C9A8-481C-9639-65C14161B07F}"/>
                </c:ext>
              </c:extLst>
            </c:dLbl>
            <c:spPr>
              <a:noFill/>
              <a:ln>
                <a:noFill/>
              </a:ln>
              <a:effectLst/>
            </c:sp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extLst>
          </c:dLbls>
          <c:cat>
            <c:strRef>
              <c:f>Лист1!$A$2:$A$7</c:f>
              <c:strCache>
                <c:ptCount val="6"/>
                <c:pt idx="0">
                  <c:v>Собственные средства</c:v>
                </c:pt>
                <c:pt idx="1">
                  <c:v>Бюджетные средства</c:v>
                </c:pt>
                <c:pt idx="2">
                  <c:v>Кредиты банков</c:v>
                </c:pt>
                <c:pt idx="3">
                  <c:v>Внебюджетные фонды</c:v>
                </c:pt>
                <c:pt idx="4">
                  <c:v>Заемные средства других организаций</c:v>
                </c:pt>
                <c:pt idx="5">
                  <c:v>Прочие</c:v>
                </c:pt>
              </c:strCache>
            </c:strRef>
          </c:cat>
          <c:val>
            <c:numRef>
              <c:f>Лист1!$B$2:$B$7</c:f>
              <c:numCache>
                <c:formatCode>General</c:formatCode>
                <c:ptCount val="6"/>
                <c:pt idx="0">
                  <c:v>61.1</c:v>
                </c:pt>
                <c:pt idx="1">
                  <c:v>32.700000000000003</c:v>
                </c:pt>
                <c:pt idx="2">
                  <c:v>0.9</c:v>
                </c:pt>
                <c:pt idx="3">
                  <c:v>0.3</c:v>
                </c:pt>
                <c:pt idx="4">
                  <c:v>3.5</c:v>
                </c:pt>
                <c:pt idx="5">
                  <c:v>1.5</c:v>
                </c:pt>
              </c:numCache>
            </c:numRef>
          </c:val>
          <c:extLst xmlns:c16r2="http://schemas.microsoft.com/office/drawing/2015/06/chart">
            <c:ext xmlns:c16="http://schemas.microsoft.com/office/drawing/2014/chart" uri="{C3380CC4-5D6E-409C-BE32-E72D297353CC}">
              <c16:uniqueId val="{0000000C-C9A8-481C-9639-65C14161B07F}"/>
            </c:ext>
          </c:extLst>
        </c:ser>
        <c:dLbls>
          <c:showLegendKey val="0"/>
          <c:showVal val="1"/>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ru-RU"/>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Лист1!$B$1</c:f>
              <c:strCache>
                <c:ptCount val="1"/>
                <c:pt idx="0">
                  <c:v>Ряд 1</c:v>
                </c:pt>
              </c:strCache>
            </c:strRef>
          </c:tx>
          <c:invertIfNegative val="0"/>
          <c:dPt>
            <c:idx val="0"/>
            <c:invertIfNegative val="0"/>
            <c:bubble3D val="0"/>
            <c:spPr>
              <a:solidFill>
                <a:schemeClr val="tx2">
                  <a:lumMod val="75000"/>
                </a:schemeClr>
              </a:solidFill>
            </c:spPr>
            <c:extLst xmlns:c16r2="http://schemas.microsoft.com/office/drawing/2015/06/chart">
              <c:ext xmlns:c16="http://schemas.microsoft.com/office/drawing/2014/chart" uri="{C3380CC4-5D6E-409C-BE32-E72D297353CC}">
                <c16:uniqueId val="{00000001-9455-43B1-A493-F0FA49D47868}"/>
              </c:ext>
            </c:extLst>
          </c:dPt>
          <c:dPt>
            <c:idx val="2"/>
            <c:invertIfNegative val="0"/>
            <c:bubble3D val="0"/>
            <c:spPr>
              <a:solidFill>
                <a:srgbClr val="9050C0"/>
              </a:solidFill>
            </c:spPr>
            <c:extLst xmlns:c16r2="http://schemas.microsoft.com/office/drawing/2015/06/chart">
              <c:ext xmlns:c16="http://schemas.microsoft.com/office/drawing/2014/chart" uri="{C3380CC4-5D6E-409C-BE32-E72D297353CC}">
                <c16:uniqueId val="{00000003-9455-43B1-A493-F0FA49D47868}"/>
              </c:ext>
            </c:extLst>
          </c:dPt>
          <c:dPt>
            <c:idx val="3"/>
            <c:invertIfNegative val="0"/>
            <c:bubble3D val="0"/>
            <c:spPr>
              <a:solidFill>
                <a:schemeClr val="accent1">
                  <a:lumMod val="60000"/>
                  <a:lumOff val="40000"/>
                </a:schemeClr>
              </a:solidFill>
            </c:spPr>
            <c:extLst xmlns:c16r2="http://schemas.microsoft.com/office/drawing/2015/06/chart">
              <c:ext xmlns:c16="http://schemas.microsoft.com/office/drawing/2014/chart" uri="{C3380CC4-5D6E-409C-BE32-E72D297353CC}">
                <c16:uniqueId val="{00000005-9455-43B1-A493-F0FA49D47868}"/>
              </c:ext>
            </c:extLst>
          </c:dPt>
          <c:dPt>
            <c:idx val="4"/>
            <c:invertIfNegative val="0"/>
            <c:bubble3D val="0"/>
            <c:spPr>
              <a:solidFill>
                <a:srgbClr val="009999"/>
              </a:solidFill>
            </c:spPr>
            <c:extLst xmlns:c16r2="http://schemas.microsoft.com/office/drawing/2015/06/chart">
              <c:ext xmlns:c16="http://schemas.microsoft.com/office/drawing/2014/chart" uri="{C3380CC4-5D6E-409C-BE32-E72D297353CC}">
                <c16:uniqueId val="{00000007-9455-43B1-A493-F0FA49D47868}"/>
              </c:ext>
            </c:extLst>
          </c:dPt>
          <c:dPt>
            <c:idx val="5"/>
            <c:invertIfNegative val="0"/>
            <c:bubble3D val="0"/>
            <c:spPr>
              <a:solidFill>
                <a:srgbClr val="BC92BC"/>
              </a:solidFill>
            </c:spPr>
            <c:extLst xmlns:c16r2="http://schemas.microsoft.com/office/drawing/2015/06/chart">
              <c:ext xmlns:c16="http://schemas.microsoft.com/office/drawing/2014/chart" uri="{C3380CC4-5D6E-409C-BE32-E72D297353CC}">
                <c16:uniqueId val="{00000009-9455-43B1-A493-F0FA49D47868}"/>
              </c:ext>
            </c:extLst>
          </c:dPt>
          <c:dPt>
            <c:idx val="6"/>
            <c:invertIfNegative val="0"/>
            <c:bubble3D val="0"/>
            <c:spPr>
              <a:solidFill>
                <a:schemeClr val="accent5">
                  <a:lumMod val="40000"/>
                  <a:lumOff val="60000"/>
                </a:schemeClr>
              </a:solidFill>
            </c:spPr>
            <c:extLst xmlns:c16r2="http://schemas.microsoft.com/office/drawing/2015/06/chart">
              <c:ext xmlns:c16="http://schemas.microsoft.com/office/drawing/2014/chart" uri="{C3380CC4-5D6E-409C-BE32-E72D297353CC}">
                <c16:uniqueId val="{0000000B-9455-43B1-A493-F0FA49D47868}"/>
              </c:ext>
            </c:extLst>
          </c:dPt>
          <c:dPt>
            <c:idx val="7"/>
            <c:invertIfNegative val="0"/>
            <c:bubble3D val="0"/>
            <c:spPr>
              <a:solidFill>
                <a:schemeClr val="tx2">
                  <a:lumMod val="40000"/>
                  <a:lumOff val="60000"/>
                </a:schemeClr>
              </a:solidFill>
            </c:spPr>
            <c:extLst xmlns:c16r2="http://schemas.microsoft.com/office/drawing/2015/06/chart">
              <c:ext xmlns:c16="http://schemas.microsoft.com/office/drawing/2014/chart" uri="{C3380CC4-5D6E-409C-BE32-E72D297353CC}">
                <c16:uniqueId val="{0000000D-9455-43B1-A493-F0FA49D47868}"/>
              </c:ext>
            </c:extLst>
          </c:dPt>
          <c:dPt>
            <c:idx val="8"/>
            <c:invertIfNegative val="0"/>
            <c:bubble3D val="0"/>
            <c:spPr>
              <a:solidFill>
                <a:srgbClr val="98E4E2"/>
              </a:solidFill>
            </c:spPr>
            <c:extLst xmlns:c16r2="http://schemas.microsoft.com/office/drawing/2015/06/chart">
              <c:ext xmlns:c16="http://schemas.microsoft.com/office/drawing/2014/chart" uri="{C3380CC4-5D6E-409C-BE32-E72D297353CC}">
                <c16:uniqueId val="{0000000F-9455-43B1-A493-F0FA49D47868}"/>
              </c:ext>
            </c:extLst>
          </c:dPt>
          <c:dPt>
            <c:idx val="9"/>
            <c:invertIfNegative val="0"/>
            <c:bubble3D val="0"/>
            <c:spPr>
              <a:solidFill>
                <a:srgbClr val="998399"/>
              </a:solidFill>
            </c:spPr>
            <c:extLst xmlns:c16r2="http://schemas.microsoft.com/office/drawing/2015/06/chart">
              <c:ext xmlns:c16="http://schemas.microsoft.com/office/drawing/2014/chart" uri="{C3380CC4-5D6E-409C-BE32-E72D297353CC}">
                <c16:uniqueId val="{00000011-9455-43B1-A493-F0FA49D47868}"/>
              </c:ext>
            </c:extLst>
          </c:dPt>
          <c:dPt>
            <c:idx val="10"/>
            <c:invertIfNegative val="0"/>
            <c:bubble3D val="0"/>
            <c:spPr>
              <a:solidFill>
                <a:schemeClr val="accent1">
                  <a:lumMod val="75000"/>
                </a:schemeClr>
              </a:solidFill>
            </c:spPr>
            <c:extLst xmlns:c16r2="http://schemas.microsoft.com/office/drawing/2015/06/chart">
              <c:ext xmlns:c16="http://schemas.microsoft.com/office/drawing/2014/chart" uri="{C3380CC4-5D6E-409C-BE32-E72D297353CC}">
                <c16:uniqueId val="{00000013-9455-43B1-A493-F0FA49D47868}"/>
              </c:ext>
            </c:extLst>
          </c:dPt>
          <c:dPt>
            <c:idx val="11"/>
            <c:invertIfNegative val="0"/>
            <c:bubble3D val="0"/>
            <c:spPr>
              <a:solidFill>
                <a:srgbClr val="C58BFF"/>
              </a:solidFill>
            </c:spPr>
            <c:extLst xmlns:c16r2="http://schemas.microsoft.com/office/drawing/2015/06/chart">
              <c:ext xmlns:c16="http://schemas.microsoft.com/office/drawing/2014/chart" uri="{C3380CC4-5D6E-409C-BE32-E72D297353CC}">
                <c16:uniqueId val="{00000015-9455-43B1-A493-F0FA49D47868}"/>
              </c:ext>
            </c:extLst>
          </c:dPt>
          <c:dPt>
            <c:idx val="12"/>
            <c:invertIfNegative val="0"/>
            <c:bubble3D val="0"/>
            <c:spPr>
              <a:solidFill>
                <a:srgbClr val="C9DEE5"/>
              </a:solidFill>
            </c:spPr>
            <c:extLst xmlns:c16r2="http://schemas.microsoft.com/office/drawing/2015/06/chart">
              <c:ext xmlns:c16="http://schemas.microsoft.com/office/drawing/2014/chart" uri="{C3380CC4-5D6E-409C-BE32-E72D297353CC}">
                <c16:uniqueId val="{00000017-9455-43B1-A493-F0FA49D47868}"/>
              </c:ext>
            </c:extLst>
          </c:dPt>
          <c:dPt>
            <c:idx val="13"/>
            <c:invertIfNegative val="0"/>
            <c:bubble3D val="0"/>
            <c:spPr>
              <a:solidFill>
                <a:srgbClr val="00D2CD"/>
              </a:solidFill>
            </c:spPr>
            <c:extLst xmlns:c16r2="http://schemas.microsoft.com/office/drawing/2015/06/chart">
              <c:ext xmlns:c16="http://schemas.microsoft.com/office/drawing/2014/chart" uri="{C3380CC4-5D6E-409C-BE32-E72D297353CC}">
                <c16:uniqueId val="{00000019-9455-43B1-A493-F0FA49D47868}"/>
              </c:ext>
            </c:extLst>
          </c:dPt>
          <c:dPt>
            <c:idx val="14"/>
            <c:invertIfNegative val="0"/>
            <c:bubble3D val="0"/>
            <c:spPr>
              <a:solidFill>
                <a:srgbClr val="B31769"/>
              </a:solidFill>
            </c:spPr>
            <c:extLst xmlns:c16r2="http://schemas.microsoft.com/office/drawing/2015/06/chart">
              <c:ext xmlns:c16="http://schemas.microsoft.com/office/drawing/2014/chart" uri="{C3380CC4-5D6E-409C-BE32-E72D297353CC}">
                <c16:uniqueId val="{0000001B-9455-43B1-A493-F0FA49D47868}"/>
              </c:ext>
            </c:extLst>
          </c:dPt>
          <c:dPt>
            <c:idx val="15"/>
            <c:invertIfNegative val="0"/>
            <c:bubble3D val="0"/>
            <c:spPr>
              <a:solidFill>
                <a:schemeClr val="accent3">
                  <a:lumMod val="40000"/>
                  <a:lumOff val="60000"/>
                </a:schemeClr>
              </a:solidFill>
            </c:spPr>
            <c:extLst xmlns:c16r2="http://schemas.microsoft.com/office/drawing/2015/06/chart">
              <c:ext xmlns:c16="http://schemas.microsoft.com/office/drawing/2014/chart" uri="{C3380CC4-5D6E-409C-BE32-E72D297353CC}">
                <c16:uniqueId val="{0000001D-9455-43B1-A493-F0FA49D47868}"/>
              </c:ext>
            </c:extLst>
          </c:dPt>
          <c:dLbls>
            <c:numFmt formatCode="0.0%" sourceLinked="0"/>
            <c:spPr>
              <a:noFill/>
              <a:ln>
                <a:noFill/>
              </a:ln>
              <a:effectLst/>
            </c:spPr>
            <c:txPr>
              <a:bodyPr/>
              <a:lstStyle/>
              <a:p>
                <a:pPr>
                  <a:defRPr sz="900" b="1"/>
                </a:pPr>
                <a:endParaRPr lang="ru-RU"/>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Лист1!$A$2:$A$19</c:f>
              <c:strCache>
                <c:ptCount val="18"/>
                <c:pt idx="0">
                  <c:v>транспортировка и хранение</c:v>
                </c:pt>
                <c:pt idx="1">
                  <c:v>обеспечение электрической энергией, газом и паром</c:v>
                </c:pt>
                <c:pt idx="2">
                  <c:v>деятельность в области инфориации и связи</c:v>
                </c:pt>
                <c:pt idx="3">
                  <c:v>торговля оптовая и розничная…</c:v>
                </c:pt>
                <c:pt idx="4">
                  <c:v>строительство</c:v>
                </c:pt>
                <c:pt idx="5">
                  <c:v>деятельность профессиональная, научная и техническая</c:v>
                </c:pt>
                <c:pt idx="6">
                  <c:v>государственное управление…</c:v>
                </c:pt>
                <c:pt idx="7">
                  <c:v>деятельность в облати культуры, спорта…</c:v>
                </c:pt>
                <c:pt idx="8">
                  <c:v>обрабатывающие производства</c:v>
                </c:pt>
                <c:pt idx="9">
                  <c:v>деятельность в области здравоохранения и социальных услуг</c:v>
                </c:pt>
                <c:pt idx="10">
                  <c:v>деятельность по операциям с недвижимым имуществом</c:v>
                </c:pt>
                <c:pt idx="11">
                  <c:v>образование</c:v>
                </c:pt>
                <c:pt idx="12">
                  <c:v>деятельность финансовая и страховая</c:v>
                </c:pt>
                <c:pt idx="13">
                  <c:v>сельское, лесное хозяйство, охота…</c:v>
                </c:pt>
                <c:pt idx="14">
                  <c:v>деятельность административная…</c:v>
                </c:pt>
                <c:pt idx="15">
                  <c:v>деятельность гостиниц и предприятий общественного питания</c:v>
                </c:pt>
                <c:pt idx="16">
                  <c:v>предоставление прочих видов услуг</c:v>
                </c:pt>
                <c:pt idx="17">
                  <c:v>добыча полезных ископаемых</c:v>
                </c:pt>
              </c:strCache>
            </c:strRef>
          </c:cat>
          <c:val>
            <c:numRef>
              <c:f>Лист1!$B$2:$B$19</c:f>
              <c:numCache>
                <c:formatCode>0.0%</c:formatCode>
                <c:ptCount val="18"/>
                <c:pt idx="0">
                  <c:v>0.44600000000000001</c:v>
                </c:pt>
                <c:pt idx="1">
                  <c:v>0.16700000000000001</c:v>
                </c:pt>
                <c:pt idx="2">
                  <c:v>0.13500000000000001</c:v>
                </c:pt>
                <c:pt idx="3">
                  <c:v>3.9E-2</c:v>
                </c:pt>
                <c:pt idx="4">
                  <c:v>3.5999999999999997E-2</c:v>
                </c:pt>
                <c:pt idx="5">
                  <c:v>3.5000000000000003E-2</c:v>
                </c:pt>
                <c:pt idx="6">
                  <c:v>2.5000000000000001E-2</c:v>
                </c:pt>
                <c:pt idx="7">
                  <c:v>2.5000000000000001E-2</c:v>
                </c:pt>
                <c:pt idx="8">
                  <c:v>0.02</c:v>
                </c:pt>
                <c:pt idx="9">
                  <c:v>1.9E-2</c:v>
                </c:pt>
                <c:pt idx="10">
                  <c:v>1.7000000000000001E-2</c:v>
                </c:pt>
                <c:pt idx="11">
                  <c:v>1.6E-2</c:v>
                </c:pt>
                <c:pt idx="12">
                  <c:v>1.6E-2</c:v>
                </c:pt>
                <c:pt idx="13">
                  <c:v>1.0999999999999999E-2</c:v>
                </c:pt>
                <c:pt idx="14">
                  <c:v>2E-3</c:v>
                </c:pt>
                <c:pt idx="15">
                  <c:v>1E-3</c:v>
                </c:pt>
                <c:pt idx="16">
                  <c:v>1E-3</c:v>
                </c:pt>
                <c:pt idx="17">
                  <c:v>0</c:v>
                </c:pt>
              </c:numCache>
            </c:numRef>
          </c:val>
          <c:extLst xmlns:c16r2="http://schemas.microsoft.com/office/drawing/2015/06/chart">
            <c:ext xmlns:c16="http://schemas.microsoft.com/office/drawing/2014/chart" uri="{C3380CC4-5D6E-409C-BE32-E72D297353CC}">
              <c16:uniqueId val="{0000001E-9455-43B1-A493-F0FA49D47868}"/>
            </c:ext>
          </c:extLst>
        </c:ser>
        <c:dLbls>
          <c:dLblPos val="outEnd"/>
          <c:showLegendKey val="0"/>
          <c:showVal val="1"/>
          <c:showCatName val="0"/>
          <c:showSerName val="0"/>
          <c:showPercent val="0"/>
          <c:showBubbleSize val="0"/>
        </c:dLbls>
        <c:gapWidth val="150"/>
        <c:axId val="85176832"/>
        <c:axId val="41389440"/>
      </c:barChart>
      <c:catAx>
        <c:axId val="85176832"/>
        <c:scaling>
          <c:orientation val="maxMin"/>
        </c:scaling>
        <c:delete val="1"/>
        <c:axPos val="l"/>
        <c:numFmt formatCode="General" sourceLinked="0"/>
        <c:majorTickMark val="out"/>
        <c:minorTickMark val="none"/>
        <c:tickLblPos val="nextTo"/>
        <c:crossAx val="41389440"/>
        <c:crosses val="autoZero"/>
        <c:auto val="1"/>
        <c:lblAlgn val="ctr"/>
        <c:lblOffset val="100"/>
        <c:noMultiLvlLbl val="0"/>
      </c:catAx>
      <c:valAx>
        <c:axId val="41389440"/>
        <c:scaling>
          <c:orientation val="minMax"/>
        </c:scaling>
        <c:delete val="1"/>
        <c:axPos val="t"/>
        <c:numFmt formatCode="0.0%" sourceLinked="1"/>
        <c:majorTickMark val="out"/>
        <c:minorTickMark val="none"/>
        <c:tickLblPos val="nextTo"/>
        <c:crossAx val="85176832"/>
        <c:crosses val="autoZero"/>
        <c:crossBetween val="between"/>
      </c:valAx>
      <c:spPr>
        <a:noFill/>
        <a:ln w="25400">
          <a:noFill/>
        </a:ln>
      </c:spPr>
    </c:plotArea>
    <c:plotVisOnly val="1"/>
    <c:dispBlanksAs val="gap"/>
    <c:showDLblsOverMax val="0"/>
  </c:chart>
  <c:txPr>
    <a:bodyPr/>
    <a:lstStyle/>
    <a:p>
      <a:pPr>
        <a:defRPr sz="1800"/>
      </a:pPr>
      <a:endParaRPr lang="ru-RU"/>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938055509819838"/>
          <c:y val="0.11593559847426586"/>
          <c:w val="0.31976792511897212"/>
          <c:h val="0.76812880305146825"/>
        </c:manualLayout>
      </c:layout>
      <c:doughnutChart>
        <c:varyColors val="1"/>
        <c:ser>
          <c:idx val="0"/>
          <c:order val="0"/>
          <c:tx>
            <c:strRef>
              <c:f>Лист1!$B$1</c:f>
              <c:strCache>
                <c:ptCount val="1"/>
                <c:pt idx="0">
                  <c:v>Продажи</c:v>
                </c:pt>
              </c:strCache>
            </c:strRef>
          </c:tx>
          <c:spPr>
            <a:ln>
              <a:solidFill>
                <a:schemeClr val="bg1"/>
              </a:solidFill>
            </a:ln>
          </c:spPr>
          <c:dPt>
            <c:idx val="0"/>
            <c:bubble3D val="0"/>
            <c:spPr>
              <a:pattFill prst="pct90">
                <a:fgClr>
                  <a:schemeClr val="tx2">
                    <a:lumMod val="60000"/>
                    <a:lumOff val="40000"/>
                  </a:schemeClr>
                </a:fgClr>
                <a:bgClr>
                  <a:schemeClr val="bg1"/>
                </a:bgClr>
              </a:pattFill>
              <a:ln>
                <a:solidFill>
                  <a:schemeClr val="bg1"/>
                </a:solidFill>
              </a:ln>
            </c:spPr>
            <c:extLst xmlns:c16r2="http://schemas.microsoft.com/office/drawing/2015/06/chart">
              <c:ext xmlns:c16="http://schemas.microsoft.com/office/drawing/2014/chart" uri="{C3380CC4-5D6E-409C-BE32-E72D297353CC}">
                <c16:uniqueId val="{00000001-97F6-4C82-B9F1-4DD88877C04B}"/>
              </c:ext>
            </c:extLst>
          </c:dPt>
          <c:dPt>
            <c:idx val="1"/>
            <c:bubble3D val="0"/>
            <c:spPr>
              <a:pattFill prst="pct90">
                <a:fgClr>
                  <a:srgbClr val="028A98"/>
                </a:fgClr>
                <a:bgClr>
                  <a:schemeClr val="bg1"/>
                </a:bgClr>
              </a:pattFill>
              <a:ln>
                <a:solidFill>
                  <a:schemeClr val="bg1"/>
                </a:solidFill>
              </a:ln>
            </c:spPr>
            <c:extLst xmlns:c16r2="http://schemas.microsoft.com/office/drawing/2015/06/chart">
              <c:ext xmlns:c16="http://schemas.microsoft.com/office/drawing/2014/chart" uri="{C3380CC4-5D6E-409C-BE32-E72D297353CC}">
                <c16:uniqueId val="{00000003-97F6-4C82-B9F1-4DD88877C04B}"/>
              </c:ext>
            </c:extLst>
          </c:dPt>
          <c:dPt>
            <c:idx val="2"/>
            <c:bubble3D val="0"/>
            <c:spPr>
              <a:solidFill>
                <a:srgbClr val="B0A97E"/>
              </a:solidFill>
              <a:ln>
                <a:solidFill>
                  <a:schemeClr val="bg1"/>
                </a:solidFill>
              </a:ln>
            </c:spPr>
            <c:extLst xmlns:c16r2="http://schemas.microsoft.com/office/drawing/2015/06/chart">
              <c:ext xmlns:c16="http://schemas.microsoft.com/office/drawing/2014/chart" uri="{C3380CC4-5D6E-409C-BE32-E72D297353CC}">
                <c16:uniqueId val="{00000005-97F6-4C82-B9F1-4DD88877C04B}"/>
              </c:ext>
            </c:extLst>
          </c:dPt>
          <c:dPt>
            <c:idx val="3"/>
            <c:bubble3D val="0"/>
            <c:spPr>
              <a:solidFill>
                <a:srgbClr val="2EAECC"/>
              </a:solidFill>
              <a:ln>
                <a:solidFill>
                  <a:schemeClr val="bg1"/>
                </a:solidFill>
              </a:ln>
            </c:spPr>
            <c:extLst xmlns:c16r2="http://schemas.microsoft.com/office/drawing/2015/06/chart">
              <c:ext xmlns:c16="http://schemas.microsoft.com/office/drawing/2014/chart" uri="{C3380CC4-5D6E-409C-BE32-E72D297353CC}">
                <c16:uniqueId val="{00000007-97F6-4C82-B9F1-4DD88877C04B}"/>
              </c:ext>
            </c:extLst>
          </c:dPt>
          <c:dPt>
            <c:idx val="4"/>
            <c:bubble3D val="0"/>
            <c:spPr>
              <a:solidFill>
                <a:schemeClr val="tx2">
                  <a:lumMod val="75000"/>
                  <a:alpha val="90000"/>
                </a:schemeClr>
              </a:solidFill>
              <a:ln>
                <a:solidFill>
                  <a:schemeClr val="bg1"/>
                </a:solidFill>
              </a:ln>
            </c:spPr>
            <c:extLst xmlns:c16r2="http://schemas.microsoft.com/office/drawing/2015/06/chart">
              <c:ext xmlns:c16="http://schemas.microsoft.com/office/drawing/2014/chart" uri="{C3380CC4-5D6E-409C-BE32-E72D297353CC}">
                <c16:uniqueId val="{00000009-97F6-4C82-B9F1-4DD88877C04B}"/>
              </c:ext>
            </c:extLst>
          </c:dPt>
          <c:dPt>
            <c:idx val="5"/>
            <c:bubble3D val="0"/>
            <c:spPr>
              <a:solidFill>
                <a:srgbClr val="C9DEE5"/>
              </a:solidFill>
              <a:ln>
                <a:solidFill>
                  <a:schemeClr val="bg1"/>
                </a:solidFill>
              </a:ln>
            </c:spPr>
            <c:extLst xmlns:c16r2="http://schemas.microsoft.com/office/drawing/2015/06/chart">
              <c:ext xmlns:c16="http://schemas.microsoft.com/office/drawing/2014/chart" uri="{C3380CC4-5D6E-409C-BE32-E72D297353CC}">
                <c16:uniqueId val="{0000000B-97F6-4C82-B9F1-4DD88877C04B}"/>
              </c:ext>
            </c:extLst>
          </c:dPt>
          <c:dLbls>
            <c:dLbl>
              <c:idx val="0"/>
              <c:layout>
                <c:manualLayout>
                  <c:x val="7.0779781409105222E-2"/>
                  <c:y val="-0.10201472795511539"/>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97F6-4C82-B9F1-4DD88877C04B}"/>
                </c:ext>
              </c:extLst>
            </c:dLbl>
            <c:dLbl>
              <c:idx val="1"/>
              <c:layout>
                <c:manualLayout>
                  <c:x val="7.4824340346768381E-2"/>
                  <c:y val="4.3719887329460347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97F6-4C82-B9F1-4DD88877C04B}"/>
                </c:ext>
              </c:extLst>
            </c:dLbl>
            <c:dLbl>
              <c:idx val="2"/>
              <c:layout>
                <c:manualLayout>
                  <c:x val="-2.0222794688315778E-2"/>
                  <c:y val="0.11172957846468795"/>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97F6-4C82-B9F1-4DD88877C04B}"/>
                </c:ext>
              </c:extLst>
            </c:dLbl>
            <c:dLbl>
              <c:idx val="3"/>
              <c:layout>
                <c:manualLayout>
                  <c:x val="-5.6623984361888043E-2"/>
                  <c:y val="7.7724924149348229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97F6-4C82-B9F1-4DD88877C04B}"/>
                </c:ext>
              </c:extLst>
            </c:dLbl>
            <c:dLbl>
              <c:idx val="4"/>
              <c:layout>
                <c:manualLayout>
                  <c:x val="-6.2690663533778931E-2"/>
                  <c:y val="1.9431231037337123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97F6-4C82-B9F1-4DD88877C04B}"/>
                </c:ext>
              </c:extLst>
            </c:dLbl>
            <c:dLbl>
              <c:idx val="5"/>
              <c:layout>
                <c:manualLayout>
                  <c:x val="-5.0556986720789468E-2"/>
                  <c:y val="-0.116587386224022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97F6-4C82-B9F1-4DD88877C04B}"/>
                </c:ext>
              </c:extLst>
            </c:dLbl>
            <c:spPr>
              <a:noFill/>
              <a:ln>
                <a:noFill/>
              </a:ln>
              <a:effectLst/>
            </c:spPr>
            <c:txPr>
              <a:bodyPr/>
              <a:lstStyle/>
              <a:p>
                <a:pPr>
                  <a:defRPr sz="1000" b="1"/>
                </a:pPr>
                <a:endParaRPr lang="ru-RU"/>
              </a:p>
            </c:tx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extLst>
          </c:dLbls>
          <c:cat>
            <c:strRef>
              <c:f>Лист1!$A$2:$A$7</c:f>
              <c:strCache>
                <c:ptCount val="6"/>
                <c:pt idx="0">
                  <c:v>Processing industry</c:v>
                </c:pt>
                <c:pt idx="1">
                  <c:v>Electrical, energy, gas and steam services; air conditioning</c:v>
                </c:pt>
                <c:pt idx="2">
                  <c:v>Building</c:v>
                </c:pt>
                <c:pt idx="3">
                  <c:v>Information and connection services</c:v>
                </c:pt>
                <c:pt idx="4">
                  <c:v>Health and social services</c:v>
                </c:pt>
                <c:pt idx="5">
                  <c:v>Other services</c:v>
                </c:pt>
              </c:strCache>
            </c:strRef>
          </c:cat>
          <c:val>
            <c:numRef>
              <c:f>Лист1!$B$2:$B$7</c:f>
              <c:numCache>
                <c:formatCode>0.0%</c:formatCode>
                <c:ptCount val="6"/>
                <c:pt idx="0">
                  <c:v>0.255</c:v>
                </c:pt>
                <c:pt idx="1">
                  <c:v>0.20799999999999999</c:v>
                </c:pt>
                <c:pt idx="2">
                  <c:v>0.155</c:v>
                </c:pt>
                <c:pt idx="3">
                  <c:v>8.8999999999999996E-2</c:v>
                </c:pt>
                <c:pt idx="4">
                  <c:v>5.2999999999999999E-2</c:v>
                </c:pt>
                <c:pt idx="5">
                  <c:v>0.24</c:v>
                </c:pt>
              </c:numCache>
            </c:numRef>
          </c:val>
          <c:extLst xmlns:c16r2="http://schemas.microsoft.com/office/drawing/2015/06/chart">
            <c:ext xmlns:c16="http://schemas.microsoft.com/office/drawing/2014/chart" uri="{C3380CC4-5D6E-409C-BE32-E72D297353CC}">
              <c16:uniqueId val="{0000000C-97F6-4C82-B9F1-4DD88877C04B}"/>
            </c:ext>
          </c:extLst>
        </c:ser>
        <c:dLbls>
          <c:showLegendKey val="0"/>
          <c:showVal val="1"/>
          <c:showCatName val="0"/>
          <c:showSerName val="0"/>
          <c:showPercent val="0"/>
          <c:showBubbleSize val="0"/>
          <c:showLeaderLines val="1"/>
        </c:dLbls>
        <c:firstSliceAng val="0"/>
        <c:holeSize val="57"/>
      </c:doughnutChart>
    </c:plotArea>
    <c:legend>
      <c:legendPos val="r"/>
      <c:legendEntry>
        <c:idx val="0"/>
        <c:txPr>
          <a:bodyPr/>
          <a:lstStyle/>
          <a:p>
            <a:pPr>
              <a:defRPr sz="1000" b="0"/>
            </a:pPr>
            <a:endParaRPr lang="ru-RU"/>
          </a:p>
        </c:txPr>
      </c:legendEntry>
      <c:legendEntry>
        <c:idx val="1"/>
        <c:txPr>
          <a:bodyPr/>
          <a:lstStyle/>
          <a:p>
            <a:pPr>
              <a:defRPr sz="1000" b="0"/>
            </a:pPr>
            <a:endParaRPr lang="ru-RU"/>
          </a:p>
        </c:txPr>
      </c:legendEntry>
      <c:legendEntry>
        <c:idx val="2"/>
        <c:txPr>
          <a:bodyPr/>
          <a:lstStyle/>
          <a:p>
            <a:pPr>
              <a:defRPr sz="1000" b="0"/>
            </a:pPr>
            <a:endParaRPr lang="ru-RU"/>
          </a:p>
        </c:txPr>
      </c:legendEntry>
      <c:legendEntry>
        <c:idx val="3"/>
        <c:txPr>
          <a:bodyPr/>
          <a:lstStyle/>
          <a:p>
            <a:pPr>
              <a:defRPr sz="1000" b="0"/>
            </a:pPr>
            <a:endParaRPr lang="ru-RU"/>
          </a:p>
        </c:txPr>
      </c:legendEntry>
      <c:legendEntry>
        <c:idx val="4"/>
        <c:txPr>
          <a:bodyPr/>
          <a:lstStyle/>
          <a:p>
            <a:pPr>
              <a:defRPr sz="1000" b="0"/>
            </a:pPr>
            <a:endParaRPr lang="ru-RU"/>
          </a:p>
        </c:txPr>
      </c:legendEntry>
      <c:legendEntry>
        <c:idx val="5"/>
        <c:txPr>
          <a:bodyPr/>
          <a:lstStyle/>
          <a:p>
            <a:pPr>
              <a:defRPr sz="1000" b="0"/>
            </a:pPr>
            <a:endParaRPr lang="ru-RU"/>
          </a:p>
        </c:txPr>
      </c:legendEntry>
      <c:layout>
        <c:manualLayout>
          <c:xMode val="edge"/>
          <c:yMode val="edge"/>
          <c:x val="0.52930426261480412"/>
          <c:y val="0.10854637561640608"/>
          <c:w val="0.47069573738519588"/>
          <c:h val="0.66631948003861752"/>
        </c:manualLayout>
      </c:layout>
      <c:overlay val="0"/>
      <c:txPr>
        <a:bodyPr/>
        <a:lstStyle/>
        <a:p>
          <a:pPr>
            <a:defRPr sz="900" b="0"/>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524249608723083"/>
          <c:y val="0.10427167449230787"/>
          <c:w val="0.36103762813806817"/>
          <c:h val="0.77289146235213635"/>
        </c:manualLayout>
      </c:layout>
      <c:doughnutChart>
        <c:varyColors val="1"/>
        <c:ser>
          <c:idx val="0"/>
          <c:order val="0"/>
          <c:tx>
            <c:strRef>
              <c:f>Лист1!$B$1</c:f>
              <c:strCache>
                <c:ptCount val="1"/>
                <c:pt idx="0">
                  <c:v>Продажи</c:v>
                </c:pt>
              </c:strCache>
            </c:strRef>
          </c:tx>
          <c:spPr>
            <a:ln>
              <a:solidFill>
                <a:schemeClr val="bg1"/>
              </a:solidFill>
            </a:ln>
          </c:spPr>
          <c:dPt>
            <c:idx val="0"/>
            <c:bubble3D val="0"/>
            <c:spPr>
              <a:pattFill prst="divot">
                <a:fgClr>
                  <a:schemeClr val="bg1"/>
                </a:fgClr>
                <a:bgClr>
                  <a:srgbClr val="028A98"/>
                </a:bgClr>
              </a:pattFill>
              <a:ln>
                <a:solidFill>
                  <a:schemeClr val="bg1"/>
                </a:solidFill>
              </a:ln>
            </c:spPr>
            <c:extLst xmlns:c16r2="http://schemas.microsoft.com/office/drawing/2015/06/chart">
              <c:ext xmlns:c16="http://schemas.microsoft.com/office/drawing/2014/chart" uri="{C3380CC4-5D6E-409C-BE32-E72D297353CC}">
                <c16:uniqueId val="{00000001-1902-45E6-B782-F21CE449D2F2}"/>
              </c:ext>
            </c:extLst>
          </c:dPt>
          <c:dPt>
            <c:idx val="1"/>
            <c:bubble3D val="0"/>
            <c:spPr>
              <a:solidFill>
                <a:schemeClr val="tx2">
                  <a:lumMod val="75000"/>
                  <a:alpha val="90000"/>
                </a:schemeClr>
              </a:solidFill>
              <a:ln>
                <a:solidFill>
                  <a:schemeClr val="bg1"/>
                </a:solidFill>
              </a:ln>
            </c:spPr>
            <c:extLst xmlns:c16r2="http://schemas.microsoft.com/office/drawing/2015/06/chart">
              <c:ext xmlns:c16="http://schemas.microsoft.com/office/drawing/2014/chart" uri="{C3380CC4-5D6E-409C-BE32-E72D297353CC}">
                <c16:uniqueId val="{00000003-1902-45E6-B782-F21CE449D2F2}"/>
              </c:ext>
            </c:extLst>
          </c:dPt>
          <c:dPt>
            <c:idx val="2"/>
            <c:bubble3D val="0"/>
            <c:spPr>
              <a:solidFill>
                <a:srgbClr val="BC92BC"/>
              </a:solidFill>
              <a:ln>
                <a:solidFill>
                  <a:schemeClr val="bg1"/>
                </a:solidFill>
              </a:ln>
            </c:spPr>
            <c:extLst xmlns:c16r2="http://schemas.microsoft.com/office/drawing/2015/06/chart">
              <c:ext xmlns:c16="http://schemas.microsoft.com/office/drawing/2014/chart" uri="{C3380CC4-5D6E-409C-BE32-E72D297353CC}">
                <c16:uniqueId val="{00000005-1902-45E6-B782-F21CE449D2F2}"/>
              </c:ext>
            </c:extLst>
          </c:dPt>
          <c:dLbls>
            <c:dLbl>
              <c:idx val="0"/>
              <c:layout>
                <c:manualLayout>
                  <c:x val="0.14372085908841356"/>
                  <c:y val="2.3787196159491052E-2"/>
                </c:manualLayout>
              </c:layout>
              <c:spPr/>
              <c:txPr>
                <a:bodyPr/>
                <a:lstStyle/>
                <a:p>
                  <a:pPr>
                    <a:defRPr sz="1000" b="1"/>
                  </a:pPr>
                  <a:endParaRPr lang="ru-RU"/>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1902-45E6-B782-F21CE449D2F2}"/>
                </c:ext>
              </c:extLst>
            </c:dLbl>
            <c:dLbl>
              <c:idx val="1"/>
              <c:layout>
                <c:manualLayout>
                  <c:x val="-7.0827438003436133E-2"/>
                  <c:y val="-0.13747558750782077"/>
                </c:manualLayout>
              </c:layout>
              <c:spPr/>
              <c:txPr>
                <a:bodyPr/>
                <a:lstStyle/>
                <a:p>
                  <a:pPr>
                    <a:defRPr sz="1000" b="1"/>
                  </a:pPr>
                  <a:endParaRPr lang="ru-RU"/>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1902-45E6-B782-F21CE449D2F2}"/>
                </c:ext>
              </c:extLst>
            </c:dLbl>
            <c:dLbl>
              <c:idx val="2"/>
              <c:layout>
                <c:manualLayout>
                  <c:x val="-3.182624573555963E-2"/>
                  <c:y val="-0.1494092030710038"/>
                </c:manualLayout>
              </c:layout>
              <c:spPr/>
              <c:txPr>
                <a:bodyPr/>
                <a:lstStyle/>
                <a:p>
                  <a:pPr>
                    <a:defRPr sz="1000" b="1"/>
                  </a:pPr>
                  <a:endParaRPr lang="ru-RU"/>
                </a:p>
              </c:txP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1902-45E6-B782-F21CE449D2F2}"/>
                </c:ext>
              </c:extLst>
            </c:dLbl>
            <c:spPr>
              <a:noFill/>
              <a:ln>
                <a:noFill/>
              </a:ln>
              <a:effectLst/>
            </c:spPr>
            <c:txPr>
              <a:bodyPr/>
              <a:lstStyle/>
              <a:p>
                <a:pPr>
                  <a:defRPr sz="900" b="1"/>
                </a:pPr>
                <a:endParaRPr lang="ru-RU"/>
              </a:p>
            </c:tx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extLst>
          </c:dLbls>
          <c:cat>
            <c:strRef>
              <c:f>Лист1!$A$2:$A$4</c:f>
              <c:strCache>
                <c:ptCount val="3"/>
                <c:pt idx="0">
                  <c:v>Производство пищевых продуктов</c:v>
                </c:pt>
                <c:pt idx="1">
                  <c:v>Ремонт и монтаж машин и оборудования</c:v>
                </c:pt>
                <c:pt idx="2">
                  <c:v>Прочие производства</c:v>
                </c:pt>
              </c:strCache>
            </c:strRef>
          </c:cat>
          <c:val>
            <c:numRef>
              <c:f>Лист1!$B$2:$B$4</c:f>
              <c:numCache>
                <c:formatCode>0.0%</c:formatCode>
                <c:ptCount val="3"/>
                <c:pt idx="0">
                  <c:v>0.89800000000000002</c:v>
                </c:pt>
                <c:pt idx="1">
                  <c:v>1.4999999999999999E-2</c:v>
                </c:pt>
                <c:pt idx="2">
                  <c:v>8.6999999999999994E-2</c:v>
                </c:pt>
              </c:numCache>
            </c:numRef>
          </c:val>
          <c:extLst xmlns:c16r2="http://schemas.microsoft.com/office/drawing/2015/06/chart">
            <c:ext xmlns:c16="http://schemas.microsoft.com/office/drawing/2014/chart" uri="{C3380CC4-5D6E-409C-BE32-E72D297353CC}">
              <c16:uniqueId val="{00000006-1902-45E6-B782-F21CE449D2F2}"/>
            </c:ext>
          </c:extLst>
        </c:ser>
        <c:dLbls>
          <c:showLegendKey val="0"/>
          <c:showVal val="0"/>
          <c:showCatName val="0"/>
          <c:showSerName val="0"/>
          <c:showPercent val="0"/>
          <c:showBubbleSize val="0"/>
          <c:showLeaderLines val="1"/>
        </c:dLbls>
        <c:firstSliceAng val="0"/>
        <c:holeSize val="57"/>
      </c:doughnutChart>
    </c:plotArea>
    <c:plotVisOnly val="1"/>
    <c:dispBlanksAs val="gap"/>
    <c:showDLblsOverMax val="0"/>
  </c:chart>
  <c:txPr>
    <a:bodyPr/>
    <a:lstStyle/>
    <a:p>
      <a:pPr>
        <a:defRPr sz="1800"/>
      </a:pPr>
      <a:endParaRPr lang="ru-RU"/>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65432847448774"/>
          <c:y val="0.10659197843448662"/>
          <c:w val="0.58691343051024514"/>
          <c:h val="0.7672194475380234"/>
        </c:manualLayout>
      </c:layout>
      <c:doughnutChart>
        <c:varyColors val="1"/>
        <c:ser>
          <c:idx val="0"/>
          <c:order val="0"/>
          <c:tx>
            <c:strRef>
              <c:f>Лист1!$B$1</c:f>
              <c:strCache>
                <c:ptCount val="1"/>
                <c:pt idx="0">
                  <c:v>Продажи</c:v>
                </c:pt>
              </c:strCache>
            </c:strRef>
          </c:tx>
          <c:spPr>
            <a:ln>
              <a:solidFill>
                <a:schemeClr val="bg1"/>
              </a:solidFill>
            </a:ln>
          </c:spPr>
          <c:dPt>
            <c:idx val="0"/>
            <c:bubble3D val="0"/>
            <c:spPr>
              <a:pattFill prst="pct90">
                <a:fgClr>
                  <a:schemeClr val="tx2">
                    <a:lumMod val="60000"/>
                    <a:lumOff val="40000"/>
                  </a:schemeClr>
                </a:fgClr>
                <a:bgClr>
                  <a:schemeClr val="bg1"/>
                </a:bgClr>
              </a:pattFill>
              <a:ln>
                <a:solidFill>
                  <a:schemeClr val="bg1"/>
                </a:solidFill>
              </a:ln>
            </c:spPr>
            <c:extLst xmlns:c16r2="http://schemas.microsoft.com/office/drawing/2015/06/chart">
              <c:ext xmlns:c16="http://schemas.microsoft.com/office/drawing/2014/chart" uri="{C3380CC4-5D6E-409C-BE32-E72D297353CC}">
                <c16:uniqueId val="{00000001-C9ED-4AD7-B71B-9CC1FBBE649F}"/>
              </c:ext>
            </c:extLst>
          </c:dPt>
          <c:dPt>
            <c:idx val="1"/>
            <c:bubble3D val="0"/>
            <c:spPr>
              <a:pattFill prst="pct90">
                <a:fgClr>
                  <a:srgbClr val="028A98"/>
                </a:fgClr>
                <a:bgClr>
                  <a:schemeClr val="bg1"/>
                </a:bgClr>
              </a:pattFill>
              <a:ln>
                <a:solidFill>
                  <a:schemeClr val="bg1"/>
                </a:solidFill>
              </a:ln>
            </c:spPr>
            <c:extLst xmlns:c16r2="http://schemas.microsoft.com/office/drawing/2015/06/chart">
              <c:ext xmlns:c16="http://schemas.microsoft.com/office/drawing/2014/chart" uri="{C3380CC4-5D6E-409C-BE32-E72D297353CC}">
                <c16:uniqueId val="{00000003-C9ED-4AD7-B71B-9CC1FBBE649F}"/>
              </c:ext>
            </c:extLst>
          </c:dPt>
          <c:dPt>
            <c:idx val="2"/>
            <c:bubble3D val="0"/>
            <c:spPr>
              <a:solidFill>
                <a:srgbClr val="B0A97E"/>
              </a:solidFill>
              <a:ln>
                <a:solidFill>
                  <a:schemeClr val="bg1"/>
                </a:solidFill>
              </a:ln>
            </c:spPr>
            <c:extLst xmlns:c16r2="http://schemas.microsoft.com/office/drawing/2015/06/chart">
              <c:ext xmlns:c16="http://schemas.microsoft.com/office/drawing/2014/chart" uri="{C3380CC4-5D6E-409C-BE32-E72D297353CC}">
                <c16:uniqueId val="{00000005-C9ED-4AD7-B71B-9CC1FBBE649F}"/>
              </c:ext>
            </c:extLst>
          </c:dPt>
          <c:dPt>
            <c:idx val="3"/>
            <c:bubble3D val="0"/>
            <c:spPr>
              <a:solidFill>
                <a:srgbClr val="2EAECC"/>
              </a:solidFill>
              <a:ln>
                <a:solidFill>
                  <a:schemeClr val="bg1"/>
                </a:solidFill>
              </a:ln>
            </c:spPr>
            <c:extLst xmlns:c16r2="http://schemas.microsoft.com/office/drawing/2015/06/chart">
              <c:ext xmlns:c16="http://schemas.microsoft.com/office/drawing/2014/chart" uri="{C3380CC4-5D6E-409C-BE32-E72D297353CC}">
                <c16:uniqueId val="{00000007-C9ED-4AD7-B71B-9CC1FBBE649F}"/>
              </c:ext>
            </c:extLst>
          </c:dPt>
          <c:dPt>
            <c:idx val="4"/>
            <c:bubble3D val="0"/>
            <c:spPr>
              <a:solidFill>
                <a:schemeClr val="tx2">
                  <a:lumMod val="75000"/>
                  <a:alpha val="90000"/>
                </a:schemeClr>
              </a:solidFill>
              <a:ln>
                <a:solidFill>
                  <a:schemeClr val="bg1"/>
                </a:solidFill>
              </a:ln>
            </c:spPr>
            <c:extLst xmlns:c16r2="http://schemas.microsoft.com/office/drawing/2015/06/chart">
              <c:ext xmlns:c16="http://schemas.microsoft.com/office/drawing/2014/chart" uri="{C3380CC4-5D6E-409C-BE32-E72D297353CC}">
                <c16:uniqueId val="{00000009-C9ED-4AD7-B71B-9CC1FBBE649F}"/>
              </c:ext>
            </c:extLst>
          </c:dPt>
          <c:dPt>
            <c:idx val="5"/>
            <c:bubble3D val="0"/>
            <c:spPr>
              <a:solidFill>
                <a:srgbClr val="C9DEE5"/>
              </a:solidFill>
              <a:ln>
                <a:solidFill>
                  <a:schemeClr val="bg1"/>
                </a:solidFill>
              </a:ln>
            </c:spPr>
            <c:extLst xmlns:c16r2="http://schemas.microsoft.com/office/drawing/2015/06/chart">
              <c:ext xmlns:c16="http://schemas.microsoft.com/office/drawing/2014/chart" uri="{C3380CC4-5D6E-409C-BE32-E72D297353CC}">
                <c16:uniqueId val="{0000000B-C9ED-4AD7-B71B-9CC1FBBE649F}"/>
              </c:ext>
            </c:extLst>
          </c:dPt>
          <c:dLbls>
            <c:dLbl>
              <c:idx val="0"/>
              <c:layout>
                <c:manualLayout>
                  <c:x val="0.11216600047511335"/>
                  <c:y val="-0.10763970193115191"/>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C9ED-4AD7-B71B-9CC1FBBE649F}"/>
                </c:ext>
              </c:extLst>
            </c:dLbl>
            <c:dLbl>
              <c:idx val="1"/>
              <c:layout>
                <c:manualLayout>
                  <c:x val="0.13902525035670391"/>
                  <c:y val="-9.1976312807956831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C9ED-4AD7-B71B-9CC1FBBE649F}"/>
                </c:ext>
              </c:extLst>
            </c:dLbl>
            <c:dLbl>
              <c:idx val="2"/>
              <c:layout>
                <c:manualLayout>
                  <c:x val="0.12929870612763433"/>
                  <c:y val="-0.10680800389771659"/>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C9ED-4AD7-B71B-9CC1FBBE649F}"/>
                </c:ext>
              </c:extLst>
            </c:dLbl>
            <c:dLbl>
              <c:idx val="3"/>
              <c:layout>
                <c:manualLayout>
                  <c:x val="0.13755269405503348"/>
                  <c:y val="-7.1373270012155293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C9ED-4AD7-B71B-9CC1FBBE649F}"/>
                </c:ext>
              </c:extLst>
            </c:dLbl>
            <c:dLbl>
              <c:idx val="4"/>
              <c:layout>
                <c:manualLayout>
                  <c:x val="0.12938812187100229"/>
                  <c:y val="6.553402458909835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C9ED-4AD7-B71B-9CC1FBBE649F}"/>
                </c:ext>
              </c:extLst>
            </c:dLbl>
            <c:dLbl>
              <c:idx val="5"/>
              <c:layout>
                <c:manualLayout>
                  <c:x val="-0.10984591277095848"/>
                  <c:y val="0.11107103495870635"/>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C9ED-4AD7-B71B-9CC1FBBE649F}"/>
                </c:ext>
              </c:extLst>
            </c:dLbl>
            <c:spPr>
              <a:noFill/>
              <a:ln>
                <a:noFill/>
              </a:ln>
              <a:effectLst/>
            </c:spPr>
            <c:txPr>
              <a:bodyPr/>
              <a:lstStyle/>
              <a:p>
                <a:pPr>
                  <a:defRPr sz="1000" b="1"/>
                </a:pPr>
                <a:endParaRPr lang="ru-RU"/>
              </a:p>
            </c:tx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extLst>
          </c:dLbls>
          <c:cat>
            <c:strRef>
              <c:f>Лист1!$A$2:$A$7</c:f>
              <c:strCache>
                <c:ptCount val="6"/>
                <c:pt idx="0">
                  <c:v>Обрабатывающие производства</c:v>
                </c:pt>
                <c:pt idx="1">
                  <c:v>Обеспечение электрической энергией, газом и паром; кондиционирование воздуха</c:v>
                </c:pt>
                <c:pt idx="2">
                  <c:v>Строительство</c:v>
                </c:pt>
                <c:pt idx="3">
                  <c:v>Деятельность в области информации и связи</c:v>
                </c:pt>
                <c:pt idx="4">
                  <c:v>Деятельность в области здравоохранения и социальных услуг</c:v>
                </c:pt>
                <c:pt idx="5">
                  <c:v>Прочие</c:v>
                </c:pt>
              </c:strCache>
            </c:strRef>
          </c:cat>
          <c:val>
            <c:numRef>
              <c:f>Лист1!$B$2:$B$7</c:f>
              <c:numCache>
                <c:formatCode>0.0%</c:formatCode>
                <c:ptCount val="6"/>
                <c:pt idx="0">
                  <c:v>5.6000000000000001E-2</c:v>
                </c:pt>
                <c:pt idx="1">
                  <c:v>5.7000000000000002E-2</c:v>
                </c:pt>
                <c:pt idx="2">
                  <c:v>7.1999999999999995E-2</c:v>
                </c:pt>
                <c:pt idx="3">
                  <c:v>2.5999999999999999E-2</c:v>
                </c:pt>
                <c:pt idx="4">
                  <c:v>0.153</c:v>
                </c:pt>
                <c:pt idx="5">
                  <c:v>0.63600000000000001</c:v>
                </c:pt>
              </c:numCache>
            </c:numRef>
          </c:val>
          <c:extLst xmlns:c16r2="http://schemas.microsoft.com/office/drawing/2015/06/chart">
            <c:ext xmlns:c16="http://schemas.microsoft.com/office/drawing/2014/chart" uri="{C3380CC4-5D6E-409C-BE32-E72D297353CC}">
              <c16:uniqueId val="{0000000C-C9ED-4AD7-B71B-9CC1FBBE649F}"/>
            </c:ext>
          </c:extLst>
        </c:ser>
        <c:dLbls>
          <c:showLegendKey val="0"/>
          <c:showVal val="1"/>
          <c:showCatName val="0"/>
          <c:showSerName val="0"/>
          <c:showPercent val="0"/>
          <c:showBubbleSize val="0"/>
          <c:showLeaderLines val="1"/>
        </c:dLbls>
        <c:firstSliceAng val="0"/>
        <c:holeSize val="57"/>
      </c:doughnutChart>
    </c:plotArea>
    <c:plotVisOnly val="1"/>
    <c:dispBlanksAs val="gap"/>
    <c:showDLblsOverMax val="0"/>
  </c:chart>
  <c:txPr>
    <a:bodyPr/>
    <a:lstStyle/>
    <a:p>
      <a:pPr>
        <a:defRPr sz="1800"/>
      </a:pPr>
      <a:endParaRPr lang="ru-RU"/>
    </a:p>
  </c:txPr>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990902515789045"/>
          <c:y val="0.55940882300955519"/>
          <c:w val="0.34866900855696331"/>
          <c:h val="0.22999809887118844"/>
        </c:manualLayout>
      </c:layout>
      <c:doughnutChart>
        <c:varyColors val="1"/>
        <c:ser>
          <c:idx val="0"/>
          <c:order val="0"/>
          <c:tx>
            <c:strRef>
              <c:f>Лист1!$B$1</c:f>
              <c:strCache>
                <c:ptCount val="1"/>
                <c:pt idx="0">
                  <c:v>Столбец1</c:v>
                </c:pt>
              </c:strCache>
            </c:strRef>
          </c:tx>
          <c:spPr>
            <a:ln>
              <a:solidFill>
                <a:schemeClr val="bg1"/>
              </a:solidFill>
            </a:ln>
          </c:spPr>
          <c:dPt>
            <c:idx val="0"/>
            <c:bubble3D val="0"/>
            <c:spPr>
              <a:solidFill>
                <a:schemeClr val="accent4">
                  <a:lumMod val="75000"/>
                </a:schemeClr>
              </a:solidFill>
              <a:ln>
                <a:solidFill>
                  <a:schemeClr val="bg1"/>
                </a:solidFill>
              </a:ln>
            </c:spPr>
            <c:extLst xmlns:c16r2="http://schemas.microsoft.com/office/drawing/2015/06/chart">
              <c:ext xmlns:c16="http://schemas.microsoft.com/office/drawing/2014/chart" uri="{C3380CC4-5D6E-409C-BE32-E72D297353CC}">
                <c16:uniqueId val="{00000001-2A95-49A9-827A-552D2C066A30}"/>
              </c:ext>
            </c:extLst>
          </c:dPt>
          <c:dPt>
            <c:idx val="1"/>
            <c:bubble3D val="0"/>
            <c:spPr>
              <a:solidFill>
                <a:schemeClr val="accent4">
                  <a:lumMod val="60000"/>
                  <a:lumOff val="40000"/>
                </a:schemeClr>
              </a:solidFill>
              <a:ln>
                <a:solidFill>
                  <a:schemeClr val="bg1"/>
                </a:solidFill>
              </a:ln>
            </c:spPr>
            <c:extLst xmlns:c16r2="http://schemas.microsoft.com/office/drawing/2015/06/chart">
              <c:ext xmlns:c16="http://schemas.microsoft.com/office/drawing/2014/chart" uri="{C3380CC4-5D6E-409C-BE32-E72D297353CC}">
                <c16:uniqueId val="{00000003-2A95-49A9-827A-552D2C066A30}"/>
              </c:ext>
            </c:extLst>
          </c:dPt>
          <c:dPt>
            <c:idx val="2"/>
            <c:bubble3D val="0"/>
            <c:spPr>
              <a:solidFill>
                <a:schemeClr val="tx2">
                  <a:lumMod val="75000"/>
                </a:schemeClr>
              </a:solidFill>
              <a:ln>
                <a:solidFill>
                  <a:schemeClr val="bg1"/>
                </a:solidFill>
              </a:ln>
            </c:spPr>
            <c:extLst xmlns:c16r2="http://schemas.microsoft.com/office/drawing/2015/06/chart">
              <c:ext xmlns:c16="http://schemas.microsoft.com/office/drawing/2014/chart" uri="{C3380CC4-5D6E-409C-BE32-E72D297353CC}">
                <c16:uniqueId val="{00000005-2A95-49A9-827A-552D2C066A30}"/>
              </c:ext>
            </c:extLst>
          </c:dPt>
          <c:dPt>
            <c:idx val="3"/>
            <c:bubble3D val="0"/>
            <c:spPr>
              <a:solidFill>
                <a:srgbClr val="00B0F0"/>
              </a:solidFill>
              <a:ln>
                <a:solidFill>
                  <a:schemeClr val="bg1"/>
                </a:solidFill>
              </a:ln>
            </c:spPr>
            <c:extLst xmlns:c16r2="http://schemas.microsoft.com/office/drawing/2015/06/chart">
              <c:ext xmlns:c16="http://schemas.microsoft.com/office/drawing/2014/chart" uri="{C3380CC4-5D6E-409C-BE32-E72D297353CC}">
                <c16:uniqueId val="{00000007-2A95-49A9-827A-552D2C066A30}"/>
              </c:ext>
            </c:extLst>
          </c:dPt>
          <c:dPt>
            <c:idx val="4"/>
            <c:bubble3D val="0"/>
            <c:spPr>
              <a:solidFill>
                <a:srgbClr val="3C905C"/>
              </a:solidFill>
              <a:ln>
                <a:solidFill>
                  <a:schemeClr val="bg1"/>
                </a:solidFill>
              </a:ln>
            </c:spPr>
            <c:extLst xmlns:c16r2="http://schemas.microsoft.com/office/drawing/2015/06/chart">
              <c:ext xmlns:c16="http://schemas.microsoft.com/office/drawing/2014/chart" uri="{C3380CC4-5D6E-409C-BE32-E72D297353CC}">
                <c16:uniqueId val="{00000009-2A95-49A9-827A-552D2C066A30}"/>
              </c:ext>
            </c:extLst>
          </c:dPt>
          <c:dPt>
            <c:idx val="5"/>
            <c:bubble3D val="0"/>
            <c:spPr>
              <a:solidFill>
                <a:srgbClr val="9663B5"/>
              </a:solidFill>
              <a:ln>
                <a:solidFill>
                  <a:schemeClr val="bg1"/>
                </a:solidFill>
              </a:ln>
            </c:spPr>
            <c:extLst xmlns:c16r2="http://schemas.microsoft.com/office/drawing/2015/06/chart">
              <c:ext xmlns:c16="http://schemas.microsoft.com/office/drawing/2014/chart" uri="{C3380CC4-5D6E-409C-BE32-E72D297353CC}">
                <c16:uniqueId val="{0000000B-2A95-49A9-827A-552D2C066A30}"/>
              </c:ext>
            </c:extLst>
          </c:dPt>
          <c:dPt>
            <c:idx val="6"/>
            <c:bubble3D val="0"/>
            <c:spPr>
              <a:solidFill>
                <a:srgbClr val="265C9E"/>
              </a:solidFill>
              <a:ln>
                <a:solidFill>
                  <a:schemeClr val="bg1"/>
                </a:solidFill>
              </a:ln>
            </c:spPr>
            <c:extLst xmlns:c16r2="http://schemas.microsoft.com/office/drawing/2015/06/chart">
              <c:ext xmlns:c16="http://schemas.microsoft.com/office/drawing/2014/chart" uri="{C3380CC4-5D6E-409C-BE32-E72D297353CC}">
                <c16:uniqueId val="{0000000D-2A95-49A9-827A-552D2C066A30}"/>
              </c:ext>
            </c:extLst>
          </c:dPt>
          <c:dPt>
            <c:idx val="7"/>
            <c:bubble3D val="0"/>
            <c:spPr>
              <a:solidFill>
                <a:srgbClr val="BEB39E"/>
              </a:solidFill>
              <a:ln>
                <a:solidFill>
                  <a:schemeClr val="bg1"/>
                </a:solidFill>
              </a:ln>
            </c:spPr>
            <c:extLst xmlns:c16r2="http://schemas.microsoft.com/office/drawing/2015/06/chart">
              <c:ext xmlns:c16="http://schemas.microsoft.com/office/drawing/2014/chart" uri="{C3380CC4-5D6E-409C-BE32-E72D297353CC}">
                <c16:uniqueId val="{0000000F-2A95-49A9-827A-552D2C066A30}"/>
              </c:ext>
            </c:extLst>
          </c:dPt>
          <c:dPt>
            <c:idx val="8"/>
            <c:bubble3D val="0"/>
            <c:spPr>
              <a:solidFill>
                <a:schemeClr val="accent1">
                  <a:lumMod val="60000"/>
                  <a:lumOff val="40000"/>
                </a:schemeClr>
              </a:solidFill>
              <a:ln>
                <a:solidFill>
                  <a:schemeClr val="bg1"/>
                </a:solidFill>
              </a:ln>
            </c:spPr>
            <c:extLst xmlns:c16r2="http://schemas.microsoft.com/office/drawing/2015/06/chart">
              <c:ext xmlns:c16="http://schemas.microsoft.com/office/drawing/2014/chart" uri="{C3380CC4-5D6E-409C-BE32-E72D297353CC}">
                <c16:uniqueId val="{00000011-2A95-49A9-827A-552D2C066A30}"/>
              </c:ext>
            </c:extLst>
          </c:dPt>
          <c:dPt>
            <c:idx val="9"/>
            <c:bubble3D val="0"/>
            <c:spPr>
              <a:solidFill>
                <a:srgbClr val="75A4DD"/>
              </a:solidFill>
              <a:ln>
                <a:solidFill>
                  <a:schemeClr val="bg1"/>
                </a:solidFill>
              </a:ln>
            </c:spPr>
            <c:extLst xmlns:c16r2="http://schemas.microsoft.com/office/drawing/2015/06/chart">
              <c:ext xmlns:c16="http://schemas.microsoft.com/office/drawing/2014/chart" uri="{C3380CC4-5D6E-409C-BE32-E72D297353CC}">
                <c16:uniqueId val="{00000013-2A95-49A9-827A-552D2C066A30}"/>
              </c:ext>
            </c:extLst>
          </c:dPt>
          <c:dPt>
            <c:idx val="10"/>
            <c:bubble3D val="0"/>
            <c:spPr>
              <a:solidFill>
                <a:srgbClr val="64B7CE"/>
              </a:solidFill>
              <a:ln>
                <a:solidFill>
                  <a:schemeClr val="bg1"/>
                </a:solidFill>
              </a:ln>
            </c:spPr>
            <c:extLst xmlns:c16r2="http://schemas.microsoft.com/office/drawing/2015/06/chart">
              <c:ext xmlns:c16="http://schemas.microsoft.com/office/drawing/2014/chart" uri="{C3380CC4-5D6E-409C-BE32-E72D297353CC}">
                <c16:uniqueId val="{00000015-2A95-49A9-827A-552D2C066A30}"/>
              </c:ext>
            </c:extLst>
          </c:dPt>
          <c:dPt>
            <c:idx val="11"/>
            <c:bubble3D val="0"/>
            <c:spPr>
              <a:solidFill>
                <a:srgbClr val="DCBCEA"/>
              </a:solidFill>
              <a:ln>
                <a:solidFill>
                  <a:schemeClr val="bg1"/>
                </a:solidFill>
              </a:ln>
            </c:spPr>
            <c:extLst xmlns:c16r2="http://schemas.microsoft.com/office/drawing/2015/06/chart">
              <c:ext xmlns:c16="http://schemas.microsoft.com/office/drawing/2014/chart" uri="{C3380CC4-5D6E-409C-BE32-E72D297353CC}">
                <c16:uniqueId val="{00000017-2A95-49A9-827A-552D2C066A30}"/>
              </c:ext>
            </c:extLst>
          </c:dPt>
          <c:dPt>
            <c:idx val="12"/>
            <c:bubble3D val="0"/>
            <c:spPr>
              <a:solidFill>
                <a:srgbClr val="9ED6D6"/>
              </a:solidFill>
              <a:ln>
                <a:solidFill>
                  <a:schemeClr val="bg1"/>
                </a:solidFill>
              </a:ln>
            </c:spPr>
            <c:extLst xmlns:c16r2="http://schemas.microsoft.com/office/drawing/2015/06/chart">
              <c:ext xmlns:c16="http://schemas.microsoft.com/office/drawing/2014/chart" uri="{C3380CC4-5D6E-409C-BE32-E72D297353CC}">
                <c16:uniqueId val="{00000019-2A95-49A9-827A-552D2C066A30}"/>
              </c:ext>
            </c:extLst>
          </c:dPt>
          <c:dPt>
            <c:idx val="13"/>
            <c:bubble3D val="0"/>
            <c:spPr>
              <a:solidFill>
                <a:srgbClr val="53D2FF"/>
              </a:solidFill>
              <a:ln>
                <a:solidFill>
                  <a:schemeClr val="bg1"/>
                </a:solidFill>
              </a:ln>
            </c:spPr>
            <c:extLst xmlns:c16r2="http://schemas.microsoft.com/office/drawing/2015/06/chart">
              <c:ext xmlns:c16="http://schemas.microsoft.com/office/drawing/2014/chart" uri="{C3380CC4-5D6E-409C-BE32-E72D297353CC}">
                <c16:uniqueId val="{0000001B-2A95-49A9-827A-552D2C066A30}"/>
              </c:ext>
            </c:extLst>
          </c:dPt>
          <c:dPt>
            <c:idx val="14"/>
            <c:bubble3D val="0"/>
            <c:spPr>
              <a:solidFill>
                <a:schemeClr val="accent1">
                  <a:lumMod val="40000"/>
                  <a:lumOff val="60000"/>
                </a:schemeClr>
              </a:solidFill>
              <a:ln>
                <a:solidFill>
                  <a:schemeClr val="bg1"/>
                </a:solidFill>
              </a:ln>
            </c:spPr>
            <c:extLst xmlns:c16r2="http://schemas.microsoft.com/office/drawing/2015/06/chart">
              <c:ext xmlns:c16="http://schemas.microsoft.com/office/drawing/2014/chart" uri="{C3380CC4-5D6E-409C-BE32-E72D297353CC}">
                <c16:uniqueId val="{0000001D-2A95-49A9-827A-552D2C066A30}"/>
              </c:ext>
            </c:extLst>
          </c:dPt>
          <c:dPt>
            <c:idx val="15"/>
            <c:bubble3D val="0"/>
            <c:spPr>
              <a:solidFill>
                <a:schemeClr val="accent2">
                  <a:lumMod val="20000"/>
                  <a:lumOff val="80000"/>
                </a:schemeClr>
              </a:solidFill>
              <a:ln>
                <a:solidFill>
                  <a:schemeClr val="bg1"/>
                </a:solidFill>
              </a:ln>
            </c:spPr>
            <c:extLst xmlns:c16r2="http://schemas.microsoft.com/office/drawing/2015/06/chart">
              <c:ext xmlns:c16="http://schemas.microsoft.com/office/drawing/2014/chart" uri="{C3380CC4-5D6E-409C-BE32-E72D297353CC}">
                <c16:uniqueId val="{0000001F-2A95-49A9-827A-552D2C066A30}"/>
              </c:ext>
            </c:extLst>
          </c:dPt>
          <c:dPt>
            <c:idx val="16"/>
            <c:bubble3D val="0"/>
            <c:spPr>
              <a:solidFill>
                <a:schemeClr val="accent5">
                  <a:lumMod val="40000"/>
                  <a:lumOff val="60000"/>
                </a:schemeClr>
              </a:solidFill>
              <a:ln>
                <a:solidFill>
                  <a:schemeClr val="bg1"/>
                </a:solidFill>
              </a:ln>
            </c:spPr>
            <c:extLst xmlns:c16r2="http://schemas.microsoft.com/office/drawing/2015/06/chart">
              <c:ext xmlns:c16="http://schemas.microsoft.com/office/drawing/2014/chart" uri="{C3380CC4-5D6E-409C-BE32-E72D297353CC}">
                <c16:uniqueId val="{00000021-2A95-49A9-827A-552D2C066A30}"/>
              </c:ext>
            </c:extLst>
          </c:dPt>
          <c:dPt>
            <c:idx val="17"/>
            <c:bubble3D val="0"/>
            <c:spPr>
              <a:solidFill>
                <a:schemeClr val="tx2">
                  <a:lumMod val="60000"/>
                  <a:lumOff val="40000"/>
                </a:schemeClr>
              </a:solidFill>
              <a:ln>
                <a:solidFill>
                  <a:schemeClr val="bg1"/>
                </a:solidFill>
              </a:ln>
            </c:spPr>
            <c:extLst xmlns:c16r2="http://schemas.microsoft.com/office/drawing/2015/06/chart">
              <c:ext xmlns:c16="http://schemas.microsoft.com/office/drawing/2014/chart" uri="{C3380CC4-5D6E-409C-BE32-E72D297353CC}">
                <c16:uniqueId val="{00000023-2A95-49A9-827A-552D2C066A30}"/>
              </c:ext>
            </c:extLst>
          </c:dPt>
          <c:dPt>
            <c:idx val="18"/>
            <c:bubble3D val="0"/>
            <c:spPr>
              <a:solidFill>
                <a:schemeClr val="tx2">
                  <a:lumMod val="40000"/>
                  <a:lumOff val="60000"/>
                </a:schemeClr>
              </a:solidFill>
              <a:ln>
                <a:solidFill>
                  <a:schemeClr val="bg1"/>
                </a:solidFill>
              </a:ln>
            </c:spPr>
            <c:extLst xmlns:c16r2="http://schemas.microsoft.com/office/drawing/2015/06/chart">
              <c:ext xmlns:c16="http://schemas.microsoft.com/office/drawing/2014/chart" uri="{C3380CC4-5D6E-409C-BE32-E72D297353CC}">
                <c16:uniqueId val="{00000025-2A95-49A9-827A-552D2C066A30}"/>
              </c:ext>
            </c:extLst>
          </c:dPt>
          <c:dLbls>
            <c:dLbl>
              <c:idx val="0"/>
              <c:layout>
                <c:manualLayout>
                  <c:x val="-0.1593823310211662"/>
                  <c:y val="-4.2658774392070921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2A95-49A9-827A-552D2C066A30}"/>
                </c:ext>
              </c:extLst>
            </c:dLbl>
            <c:dLbl>
              <c:idx val="1"/>
              <c:layout>
                <c:manualLayout>
                  <c:x val="-0.13421651439976309"/>
                  <c:y val="-5.710866047683906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2A95-49A9-827A-552D2C066A30}"/>
                </c:ext>
              </c:extLst>
            </c:dLbl>
            <c:dLbl>
              <c:idx val="2"/>
              <c:layout>
                <c:manualLayout>
                  <c:x val="-9.7866208416493919E-2"/>
                  <c:y val="-6.9329476660920611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2A95-49A9-827A-552D2C066A30}"/>
                </c:ext>
              </c:extLst>
            </c:dLbl>
            <c:dLbl>
              <c:idx val="3"/>
              <c:layout>
                <c:manualLayout>
                  <c:x val="-6.1515902433224752E-2"/>
                  <c:y val="-7.4172634986318112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2A95-49A9-827A-552D2C066A30}"/>
                </c:ext>
              </c:extLst>
            </c:dLbl>
            <c:dLbl>
              <c:idx val="4"/>
              <c:layout>
                <c:manualLayout>
                  <c:x val="-2.7961773833283979E-2"/>
                  <c:y val="-7.4557072569528746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2A95-49A9-827A-552D2C066A30}"/>
                </c:ext>
              </c:extLst>
            </c:dLbl>
            <c:dLbl>
              <c:idx val="5"/>
              <c:layout>
                <c:manualLayout>
                  <c:x val="5.5919144237618857E-3"/>
                  <c:y val="-7.1558837032014044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2A95-49A9-827A-552D2C066A30}"/>
                </c:ext>
              </c:extLst>
            </c:dLbl>
            <c:dLbl>
              <c:idx val="6"/>
              <c:layout>
                <c:manualLayout>
                  <c:x val="3.0757951216612272E-2"/>
                  <c:y val="-6.341128736048518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D-2A95-49A9-827A-552D2C066A30}"/>
                </c:ext>
              </c:extLst>
            </c:dLbl>
            <c:dLbl>
              <c:idx val="7"/>
              <c:layout>
                <c:manualLayout>
                  <c:x val="4.1942220407030953E-2"/>
                  <c:y val="-5.3419831547497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F-2A95-49A9-827A-552D2C066A30}"/>
                </c:ext>
              </c:extLst>
            </c:dLbl>
            <c:dLbl>
              <c:idx val="8"/>
              <c:layout>
                <c:manualLayout>
                  <c:x val="6.4311419302210737E-2"/>
                  <c:y val="-4.7501787482264968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1-2A95-49A9-827A-552D2C066A30}"/>
                </c:ext>
              </c:extLst>
            </c:dLbl>
            <c:dLbl>
              <c:idx val="9"/>
              <c:layout>
                <c:manualLayout>
                  <c:x val="6.7108037028434042E-2"/>
                  <c:y val="-3.382121226952807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3-2A95-49A9-827A-552D2C066A30}"/>
                </c:ext>
              </c:extLst>
            </c:dLbl>
            <c:dLbl>
              <c:idx val="10"/>
              <c:layout>
                <c:manualLayout>
                  <c:x val="7.2700171623643325E-2"/>
                  <c:y val="-1.9371180949556473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5-2A95-49A9-827A-552D2C066A30}"/>
                </c:ext>
              </c:extLst>
            </c:dLbl>
            <c:dLbl>
              <c:idx val="11"/>
              <c:layout>
                <c:manualLayout>
                  <c:x val="6.7927074813157004E-2"/>
                  <c:y val="-4.9214400999915324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7-2A95-49A9-827A-552D2C066A30}"/>
                </c:ext>
              </c:extLst>
            </c:dLbl>
            <c:dLbl>
              <c:idx val="12"/>
              <c:layout>
                <c:manualLayout>
                  <c:x val="7.3272397215711868E-2"/>
                  <c:y val="6.6087826922627251E-3"/>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9-2A95-49A9-827A-552D2C066A30}"/>
                </c:ext>
              </c:extLst>
            </c:dLbl>
            <c:dLbl>
              <c:idx val="13"/>
              <c:layout>
                <c:manualLayout>
                  <c:x val="8.2364597311926802E-2"/>
                  <c:y val="1.4065158031150918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B-2A95-49A9-827A-552D2C066A30}"/>
                </c:ext>
              </c:extLst>
            </c:dLbl>
            <c:dLbl>
              <c:idx val="14"/>
              <c:layout>
                <c:manualLayout>
                  <c:x val="8.6681058540285211E-2"/>
                  <c:y val="3.3742494789323993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D-2A95-49A9-827A-552D2C066A30}"/>
                </c:ext>
              </c:extLst>
            </c:dLbl>
            <c:dLbl>
              <c:idx val="15"/>
              <c:layout>
                <c:manualLayout>
                  <c:x val="2.7957370404334881E-3"/>
                  <c:y val="5.3419541077090411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F-2A95-49A9-827A-552D2C066A30}"/>
                </c:ext>
              </c:extLst>
            </c:dLbl>
            <c:dLbl>
              <c:idx val="16"/>
              <c:layout>
                <c:manualLayout>
                  <c:x val="-2.7961773833283979E-2"/>
                  <c:y val="4.3506657509102979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21-2A95-49A9-827A-552D2C066A30}"/>
                </c:ext>
              </c:extLst>
            </c:dLbl>
            <c:dLbl>
              <c:idx val="17"/>
              <c:layout>
                <c:manualLayout>
                  <c:x val="-3.3554128599940773E-2"/>
                  <c:y val="4.4581398013734314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23-2A95-49A9-827A-552D2C066A30}"/>
                </c:ext>
              </c:extLst>
            </c:dLbl>
            <c:dLbl>
              <c:idx val="18"/>
              <c:layout>
                <c:manualLayout>
                  <c:x val="-0.11184709533313592"/>
                  <c:y val="3.9966549427969365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25-2A95-49A9-827A-552D2C066A30}"/>
                </c:ext>
              </c:extLst>
            </c:dLbl>
            <c:spPr>
              <a:ln w="3175"/>
            </c:spPr>
            <c:txPr>
              <a:bodyPr anchor="t" anchorCtr="1"/>
              <a:lstStyle/>
              <a:p>
                <a:pPr>
                  <a:defRPr sz="700" b="1"/>
                </a:pPr>
                <a:endParaRPr lang="ru-RU"/>
              </a:p>
            </c:txPr>
            <c:showLegendKey val="0"/>
            <c:showVal val="1"/>
            <c:showCatName val="0"/>
            <c:showSerName val="0"/>
            <c:showPercent val="0"/>
            <c:showBubbleSize val="0"/>
            <c:showLeaderLines val="1"/>
            <c:extLst xmlns:c16r2="http://schemas.microsoft.com/office/drawing/2015/06/chart">
              <c:ext xmlns:c15="http://schemas.microsoft.com/office/drawing/2012/chart" uri="{CE6537A1-D6FC-4f65-9D91-7224C49458BB}"/>
            </c:extLst>
          </c:dLbls>
          <c:cat>
            <c:strRef>
              <c:f>Лист1!$A$2:$A$20</c:f>
              <c:strCache>
                <c:ptCount val="19"/>
                <c:pt idx="0">
                  <c:v>0,5% Water supply; sewerage, waste collection and recycling; pollution control activities</c:v>
                </c:pt>
                <c:pt idx="1">
                  <c:v>0,8% Electrical, energy, gas and steam services; air conditioning</c:v>
                </c:pt>
                <c:pt idx="2">
                  <c:v>1,4% Financial and insurance services</c:v>
                </c:pt>
                <c:pt idx="3">
                  <c:v>1,7% Public administration and military security; social security</c:v>
                </c:pt>
                <c:pt idx="4">
                  <c:v>1,8% Culture and sport, other lesuire activities</c:v>
                </c:pt>
                <c:pt idx="5">
                  <c:v>1,8% Education</c:v>
                </c:pt>
                <c:pt idx="6">
                  <c:v>2,3% Hotels and public catering</c:v>
                </c:pt>
                <c:pt idx="7">
                  <c:v>2,4% Information and connection services</c:v>
                </c:pt>
                <c:pt idx="8">
                  <c:v>2,5% Health and social services</c:v>
                </c:pt>
                <c:pt idx="9">
                  <c:v>2,7% Agriculture, forestry, hunting and fishing</c:v>
                </c:pt>
                <c:pt idx="10">
                  <c:v>4,1% Administration activity and other added servicies </c:v>
                </c:pt>
                <c:pt idx="11">
                  <c:v>4,9% Processing industry</c:v>
                </c:pt>
                <c:pt idx="12">
                  <c:v>5,4% Transportation and storage </c:v>
                </c:pt>
                <c:pt idx="13">
                  <c:v>3,7% Other services</c:v>
                </c:pt>
                <c:pt idx="14">
                  <c:v>5,8% Real estate operation activity</c:v>
                </c:pt>
                <c:pt idx="15">
                  <c:v>6,5% Mining</c:v>
                </c:pt>
                <c:pt idx="16">
                  <c:v>7,9% Professional, scientific and technical activities</c:v>
                </c:pt>
                <c:pt idx="17">
                  <c:v>12,7% Building</c:v>
                </c:pt>
                <c:pt idx="18">
                  <c:v>29,1% Wholesale and retail; automobiles and motocycles repair</c:v>
                </c:pt>
              </c:strCache>
            </c:strRef>
          </c:cat>
          <c:val>
            <c:numRef>
              <c:f>Лист1!$B$2:$B$20</c:f>
              <c:numCache>
                <c:formatCode>0.0%</c:formatCode>
                <c:ptCount val="19"/>
                <c:pt idx="0">
                  <c:v>5.0000000000000001E-3</c:v>
                </c:pt>
                <c:pt idx="1">
                  <c:v>8.0000000000000002E-3</c:v>
                </c:pt>
                <c:pt idx="2">
                  <c:v>1.4E-2</c:v>
                </c:pt>
                <c:pt idx="3">
                  <c:v>1.7000000000000001E-2</c:v>
                </c:pt>
                <c:pt idx="4">
                  <c:v>1.7999999999999999E-2</c:v>
                </c:pt>
                <c:pt idx="5">
                  <c:v>1.7999999999999999E-2</c:v>
                </c:pt>
                <c:pt idx="6">
                  <c:v>2.3E-2</c:v>
                </c:pt>
                <c:pt idx="7">
                  <c:v>2.4E-2</c:v>
                </c:pt>
                <c:pt idx="8">
                  <c:v>2.5000000000000001E-2</c:v>
                </c:pt>
                <c:pt idx="9">
                  <c:v>2.7E-2</c:v>
                </c:pt>
                <c:pt idx="10">
                  <c:v>4.1000000000000002E-2</c:v>
                </c:pt>
                <c:pt idx="11">
                  <c:v>4.9000000000000002E-2</c:v>
                </c:pt>
                <c:pt idx="12">
                  <c:v>5.3999999999999999E-2</c:v>
                </c:pt>
                <c:pt idx="13">
                  <c:v>5.7000000000000002E-2</c:v>
                </c:pt>
                <c:pt idx="14">
                  <c:v>5.8000000000000003E-2</c:v>
                </c:pt>
                <c:pt idx="15">
                  <c:v>6.5000000000000002E-2</c:v>
                </c:pt>
                <c:pt idx="16">
                  <c:v>7.9000000000000001E-2</c:v>
                </c:pt>
                <c:pt idx="17">
                  <c:v>0.127</c:v>
                </c:pt>
                <c:pt idx="18">
                  <c:v>0.29099999999999998</c:v>
                </c:pt>
              </c:numCache>
            </c:numRef>
          </c:val>
          <c:extLst xmlns:c16r2="http://schemas.microsoft.com/office/drawing/2015/06/chart">
            <c:ext xmlns:c16="http://schemas.microsoft.com/office/drawing/2014/chart" uri="{C3380CC4-5D6E-409C-BE32-E72D297353CC}">
              <c16:uniqueId val="{00000026-2A95-49A9-827A-552D2C066A30}"/>
            </c:ext>
          </c:extLst>
        </c:ser>
        <c:dLbls>
          <c:showLegendKey val="0"/>
          <c:showVal val="1"/>
          <c:showCatName val="0"/>
          <c:showSerName val="0"/>
          <c:showPercent val="0"/>
          <c:showBubbleSize val="0"/>
          <c:showLeaderLines val="1"/>
        </c:dLbls>
        <c:firstSliceAng val="0"/>
        <c:holeSize val="50"/>
      </c:doughnutChart>
      <c:spPr>
        <a:noFill/>
        <a:ln w="25400">
          <a:noFill/>
        </a:ln>
      </c:spPr>
    </c:plotArea>
    <c:legend>
      <c:legendPos val="l"/>
      <c:legendEntry>
        <c:idx val="0"/>
        <c:txPr>
          <a:bodyPr/>
          <a:lstStyle/>
          <a:p>
            <a:pPr defTabSz="720000">
              <a:defRPr sz="800" b="1" baseline="0"/>
            </a:pPr>
            <a:endParaRPr lang="ru-RU"/>
          </a:p>
        </c:txPr>
      </c:legendEntry>
      <c:legendEntry>
        <c:idx val="1"/>
        <c:txPr>
          <a:bodyPr/>
          <a:lstStyle/>
          <a:p>
            <a:pPr defTabSz="720000">
              <a:defRPr sz="800" b="1" baseline="0"/>
            </a:pPr>
            <a:endParaRPr lang="ru-RU"/>
          </a:p>
        </c:txPr>
      </c:legendEntry>
      <c:legendEntry>
        <c:idx val="2"/>
        <c:txPr>
          <a:bodyPr/>
          <a:lstStyle/>
          <a:p>
            <a:pPr defTabSz="720000">
              <a:defRPr sz="800" b="1" baseline="0"/>
            </a:pPr>
            <a:endParaRPr lang="ru-RU"/>
          </a:p>
        </c:txPr>
      </c:legendEntry>
      <c:legendEntry>
        <c:idx val="3"/>
        <c:txPr>
          <a:bodyPr/>
          <a:lstStyle/>
          <a:p>
            <a:pPr defTabSz="720000">
              <a:defRPr sz="800" b="1" baseline="0"/>
            </a:pPr>
            <a:endParaRPr lang="ru-RU"/>
          </a:p>
        </c:txPr>
      </c:legendEntry>
      <c:legendEntry>
        <c:idx val="4"/>
        <c:txPr>
          <a:bodyPr/>
          <a:lstStyle/>
          <a:p>
            <a:pPr defTabSz="720000">
              <a:defRPr sz="800" b="1" baseline="0"/>
            </a:pPr>
            <a:endParaRPr lang="ru-RU"/>
          </a:p>
        </c:txPr>
      </c:legendEntry>
      <c:legendEntry>
        <c:idx val="5"/>
        <c:txPr>
          <a:bodyPr/>
          <a:lstStyle/>
          <a:p>
            <a:pPr defTabSz="720000">
              <a:defRPr sz="800" b="1" baseline="0"/>
            </a:pPr>
            <a:endParaRPr lang="ru-RU"/>
          </a:p>
        </c:txPr>
      </c:legendEntry>
      <c:legendEntry>
        <c:idx val="6"/>
        <c:txPr>
          <a:bodyPr/>
          <a:lstStyle/>
          <a:p>
            <a:pPr defTabSz="720000">
              <a:defRPr sz="800" b="1" baseline="0"/>
            </a:pPr>
            <a:endParaRPr lang="ru-RU"/>
          </a:p>
        </c:txPr>
      </c:legendEntry>
      <c:legendEntry>
        <c:idx val="7"/>
        <c:txPr>
          <a:bodyPr/>
          <a:lstStyle/>
          <a:p>
            <a:pPr defTabSz="720000">
              <a:defRPr sz="800" b="1" baseline="0"/>
            </a:pPr>
            <a:endParaRPr lang="ru-RU"/>
          </a:p>
        </c:txPr>
      </c:legendEntry>
      <c:legendEntry>
        <c:idx val="8"/>
        <c:txPr>
          <a:bodyPr/>
          <a:lstStyle/>
          <a:p>
            <a:pPr defTabSz="720000">
              <a:defRPr sz="800" b="1" baseline="0"/>
            </a:pPr>
            <a:endParaRPr lang="ru-RU"/>
          </a:p>
        </c:txPr>
      </c:legendEntry>
      <c:legendEntry>
        <c:idx val="9"/>
        <c:txPr>
          <a:bodyPr/>
          <a:lstStyle/>
          <a:p>
            <a:pPr defTabSz="720000">
              <a:defRPr sz="800" b="1"/>
            </a:pPr>
            <a:endParaRPr lang="ru-RU"/>
          </a:p>
        </c:txPr>
      </c:legendEntry>
      <c:legendEntry>
        <c:idx val="10"/>
        <c:txPr>
          <a:bodyPr/>
          <a:lstStyle/>
          <a:p>
            <a:pPr defTabSz="720000">
              <a:defRPr sz="800" b="1"/>
            </a:pPr>
            <a:endParaRPr lang="ru-RU"/>
          </a:p>
        </c:txPr>
      </c:legendEntry>
      <c:legendEntry>
        <c:idx val="11"/>
        <c:txPr>
          <a:bodyPr/>
          <a:lstStyle/>
          <a:p>
            <a:pPr defTabSz="720000">
              <a:defRPr sz="800" b="1"/>
            </a:pPr>
            <a:endParaRPr lang="ru-RU"/>
          </a:p>
        </c:txPr>
      </c:legendEntry>
      <c:legendEntry>
        <c:idx val="12"/>
        <c:txPr>
          <a:bodyPr/>
          <a:lstStyle/>
          <a:p>
            <a:pPr defTabSz="720000">
              <a:defRPr sz="800" b="1"/>
            </a:pPr>
            <a:endParaRPr lang="ru-RU"/>
          </a:p>
        </c:txPr>
      </c:legendEntry>
      <c:legendEntry>
        <c:idx val="13"/>
        <c:txPr>
          <a:bodyPr/>
          <a:lstStyle/>
          <a:p>
            <a:pPr defTabSz="720000">
              <a:defRPr sz="800" b="1"/>
            </a:pPr>
            <a:endParaRPr lang="ru-RU"/>
          </a:p>
        </c:txPr>
      </c:legendEntry>
      <c:legendEntry>
        <c:idx val="14"/>
        <c:txPr>
          <a:bodyPr/>
          <a:lstStyle/>
          <a:p>
            <a:pPr defTabSz="720000">
              <a:defRPr sz="800" b="1"/>
            </a:pPr>
            <a:endParaRPr lang="ru-RU"/>
          </a:p>
        </c:txPr>
      </c:legendEntry>
      <c:legendEntry>
        <c:idx val="15"/>
        <c:txPr>
          <a:bodyPr/>
          <a:lstStyle/>
          <a:p>
            <a:pPr defTabSz="720000">
              <a:defRPr sz="800" b="1"/>
            </a:pPr>
            <a:endParaRPr lang="ru-RU"/>
          </a:p>
        </c:txPr>
      </c:legendEntry>
      <c:legendEntry>
        <c:idx val="16"/>
        <c:txPr>
          <a:bodyPr/>
          <a:lstStyle/>
          <a:p>
            <a:pPr defTabSz="720000">
              <a:defRPr sz="800" b="1"/>
            </a:pPr>
            <a:endParaRPr lang="ru-RU"/>
          </a:p>
        </c:txPr>
      </c:legendEntry>
      <c:legendEntry>
        <c:idx val="17"/>
        <c:txPr>
          <a:bodyPr/>
          <a:lstStyle/>
          <a:p>
            <a:pPr defTabSz="720000">
              <a:defRPr sz="800" b="1"/>
            </a:pPr>
            <a:endParaRPr lang="ru-RU"/>
          </a:p>
        </c:txPr>
      </c:legendEntry>
      <c:legendEntry>
        <c:idx val="18"/>
        <c:txPr>
          <a:bodyPr/>
          <a:lstStyle/>
          <a:p>
            <a:pPr defTabSz="720000">
              <a:defRPr sz="800" b="1"/>
            </a:pPr>
            <a:endParaRPr lang="ru-RU"/>
          </a:p>
        </c:txPr>
      </c:legendEntry>
      <c:layout>
        <c:manualLayout>
          <c:xMode val="edge"/>
          <c:yMode val="edge"/>
          <c:x val="0"/>
          <c:y val="0.26485106202516256"/>
          <c:w val="0.6633270327604105"/>
          <c:h val="0.70150767212223342"/>
        </c:manualLayout>
      </c:layout>
      <c:overlay val="1"/>
      <c:spPr>
        <a:effectLst>
          <a:softEdge rad="12700"/>
        </a:effectLst>
      </c:spPr>
      <c:txPr>
        <a:bodyPr/>
        <a:lstStyle/>
        <a:p>
          <a:pPr defTabSz="720000">
            <a:defRPr sz="700" b="1"/>
          </a:pPr>
          <a:endParaRPr lang="ru-RU"/>
        </a:p>
      </c:txPr>
    </c:legend>
    <c:plotVisOnly val="1"/>
    <c:dispBlanksAs val="gap"/>
    <c:showDLblsOverMax val="0"/>
  </c:chart>
  <c:txPr>
    <a:bodyPr/>
    <a:lstStyle/>
    <a:p>
      <a:pPr>
        <a:defRPr sz="1800"/>
      </a:pPr>
      <a:endParaRPr lang="ru-RU"/>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cdr:x>
      <cdr:y>0.57692</cdr:y>
    </cdr:from>
    <cdr:to>
      <cdr:x>0.12613</cdr:x>
      <cdr:y>0.71154</cdr:y>
    </cdr:to>
    <cdr:sp macro="" textlink="">
      <cdr:nvSpPr>
        <cdr:cNvPr id="2" name="TextBox 1"/>
        <cdr:cNvSpPr txBox="1"/>
      </cdr:nvSpPr>
      <cdr:spPr>
        <a:xfrm xmlns:a="http://schemas.openxmlformats.org/drawingml/2006/main">
          <a:off x="0" y="1080121"/>
          <a:ext cx="540384" cy="25202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000" dirty="0" smtClean="0"/>
            <a:t>100%</a:t>
          </a:r>
          <a:endParaRPr lang="ru-RU" sz="1000" dirty="0"/>
        </a:p>
      </cdr:txBody>
    </cdr:sp>
  </cdr:relSizeAnchor>
</c:userShapes>
</file>

<file path=ppt/drawings/drawing2.xml><?xml version="1.0" encoding="utf-8"?>
<c:userShapes xmlns:c="http://schemas.openxmlformats.org/drawingml/2006/chart">
  <cdr:relSizeAnchor xmlns:cdr="http://schemas.openxmlformats.org/drawingml/2006/chartDrawing">
    <cdr:from>
      <cdr:x>0.80255</cdr:x>
      <cdr:y>0.86528</cdr:y>
    </cdr:from>
    <cdr:to>
      <cdr:x>0.93224</cdr:x>
      <cdr:y>0.95941</cdr:y>
    </cdr:to>
    <cdr:sp macro="" textlink="">
      <cdr:nvSpPr>
        <cdr:cNvPr id="2" name="TextBox 1"/>
        <cdr:cNvSpPr txBox="1"/>
      </cdr:nvSpPr>
      <cdr:spPr>
        <a:xfrm xmlns:a="http://schemas.openxmlformats.org/drawingml/2006/main">
          <a:off x="3041441" y="1764196"/>
          <a:ext cx="491509" cy="19192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900" dirty="0" smtClean="0">
              <a:solidFill>
                <a:schemeClr val="tx1"/>
              </a:solidFill>
            </a:rPr>
            <a:t>20</a:t>
          </a:r>
          <a:r>
            <a:rPr lang="ru-RU" sz="900" dirty="0" smtClean="0">
              <a:solidFill>
                <a:srgbClr val="FF0000"/>
              </a:solidFill>
            </a:rPr>
            <a:t> </a:t>
          </a:r>
          <a:endParaRPr lang="ru-RU" sz="900" dirty="0">
            <a:solidFill>
              <a:srgbClr val="FF0000"/>
            </a:solidFill>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0.22761</cdr:x>
      <cdr:y>0.44549</cdr:y>
    </cdr:from>
    <cdr:to>
      <cdr:x>0.33107</cdr:x>
      <cdr:y>0.44549</cdr:y>
    </cdr:to>
    <cdr:cxnSp macro="">
      <cdr:nvCxnSpPr>
        <cdr:cNvPr id="3" name="Прямая соединительная линия 2"/>
        <cdr:cNvCxnSpPr/>
      </cdr:nvCxnSpPr>
      <cdr:spPr>
        <a:xfrm xmlns:a="http://schemas.openxmlformats.org/drawingml/2006/main">
          <a:off x="792088" y="1033545"/>
          <a:ext cx="360040" cy="0"/>
        </a:xfrm>
        <a:prstGeom xmlns:a="http://schemas.openxmlformats.org/drawingml/2006/main" prst="line">
          <a:avLst/>
        </a:prstGeom>
        <a:ln xmlns:a="http://schemas.openxmlformats.org/drawingml/2006/main">
          <a:solidFill>
            <a:schemeClr val="accent6">
              <a:lumMod val="75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4.xml><?xml version="1.0" encoding="utf-8"?>
<c:userShapes xmlns:c="http://schemas.openxmlformats.org/drawingml/2006/chart">
  <cdr:relSizeAnchor xmlns:cdr="http://schemas.openxmlformats.org/drawingml/2006/chartDrawing">
    <cdr:from>
      <cdr:x>0</cdr:x>
      <cdr:y>0</cdr:y>
    </cdr:from>
    <cdr:to>
      <cdr:x>0.92857</cdr:x>
      <cdr:y>1</cdr:y>
    </cdr:to>
    <cdr:sp macro="" textlink="">
      <cdr:nvSpPr>
        <cdr:cNvPr id="28" name="TextBox 27"/>
        <cdr:cNvSpPr txBox="1"/>
      </cdr:nvSpPr>
      <cdr:spPr>
        <a:xfrm xmlns:a="http://schemas.openxmlformats.org/drawingml/2006/main">
          <a:off x="0" y="0"/>
          <a:ext cx="4212468" cy="498432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900" dirty="0"/>
        </a:p>
        <a:p xmlns:a="http://schemas.openxmlformats.org/drawingml/2006/main">
          <a:pPr>
            <a:spcBef>
              <a:spcPts val="1100"/>
            </a:spcBef>
            <a:spcAft>
              <a:spcPts val="1000"/>
            </a:spcAft>
          </a:pPr>
          <a:r>
            <a:rPr lang="ru-RU" sz="900" dirty="0"/>
            <a:t> </a:t>
          </a:r>
          <a:r>
            <a:rPr lang="ru-RU" sz="900" dirty="0" smtClean="0"/>
            <a:t> </a:t>
          </a:r>
          <a:r>
            <a:rPr lang="en-US" sz="900" dirty="0" smtClean="0">
              <a:solidFill>
                <a:srgbClr val="000000"/>
              </a:solidFill>
              <a:latin typeface="Calibri" panose="020F0502020204030204" pitchFamily="34" charset="0"/>
            </a:rPr>
            <a:t>Transportation and storage</a:t>
          </a:r>
          <a:r>
            <a:rPr lang="en-US" sz="900" dirty="0" smtClean="0"/>
            <a:t> </a:t>
          </a:r>
          <a:endParaRPr lang="ru-RU" sz="900" dirty="0" smtClean="0"/>
        </a:p>
        <a:p xmlns:a="http://schemas.openxmlformats.org/drawingml/2006/main">
          <a:pPr>
            <a:spcAft>
              <a:spcPts val="900"/>
            </a:spcAft>
          </a:pPr>
          <a:r>
            <a:rPr lang="en-US" sz="900" dirty="0" smtClean="0"/>
            <a:t>  Electrical, energy, gas and steam services; air conditioning</a:t>
          </a:r>
        </a:p>
        <a:p xmlns:a="http://schemas.openxmlformats.org/drawingml/2006/main">
          <a:pPr>
            <a:spcBef>
              <a:spcPts val="100"/>
            </a:spcBef>
            <a:spcAft>
              <a:spcPts val="900"/>
            </a:spcAft>
          </a:pPr>
          <a:r>
            <a:rPr lang="en-US" sz="900" dirty="0" smtClean="0"/>
            <a:t>  Information and connection services</a:t>
          </a:r>
          <a:endParaRPr lang="ru-RU" sz="900" dirty="0" smtClean="0"/>
        </a:p>
        <a:p xmlns:a="http://schemas.openxmlformats.org/drawingml/2006/main">
          <a:pPr>
            <a:spcAft>
              <a:spcPts val="1000"/>
            </a:spcAft>
          </a:pPr>
          <a:r>
            <a:rPr lang="ru-RU" sz="900" dirty="0" smtClean="0"/>
            <a:t>  </a:t>
          </a:r>
          <a:r>
            <a:rPr lang="en-US" sz="900" dirty="0" smtClean="0"/>
            <a:t>Wholesale and retail</a:t>
          </a:r>
          <a:r>
            <a:rPr lang="ru-RU" sz="900" dirty="0" smtClean="0"/>
            <a:t>…</a:t>
          </a:r>
        </a:p>
        <a:p xmlns:a="http://schemas.openxmlformats.org/drawingml/2006/main">
          <a:pPr>
            <a:spcAft>
              <a:spcPts val="1000"/>
            </a:spcAft>
          </a:pPr>
          <a:r>
            <a:rPr lang="ru-RU" sz="900" dirty="0" smtClean="0"/>
            <a:t>  </a:t>
          </a:r>
          <a:r>
            <a:rPr lang="en-US" sz="900" dirty="0" smtClean="0"/>
            <a:t>Building</a:t>
          </a:r>
          <a:endParaRPr lang="ru-RU" sz="900" dirty="0" smtClean="0"/>
        </a:p>
        <a:p xmlns:a="http://schemas.openxmlformats.org/drawingml/2006/main">
          <a:pPr>
            <a:spcAft>
              <a:spcPts val="1000"/>
            </a:spcAft>
          </a:pPr>
          <a:r>
            <a:rPr lang="ru-RU" sz="900" dirty="0" smtClean="0"/>
            <a:t>  </a:t>
          </a:r>
          <a:r>
            <a:rPr lang="en-US" sz="900" dirty="0" smtClean="0"/>
            <a:t>Professional, scientific and technical activities</a:t>
          </a:r>
          <a:endParaRPr lang="ru-RU" sz="900" dirty="0" smtClean="0"/>
        </a:p>
        <a:p xmlns:a="http://schemas.openxmlformats.org/drawingml/2006/main">
          <a:pPr>
            <a:spcAft>
              <a:spcPts val="900"/>
            </a:spcAft>
          </a:pPr>
          <a:r>
            <a:rPr lang="ru-RU" sz="900" dirty="0" smtClean="0"/>
            <a:t>  </a:t>
          </a:r>
          <a:r>
            <a:rPr lang="en-US" sz="900" dirty="0" smtClean="0"/>
            <a:t>Public administration</a:t>
          </a:r>
          <a:r>
            <a:rPr lang="ru-RU" sz="900" dirty="0" smtClean="0"/>
            <a:t>…</a:t>
          </a:r>
        </a:p>
        <a:p xmlns:a="http://schemas.openxmlformats.org/drawingml/2006/main">
          <a:pPr>
            <a:spcAft>
              <a:spcPts val="1000"/>
            </a:spcAft>
          </a:pPr>
          <a:r>
            <a:rPr lang="ru-RU" sz="900" dirty="0" smtClean="0"/>
            <a:t>  </a:t>
          </a:r>
          <a:r>
            <a:rPr lang="en-US" sz="900" dirty="0" smtClean="0"/>
            <a:t>Culture and sport activities</a:t>
          </a:r>
          <a:r>
            <a:rPr lang="ru-RU" sz="900" dirty="0" smtClean="0"/>
            <a:t>…</a:t>
          </a:r>
        </a:p>
        <a:p xmlns:a="http://schemas.openxmlformats.org/drawingml/2006/main">
          <a:pPr>
            <a:spcAft>
              <a:spcPts val="1000"/>
            </a:spcAft>
          </a:pPr>
          <a:r>
            <a:rPr lang="ru-RU" sz="900" dirty="0" smtClean="0"/>
            <a:t>  </a:t>
          </a:r>
          <a:r>
            <a:rPr lang="en-US" sz="900" dirty="0" smtClean="0"/>
            <a:t>Processing industry</a:t>
          </a:r>
          <a:endParaRPr lang="ru-RU" sz="900" dirty="0" smtClean="0"/>
        </a:p>
        <a:p xmlns:a="http://schemas.openxmlformats.org/drawingml/2006/main">
          <a:pPr>
            <a:spcAft>
              <a:spcPts val="1000"/>
            </a:spcAft>
          </a:pPr>
          <a:r>
            <a:rPr lang="ru-RU" sz="900" dirty="0" smtClean="0"/>
            <a:t>  </a:t>
          </a:r>
          <a:r>
            <a:rPr lang="en-US" sz="900" dirty="0" smtClean="0"/>
            <a:t>Health and social services</a:t>
          </a:r>
          <a:endParaRPr lang="ru-RU" sz="900" dirty="0" smtClean="0"/>
        </a:p>
        <a:p xmlns:a="http://schemas.openxmlformats.org/drawingml/2006/main">
          <a:pPr>
            <a:spcAft>
              <a:spcPts val="1000"/>
            </a:spcAft>
          </a:pPr>
          <a:r>
            <a:rPr lang="ru-RU" sz="900" dirty="0" smtClean="0"/>
            <a:t>  </a:t>
          </a:r>
          <a:r>
            <a:rPr lang="en-US" sz="900" dirty="0" smtClean="0"/>
            <a:t>Real estate operation activity</a:t>
          </a:r>
          <a:endParaRPr lang="ru-RU" sz="900" dirty="0" smtClean="0"/>
        </a:p>
        <a:p xmlns:a="http://schemas.openxmlformats.org/drawingml/2006/main">
          <a:pPr>
            <a:spcAft>
              <a:spcPts val="900"/>
            </a:spcAft>
          </a:pPr>
          <a:r>
            <a:rPr lang="ru-RU" sz="900" dirty="0"/>
            <a:t> </a:t>
          </a:r>
          <a:r>
            <a:rPr lang="ru-RU" sz="900" dirty="0" smtClean="0"/>
            <a:t> </a:t>
          </a:r>
          <a:r>
            <a:rPr lang="en-US" sz="900" dirty="0" smtClean="0"/>
            <a:t>Education</a:t>
          </a:r>
          <a:endParaRPr lang="ru-RU" sz="900" dirty="0" smtClean="0"/>
        </a:p>
        <a:p xmlns:a="http://schemas.openxmlformats.org/drawingml/2006/main">
          <a:pPr>
            <a:spcAft>
              <a:spcPts val="1100"/>
            </a:spcAft>
          </a:pPr>
          <a:r>
            <a:rPr lang="ru-RU" sz="900" dirty="0" smtClean="0"/>
            <a:t>  </a:t>
          </a:r>
          <a:r>
            <a:rPr lang="en-US" sz="900" dirty="0" smtClean="0"/>
            <a:t>Financial and insurance services</a:t>
          </a:r>
          <a:endParaRPr lang="ru-RU" sz="900" dirty="0" smtClean="0"/>
        </a:p>
        <a:p xmlns:a="http://schemas.openxmlformats.org/drawingml/2006/main">
          <a:pPr>
            <a:spcAft>
              <a:spcPts val="900"/>
            </a:spcAft>
          </a:pPr>
          <a:r>
            <a:rPr lang="ru-RU" sz="900" dirty="0" smtClean="0"/>
            <a:t>  </a:t>
          </a:r>
          <a:r>
            <a:rPr lang="en-US" sz="900" dirty="0" smtClean="0"/>
            <a:t>Agriculture, forestry, hunting</a:t>
          </a:r>
          <a:r>
            <a:rPr lang="ru-RU" sz="900" dirty="0" smtClean="0"/>
            <a:t>…</a:t>
          </a:r>
        </a:p>
        <a:p xmlns:a="http://schemas.openxmlformats.org/drawingml/2006/main">
          <a:pPr>
            <a:spcAft>
              <a:spcPts val="1000"/>
            </a:spcAft>
          </a:pPr>
          <a:r>
            <a:rPr lang="ru-RU" sz="900" dirty="0" smtClean="0"/>
            <a:t>  </a:t>
          </a:r>
          <a:r>
            <a:rPr lang="en-US" sz="900" dirty="0" smtClean="0"/>
            <a:t>Administration activity</a:t>
          </a:r>
          <a:r>
            <a:rPr lang="ru-RU" sz="900" dirty="0" smtClean="0"/>
            <a:t>…</a:t>
          </a:r>
        </a:p>
        <a:p xmlns:a="http://schemas.openxmlformats.org/drawingml/2006/main">
          <a:pPr>
            <a:spcAft>
              <a:spcPts val="1000"/>
            </a:spcAft>
          </a:pPr>
          <a:r>
            <a:rPr lang="ru-RU" sz="900" dirty="0" smtClean="0"/>
            <a:t>  </a:t>
          </a:r>
          <a:r>
            <a:rPr lang="en-US" sz="900" dirty="0" smtClean="0"/>
            <a:t>Hotels and public catering</a:t>
          </a:r>
          <a:endParaRPr lang="ru-RU" sz="900" dirty="0" smtClean="0"/>
        </a:p>
        <a:p xmlns:a="http://schemas.openxmlformats.org/drawingml/2006/main">
          <a:pPr>
            <a:spcAft>
              <a:spcPts val="1000"/>
            </a:spcAft>
          </a:pPr>
          <a:r>
            <a:rPr lang="ru-RU" sz="900" dirty="0" smtClean="0"/>
            <a:t>  </a:t>
          </a:r>
          <a:r>
            <a:rPr lang="en-US" sz="900" dirty="0" smtClean="0"/>
            <a:t>Other services</a:t>
          </a:r>
          <a:endParaRPr lang="ru-RU" sz="900" dirty="0" smtClean="0"/>
        </a:p>
        <a:p xmlns:a="http://schemas.openxmlformats.org/drawingml/2006/main">
          <a:r>
            <a:rPr lang="ru-RU" sz="900" dirty="0" smtClean="0"/>
            <a:t>  </a:t>
          </a:r>
          <a:r>
            <a:rPr lang="en-US" sz="900" dirty="0" smtClean="0"/>
            <a:t>Mining</a:t>
          </a:r>
          <a:endParaRPr lang="ru-RU" sz="900" dirty="0" smtClean="0"/>
        </a:p>
      </cdr:txBody>
    </cdr:sp>
  </cdr:relSizeAnchor>
  <cdr:relSizeAnchor xmlns:cdr="http://schemas.openxmlformats.org/drawingml/2006/chartDrawing">
    <cdr:from>
      <cdr:x>0.71</cdr:x>
      <cdr:y>0.2456</cdr:y>
    </cdr:from>
    <cdr:to>
      <cdr:x>0.83699</cdr:x>
      <cdr:y>0.42905</cdr:y>
    </cdr:to>
    <cdr:sp macro="" textlink="">
      <cdr:nvSpPr>
        <cdr:cNvPr id="4" name="TextBox 3"/>
        <cdr:cNvSpPr txBox="1"/>
      </cdr:nvSpPr>
      <cdr:spPr>
        <a:xfrm xmlns:a="http://schemas.openxmlformats.org/drawingml/2006/main">
          <a:off x="5112568" y="122413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900" dirty="0"/>
        </a:p>
      </cdr:txBody>
    </cdr:sp>
  </cdr:relSizeAnchor>
  <cdr:relSizeAnchor xmlns:cdr="http://schemas.openxmlformats.org/drawingml/2006/chartDrawing">
    <cdr:from>
      <cdr:x>0.56</cdr:x>
      <cdr:y>0.43341</cdr:y>
    </cdr:from>
    <cdr:to>
      <cdr:x>0.91</cdr:x>
      <cdr:y>0.4623</cdr:y>
    </cdr:to>
    <cdr:sp macro="" textlink="">
      <cdr:nvSpPr>
        <cdr:cNvPr id="10" name="TextBox 9"/>
        <cdr:cNvSpPr txBox="1"/>
      </cdr:nvSpPr>
      <cdr:spPr>
        <a:xfrm xmlns:a="http://schemas.openxmlformats.org/drawingml/2006/main">
          <a:off x="4032448" y="2160240"/>
          <a:ext cx="2520280" cy="14401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800" dirty="0"/>
        </a:p>
      </cdr:txBody>
    </cdr:sp>
  </cdr:relSizeAnchor>
  <cdr:relSizeAnchor xmlns:cdr="http://schemas.openxmlformats.org/drawingml/2006/chartDrawing">
    <cdr:from>
      <cdr:x>0.63</cdr:x>
      <cdr:y>0.73679</cdr:y>
    </cdr:from>
    <cdr:to>
      <cdr:x>0.75699</cdr:x>
      <cdr:y>0.92025</cdr:y>
    </cdr:to>
    <cdr:sp macro="" textlink="">
      <cdr:nvSpPr>
        <cdr:cNvPr id="17" name="TextBox 16"/>
        <cdr:cNvSpPr txBox="1"/>
      </cdr:nvSpPr>
      <cdr:spPr>
        <a:xfrm xmlns:a="http://schemas.openxmlformats.org/drawingml/2006/main">
          <a:off x="4536504" y="3672408"/>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1100" dirty="0"/>
        </a:p>
      </cdr:txBody>
    </cdr:sp>
  </cdr:relSizeAnchor>
  <cdr:relSizeAnchor xmlns:cdr="http://schemas.openxmlformats.org/drawingml/2006/chartDrawing">
    <cdr:from>
      <cdr:x>0</cdr:x>
      <cdr:y>0</cdr:y>
    </cdr:from>
    <cdr:to>
      <cdr:x>1</cdr:x>
      <cdr:y>1</cdr:y>
    </cdr:to>
    <cdr:sp macro="" textlink="">
      <cdr:nvSpPr>
        <cdr:cNvPr id="27" name="TextBox 26"/>
        <cdr:cNvSpPr txBox="1"/>
      </cdr:nvSpPr>
      <cdr:spPr>
        <a:xfrm xmlns:a="http://schemas.openxmlformats.org/drawingml/2006/main">
          <a:off x="0" y="0"/>
          <a:ext cx="4536504" cy="498432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sz="800" dirty="0"/>
        </a:p>
      </cdr:txBody>
    </cdr:sp>
  </cdr:relSizeAnchor>
</c:userShapes>
</file>

<file path=ppt/drawings/drawing5.xml><?xml version="1.0" encoding="utf-8"?>
<c:userShapes xmlns:c="http://schemas.openxmlformats.org/drawingml/2006/chart">
  <cdr:relSizeAnchor xmlns:cdr="http://schemas.openxmlformats.org/drawingml/2006/chartDrawing">
    <cdr:from>
      <cdr:x>0.19615</cdr:x>
      <cdr:y>0.19136</cdr:y>
    </cdr:from>
    <cdr:to>
      <cdr:x>0.21908</cdr:x>
      <cdr:y>0.1928</cdr:y>
    </cdr:to>
    <cdr:cxnSp macro="">
      <cdr:nvCxnSpPr>
        <cdr:cNvPr id="3" name="Прямая соединительная линия 2"/>
        <cdr:cNvCxnSpPr/>
      </cdr:nvCxnSpPr>
      <cdr:spPr>
        <a:xfrm xmlns:a="http://schemas.openxmlformats.org/drawingml/2006/main" flipV="1">
          <a:off x="1231809" y="500282"/>
          <a:ext cx="144024" cy="3774"/>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0.21908</cdr:x>
      <cdr:y>0.19136</cdr:y>
    </cdr:from>
    <cdr:to>
      <cdr:x>0.25348</cdr:x>
      <cdr:y>0.27399</cdr:y>
    </cdr:to>
    <cdr:cxnSp macro="">
      <cdr:nvCxnSpPr>
        <cdr:cNvPr id="5" name="Прямая соединительная линия 4"/>
        <cdr:cNvCxnSpPr/>
      </cdr:nvCxnSpPr>
      <cdr:spPr>
        <a:xfrm xmlns:a="http://schemas.openxmlformats.org/drawingml/2006/main">
          <a:off x="1375825" y="500276"/>
          <a:ext cx="216024" cy="216024"/>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0.47133</cdr:x>
      <cdr:y>0.77121</cdr:y>
    </cdr:from>
    <cdr:to>
      <cdr:x>0.49427</cdr:x>
      <cdr:y>0.77121</cdr:y>
    </cdr:to>
    <cdr:cxnSp macro="">
      <cdr:nvCxnSpPr>
        <cdr:cNvPr id="11" name="Прямая соединительная линия 10"/>
        <cdr:cNvCxnSpPr/>
      </cdr:nvCxnSpPr>
      <cdr:spPr>
        <a:xfrm xmlns:a="http://schemas.openxmlformats.org/drawingml/2006/main" flipH="1">
          <a:off x="2960002" y="2016224"/>
          <a:ext cx="144015"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0.4312</cdr:x>
      <cdr:y>0.67481</cdr:y>
    </cdr:from>
    <cdr:to>
      <cdr:x>0.47133</cdr:x>
      <cdr:y>0.77121</cdr:y>
    </cdr:to>
    <cdr:cxnSp macro="">
      <cdr:nvCxnSpPr>
        <cdr:cNvPr id="13" name="Прямая соединительная линия 12"/>
        <cdr:cNvCxnSpPr/>
      </cdr:nvCxnSpPr>
      <cdr:spPr>
        <a:xfrm xmlns:a="http://schemas.openxmlformats.org/drawingml/2006/main">
          <a:off x="2707973" y="1764196"/>
          <a:ext cx="252028" cy="252028"/>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0.28214</cdr:x>
      <cdr:y>0.93648</cdr:y>
    </cdr:from>
    <cdr:to>
      <cdr:x>0.31654</cdr:x>
      <cdr:y>0.93648</cdr:y>
    </cdr:to>
    <cdr:cxnSp macro="">
      <cdr:nvCxnSpPr>
        <cdr:cNvPr id="23" name="Прямая соединительная линия 22"/>
        <cdr:cNvCxnSpPr/>
      </cdr:nvCxnSpPr>
      <cdr:spPr>
        <a:xfrm xmlns:a="http://schemas.openxmlformats.org/drawingml/2006/main">
          <a:off x="1771869" y="2448273"/>
          <a:ext cx="216024" cy="1"/>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0.29934</cdr:x>
      <cdr:y>0.78499</cdr:y>
    </cdr:from>
    <cdr:to>
      <cdr:x>0.31654</cdr:x>
      <cdr:y>0.93648</cdr:y>
    </cdr:to>
    <cdr:cxnSp macro="">
      <cdr:nvCxnSpPr>
        <cdr:cNvPr id="25" name="Прямая соединительная линия 24"/>
        <cdr:cNvCxnSpPr/>
      </cdr:nvCxnSpPr>
      <cdr:spPr>
        <a:xfrm xmlns:a="http://schemas.openxmlformats.org/drawingml/2006/main">
          <a:off x="1879881" y="2052228"/>
          <a:ext cx="108012" cy="396045"/>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0.18468</cdr:x>
      <cdr:y>0.6596</cdr:y>
    </cdr:from>
    <cdr:to>
      <cdr:x>0.21908</cdr:x>
      <cdr:y>0.77121</cdr:y>
    </cdr:to>
    <cdr:cxnSp macro="">
      <cdr:nvCxnSpPr>
        <cdr:cNvPr id="32" name="Прямая соединительная линия 31"/>
        <cdr:cNvCxnSpPr/>
      </cdr:nvCxnSpPr>
      <cdr:spPr>
        <a:xfrm xmlns:a="http://schemas.openxmlformats.org/drawingml/2006/main" flipV="1">
          <a:off x="1159801" y="1724425"/>
          <a:ext cx="216031" cy="291799"/>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0.16175</cdr:x>
      <cdr:y>0.77121</cdr:y>
    </cdr:from>
    <cdr:to>
      <cdr:x>0.18468</cdr:x>
      <cdr:y>0.77121</cdr:y>
    </cdr:to>
    <cdr:cxnSp macro="">
      <cdr:nvCxnSpPr>
        <cdr:cNvPr id="34" name="Прямая соединительная линия 33"/>
        <cdr:cNvCxnSpPr/>
      </cdr:nvCxnSpPr>
      <cdr:spPr>
        <a:xfrm xmlns:a="http://schemas.openxmlformats.org/drawingml/2006/main">
          <a:off x="1015785" y="2016224"/>
          <a:ext cx="144016"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0.13882</cdr:x>
      <cdr:y>0.58829</cdr:y>
    </cdr:from>
    <cdr:to>
      <cdr:x>0.16175</cdr:x>
      <cdr:y>0.58974</cdr:y>
    </cdr:to>
    <cdr:cxnSp macro="">
      <cdr:nvCxnSpPr>
        <cdr:cNvPr id="41" name="Прямая соединительная линия 40"/>
        <cdr:cNvCxnSpPr/>
      </cdr:nvCxnSpPr>
      <cdr:spPr>
        <a:xfrm xmlns:a="http://schemas.openxmlformats.org/drawingml/2006/main" flipV="1">
          <a:off x="871769" y="1537995"/>
          <a:ext cx="144028" cy="3791"/>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0.16175</cdr:x>
      <cdr:y>0.5371</cdr:y>
    </cdr:from>
    <cdr:to>
      <cdr:x>0.20761</cdr:x>
      <cdr:y>0.58829</cdr:y>
    </cdr:to>
    <cdr:cxnSp macro="">
      <cdr:nvCxnSpPr>
        <cdr:cNvPr id="46" name="Прямая соединительная линия 45"/>
        <cdr:cNvCxnSpPr/>
      </cdr:nvCxnSpPr>
      <cdr:spPr>
        <a:xfrm xmlns:a="http://schemas.openxmlformats.org/drawingml/2006/main" flipV="1">
          <a:off x="1015797" y="1404156"/>
          <a:ext cx="288020" cy="133839"/>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0.42547</cdr:x>
      <cdr:y>0.22035</cdr:y>
    </cdr:from>
    <cdr:to>
      <cdr:x>0.4656</cdr:x>
      <cdr:y>0.28921</cdr:y>
    </cdr:to>
    <cdr:cxnSp macro="">
      <cdr:nvCxnSpPr>
        <cdr:cNvPr id="21" name="Прямая соединительная линия 20"/>
        <cdr:cNvCxnSpPr/>
      </cdr:nvCxnSpPr>
      <cdr:spPr>
        <a:xfrm xmlns:a="http://schemas.openxmlformats.org/drawingml/2006/main" flipH="1">
          <a:off x="2671969" y="576064"/>
          <a:ext cx="252028" cy="18002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0.4656</cdr:x>
      <cdr:y>0.22035</cdr:y>
    </cdr:from>
    <cdr:to>
      <cdr:x>0.48853</cdr:x>
      <cdr:y>0.22035</cdr:y>
    </cdr:to>
    <cdr:cxnSp macro="">
      <cdr:nvCxnSpPr>
        <cdr:cNvPr id="27" name="Прямая соединительная линия 26"/>
        <cdr:cNvCxnSpPr/>
      </cdr:nvCxnSpPr>
      <cdr:spPr>
        <a:xfrm xmlns:a="http://schemas.openxmlformats.org/drawingml/2006/main">
          <a:off x="2923997" y="576064"/>
          <a:ext cx="144016"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0.26361</cdr:x>
      <cdr:y>0.41231</cdr:y>
    </cdr:from>
    <cdr:to>
      <cdr:x>0.4012</cdr:x>
      <cdr:y>0.65365</cdr:y>
    </cdr:to>
    <cdr:sp macro="" textlink="">
      <cdr:nvSpPr>
        <cdr:cNvPr id="14" name="TextBox 11"/>
        <cdr:cNvSpPr txBox="1"/>
      </cdr:nvSpPr>
      <cdr:spPr>
        <a:xfrm xmlns:a="http://schemas.openxmlformats.org/drawingml/2006/main">
          <a:off x="1655470" y="1077931"/>
          <a:ext cx="864095" cy="63094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ru-RU" sz="1300" b="1" dirty="0" smtClean="0">
              <a:solidFill>
                <a:schemeClr val="accent6">
                  <a:lumMod val="75000"/>
                </a:schemeClr>
              </a:solidFill>
            </a:rPr>
            <a:t>104 695</a:t>
          </a:r>
          <a:r>
            <a:rPr lang="ru-RU" sz="1000" dirty="0" smtClean="0"/>
            <a:t> </a:t>
          </a:r>
          <a:r>
            <a:rPr lang="en-US" sz="1100" b="1" dirty="0"/>
            <a:t>million rubles</a:t>
          </a:r>
          <a:endParaRPr lang="ru-RU" sz="1100" b="1" dirty="0"/>
        </a:p>
      </cdr:txBody>
    </cdr:sp>
  </cdr:relSizeAnchor>
</c:userShapes>
</file>

<file path=ppt/drawings/drawing6.xml><?xml version="1.0" encoding="utf-8"?>
<c:userShapes xmlns:c="http://schemas.openxmlformats.org/drawingml/2006/chart">
  <cdr:relSizeAnchor xmlns:cdr="http://schemas.openxmlformats.org/drawingml/2006/chartDrawing">
    <cdr:from>
      <cdr:x>0.5799</cdr:x>
      <cdr:y>0.08186</cdr:y>
    </cdr:from>
    <cdr:to>
      <cdr:x>0.59834</cdr:x>
      <cdr:y>0.17397</cdr:y>
    </cdr:to>
    <cdr:cxnSp macro="">
      <cdr:nvCxnSpPr>
        <cdr:cNvPr id="7" name="Прямая соединительная линия 6"/>
        <cdr:cNvCxnSpPr/>
      </cdr:nvCxnSpPr>
      <cdr:spPr>
        <a:xfrm xmlns:a="http://schemas.openxmlformats.org/drawingml/2006/main">
          <a:off x="3396924" y="223999"/>
          <a:ext cx="108012" cy="252028"/>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0.75353</cdr:x>
      <cdr:y>0.71111</cdr:y>
    </cdr:from>
    <cdr:to>
      <cdr:x>0.79564</cdr:x>
      <cdr:y>0.83186</cdr:y>
    </cdr:to>
    <cdr:cxnSp macro="">
      <cdr:nvCxnSpPr>
        <cdr:cNvPr id="11" name="Прямая соединительная линия 10"/>
        <cdr:cNvCxnSpPr/>
      </cdr:nvCxnSpPr>
      <cdr:spPr>
        <a:xfrm xmlns:a="http://schemas.openxmlformats.org/drawingml/2006/main">
          <a:off x="4413986" y="1945813"/>
          <a:ext cx="246644" cy="330414"/>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0.55532</cdr:x>
      <cdr:y>0.08186</cdr:y>
    </cdr:from>
    <cdr:to>
      <cdr:x>0.5799</cdr:x>
      <cdr:y>0.08186</cdr:y>
    </cdr:to>
    <cdr:cxnSp macro="">
      <cdr:nvCxnSpPr>
        <cdr:cNvPr id="3" name="Прямая соединительная линия 2"/>
        <cdr:cNvCxnSpPr/>
      </cdr:nvCxnSpPr>
      <cdr:spPr>
        <a:xfrm xmlns:a="http://schemas.openxmlformats.org/drawingml/2006/main">
          <a:off x="3252908" y="223999"/>
          <a:ext cx="144016"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0.51229</cdr:x>
      <cdr:y>0.13449</cdr:y>
    </cdr:from>
    <cdr:to>
      <cdr:x>0.54917</cdr:x>
      <cdr:y>0.21344</cdr:y>
    </cdr:to>
    <cdr:cxnSp macro="">
      <cdr:nvCxnSpPr>
        <cdr:cNvPr id="18" name="Прямая соединительная линия 17"/>
        <cdr:cNvCxnSpPr/>
      </cdr:nvCxnSpPr>
      <cdr:spPr>
        <a:xfrm xmlns:a="http://schemas.openxmlformats.org/drawingml/2006/main">
          <a:off x="3000880" y="368015"/>
          <a:ext cx="216024" cy="216024"/>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0.79564</cdr:x>
      <cdr:y>0.83186</cdr:y>
    </cdr:from>
    <cdr:to>
      <cdr:x>0.82022</cdr:x>
      <cdr:y>0.83186</cdr:y>
    </cdr:to>
    <cdr:cxnSp macro="">
      <cdr:nvCxnSpPr>
        <cdr:cNvPr id="27" name="Прямая соединительная линия 26"/>
        <cdr:cNvCxnSpPr/>
      </cdr:nvCxnSpPr>
      <cdr:spPr>
        <a:xfrm xmlns:a="http://schemas.openxmlformats.org/drawingml/2006/main" flipH="1">
          <a:off x="4660630" y="2276227"/>
          <a:ext cx="144016"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0.48771</cdr:x>
      <cdr:y>0.13449</cdr:y>
    </cdr:from>
    <cdr:to>
      <cdr:x>0.51229</cdr:x>
      <cdr:y>0.13449</cdr:y>
    </cdr:to>
    <cdr:cxnSp macro="">
      <cdr:nvCxnSpPr>
        <cdr:cNvPr id="36" name="Прямая соединительная линия 35"/>
        <cdr:cNvCxnSpPr/>
      </cdr:nvCxnSpPr>
      <cdr:spPr>
        <a:xfrm xmlns:a="http://schemas.openxmlformats.org/drawingml/2006/main" flipH="1">
          <a:off x="2856864" y="368015"/>
          <a:ext cx="144016"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0.5691</cdr:x>
      <cdr:y>0.38158</cdr:y>
    </cdr:from>
    <cdr:to>
      <cdr:x>0.69203</cdr:x>
      <cdr:y>0.61699</cdr:y>
    </cdr:to>
    <cdr:sp macro="" textlink="">
      <cdr:nvSpPr>
        <cdr:cNvPr id="2" name="Прямоугольник 1"/>
        <cdr:cNvSpPr/>
      </cdr:nvSpPr>
      <cdr:spPr>
        <a:xfrm xmlns:a="http://schemas.openxmlformats.org/drawingml/2006/main">
          <a:off x="3333625" y="1044116"/>
          <a:ext cx="720082" cy="644161"/>
        </a:xfrm>
        <a:prstGeom xmlns:a="http://schemas.openxmlformats.org/drawingml/2006/main" prst="rect">
          <a:avLst/>
        </a:prstGeom>
        <a:solidFill xmlns:a="http://schemas.openxmlformats.org/drawingml/2006/main">
          <a:schemeClr val="bg1"/>
        </a:solidFill>
        <a:ln xmlns:a="http://schemas.openxmlformats.org/drawingml/2006/main" w="25400" cap="flat">
          <a:noFill/>
          <a:prstDash val="solid"/>
          <a:round/>
        </a:ln>
        <a:effectLst xmlns:a="http://schemas.openxmlformats.org/drawingml/2006/main"/>
        <a:sp3d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none"/>
      </cdr:style>
      <cdr:txBody>
        <a:bodyPr xmlns:a="http://schemas.openxmlformats.org/drawingml/2006/main" rot="0" spcFirstLastPara="1" vertOverflow="overflow" horzOverflow="overflow" vert="horz" wrap="square" lIns="45719" tIns="45719" rIns="45719" bIns="45719" numCol="1" spcCol="38100" rtlCol="0" anchor="ctr">
          <a:spAutoFit/>
        </a:bodyPr>
        <a:lstStyle xmlns:a="http://schemas.openxmlformats.org/drawingml/2006/main"/>
        <a:p xmlns:a="http://schemas.openxmlformats.org/drawingml/2006/main">
          <a:endParaRPr lang="ru-RU"/>
        </a:p>
      </cdr:txBody>
    </cdr:sp>
  </cdr:relSizeAnchor>
</c:userShapes>
</file>

<file path=ppt/drawings/drawing7.xml><?xml version="1.0" encoding="utf-8"?>
<c:userShapes xmlns:c="http://schemas.openxmlformats.org/drawingml/2006/chart">
  <cdr:relSizeAnchor xmlns:cdr="http://schemas.openxmlformats.org/drawingml/2006/chartDrawing">
    <cdr:from>
      <cdr:x>0.18126</cdr:x>
      <cdr:y>0.73611</cdr:y>
    </cdr:from>
    <cdr:to>
      <cdr:x>0.22375</cdr:x>
      <cdr:y>0.73611</cdr:y>
    </cdr:to>
    <cdr:cxnSp macro="">
      <cdr:nvCxnSpPr>
        <cdr:cNvPr id="20" name="Прямая соединительная линия 19"/>
        <cdr:cNvCxnSpPr/>
      </cdr:nvCxnSpPr>
      <cdr:spPr>
        <a:xfrm xmlns:a="http://schemas.openxmlformats.org/drawingml/2006/main">
          <a:off x="614213" y="1908212"/>
          <a:ext cx="144016"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0.22375</cdr:x>
      <cdr:y>0.63889</cdr:y>
    </cdr:from>
    <cdr:to>
      <cdr:x>0.31938</cdr:x>
      <cdr:y>0.73611</cdr:y>
    </cdr:to>
    <cdr:cxnSp macro="">
      <cdr:nvCxnSpPr>
        <cdr:cNvPr id="22" name="Прямая соединительная линия 21"/>
        <cdr:cNvCxnSpPr/>
      </cdr:nvCxnSpPr>
      <cdr:spPr>
        <a:xfrm xmlns:a="http://schemas.openxmlformats.org/drawingml/2006/main" flipV="1">
          <a:off x="758229" y="1656184"/>
          <a:ext cx="324036" cy="252028"/>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0.55312</cdr:x>
      <cdr:y>0.12007</cdr:y>
    </cdr:from>
    <cdr:to>
      <cdr:x>0.60625</cdr:x>
      <cdr:y>0.16173</cdr:y>
    </cdr:to>
    <cdr:cxnSp macro="">
      <cdr:nvCxnSpPr>
        <cdr:cNvPr id="30" name="Прямая соединительная линия 29"/>
        <cdr:cNvCxnSpPr/>
      </cdr:nvCxnSpPr>
      <cdr:spPr>
        <a:xfrm xmlns:a="http://schemas.openxmlformats.org/drawingml/2006/main" flipH="1">
          <a:off x="1874353" y="311249"/>
          <a:ext cx="180020" cy="108012"/>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0.60625</cdr:x>
      <cdr:y>0.12007</cdr:y>
    </cdr:from>
    <cdr:to>
      <cdr:x>0.65937</cdr:x>
      <cdr:y>0.12007</cdr:y>
    </cdr:to>
    <cdr:cxnSp macro="">
      <cdr:nvCxnSpPr>
        <cdr:cNvPr id="32" name="Прямая соединительная линия 31"/>
        <cdr:cNvCxnSpPr/>
      </cdr:nvCxnSpPr>
      <cdr:spPr>
        <a:xfrm xmlns:a="http://schemas.openxmlformats.org/drawingml/2006/main">
          <a:off x="2054373" y="311249"/>
          <a:ext cx="180020"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0.72312</cdr:x>
      <cdr:y>0.18056</cdr:y>
    </cdr:from>
    <cdr:to>
      <cdr:x>0.76562</cdr:x>
      <cdr:y>0.18056</cdr:y>
    </cdr:to>
    <cdr:cxnSp macro="">
      <cdr:nvCxnSpPr>
        <cdr:cNvPr id="38" name="Прямая соединительная линия 37"/>
        <cdr:cNvCxnSpPr/>
      </cdr:nvCxnSpPr>
      <cdr:spPr>
        <a:xfrm xmlns:a="http://schemas.openxmlformats.org/drawingml/2006/main" flipH="1">
          <a:off x="2450417" y="468052"/>
          <a:ext cx="144016"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0.64875</cdr:x>
      <cdr:y>0.18056</cdr:y>
    </cdr:from>
    <cdr:to>
      <cdr:x>0.72312</cdr:x>
      <cdr:y>0.22222</cdr:y>
    </cdr:to>
    <cdr:cxnSp macro="">
      <cdr:nvCxnSpPr>
        <cdr:cNvPr id="40" name="Прямая соединительная линия 39"/>
        <cdr:cNvCxnSpPr/>
      </cdr:nvCxnSpPr>
      <cdr:spPr>
        <a:xfrm xmlns:a="http://schemas.openxmlformats.org/drawingml/2006/main" flipH="1">
          <a:off x="2198389" y="468052"/>
          <a:ext cx="252028" cy="108012"/>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0.72312</cdr:x>
      <cdr:y>0.61111</cdr:y>
    </cdr:from>
    <cdr:to>
      <cdr:x>0.78687</cdr:x>
      <cdr:y>0.70833</cdr:y>
    </cdr:to>
    <cdr:cxnSp macro="">
      <cdr:nvCxnSpPr>
        <cdr:cNvPr id="49" name="Прямая соединительная линия 48"/>
        <cdr:cNvCxnSpPr/>
      </cdr:nvCxnSpPr>
      <cdr:spPr>
        <a:xfrm xmlns:a="http://schemas.openxmlformats.org/drawingml/2006/main">
          <a:off x="2450417" y="1584177"/>
          <a:ext cx="216024" cy="252027"/>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0.78687</cdr:x>
      <cdr:y>0.70833</cdr:y>
    </cdr:from>
    <cdr:to>
      <cdr:x>0.82937</cdr:x>
      <cdr:y>0.70833</cdr:y>
    </cdr:to>
    <cdr:cxnSp macro="">
      <cdr:nvCxnSpPr>
        <cdr:cNvPr id="53" name="Прямая соединительная линия 52"/>
        <cdr:cNvCxnSpPr/>
      </cdr:nvCxnSpPr>
      <cdr:spPr>
        <a:xfrm xmlns:a="http://schemas.openxmlformats.org/drawingml/2006/main" flipV="1">
          <a:off x="2666441" y="1836204"/>
          <a:ext cx="144016" cy="1"/>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0.7125</cdr:x>
      <cdr:y>0.25896</cdr:y>
    </cdr:from>
    <cdr:to>
      <cdr:x>0.78687</cdr:x>
      <cdr:y>0.31944</cdr:y>
    </cdr:to>
    <cdr:cxnSp macro="">
      <cdr:nvCxnSpPr>
        <cdr:cNvPr id="59" name="Прямая соединительная линия 58"/>
        <cdr:cNvCxnSpPr/>
      </cdr:nvCxnSpPr>
      <cdr:spPr>
        <a:xfrm xmlns:a="http://schemas.openxmlformats.org/drawingml/2006/main" flipV="1">
          <a:off x="2414413" y="671289"/>
          <a:ext cx="252028" cy="156803"/>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0.78687</cdr:x>
      <cdr:y>0.25896</cdr:y>
    </cdr:from>
    <cdr:to>
      <cdr:x>0.83999</cdr:x>
      <cdr:y>0.25896</cdr:y>
    </cdr:to>
    <cdr:cxnSp macro="">
      <cdr:nvCxnSpPr>
        <cdr:cNvPr id="61" name="Прямая соединительная линия 60"/>
        <cdr:cNvCxnSpPr/>
      </cdr:nvCxnSpPr>
      <cdr:spPr>
        <a:xfrm xmlns:a="http://schemas.openxmlformats.org/drawingml/2006/main" flipH="1">
          <a:off x="2666442" y="671289"/>
          <a:ext cx="180019"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0.81612</cdr:x>
      <cdr:y>0.38889</cdr:y>
    </cdr:from>
    <cdr:to>
      <cdr:x>0.86124</cdr:x>
      <cdr:y>0.38889</cdr:y>
    </cdr:to>
    <cdr:cxnSp macro="">
      <cdr:nvCxnSpPr>
        <cdr:cNvPr id="69" name="Прямая соединительная линия 68"/>
        <cdr:cNvCxnSpPr/>
      </cdr:nvCxnSpPr>
      <cdr:spPr>
        <a:xfrm xmlns:a="http://schemas.openxmlformats.org/drawingml/2006/main">
          <a:off x="2765560" y="1008112"/>
          <a:ext cx="152909"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0.74437</cdr:x>
      <cdr:y>0.38889</cdr:y>
    </cdr:from>
    <cdr:to>
      <cdr:x>0.81612</cdr:x>
      <cdr:y>0.43056</cdr:y>
    </cdr:to>
    <cdr:cxnSp macro="">
      <cdr:nvCxnSpPr>
        <cdr:cNvPr id="71" name="Прямая соединительная линия 70"/>
        <cdr:cNvCxnSpPr/>
      </cdr:nvCxnSpPr>
      <cdr:spPr>
        <a:xfrm xmlns:a="http://schemas.openxmlformats.org/drawingml/2006/main" flipH="1">
          <a:off x="2522425" y="1008112"/>
          <a:ext cx="243135" cy="108012"/>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8.xml><?xml version="1.0" encoding="utf-8"?>
<c:userShapes xmlns:c="http://schemas.openxmlformats.org/drawingml/2006/chart">
  <cdr:relSizeAnchor xmlns:cdr="http://schemas.openxmlformats.org/drawingml/2006/chartDrawing">
    <cdr:from>
      <cdr:x>0.58172</cdr:x>
      <cdr:y>0.63794</cdr:y>
    </cdr:from>
    <cdr:to>
      <cdr:x>0.66099</cdr:x>
      <cdr:y>0.66932</cdr:y>
    </cdr:to>
    <cdr:cxnSp macro="">
      <cdr:nvCxnSpPr>
        <cdr:cNvPr id="12" name="Прямая соединительная линия 11"/>
        <cdr:cNvCxnSpPr/>
      </cdr:nvCxnSpPr>
      <cdr:spPr>
        <a:xfrm xmlns:a="http://schemas.openxmlformats.org/drawingml/2006/main" flipV="1">
          <a:off x="2642142" y="4392488"/>
          <a:ext cx="360040" cy="216024"/>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0.74027</cdr:x>
      <cdr:y>0.76344</cdr:y>
    </cdr:from>
    <cdr:to>
      <cdr:x>0.75612</cdr:x>
      <cdr:y>0.80527</cdr:y>
    </cdr:to>
    <cdr:cxnSp macro="">
      <cdr:nvCxnSpPr>
        <cdr:cNvPr id="17" name="Прямая соединительная линия 16"/>
        <cdr:cNvCxnSpPr/>
      </cdr:nvCxnSpPr>
      <cdr:spPr>
        <a:xfrm xmlns:a="http://schemas.openxmlformats.org/drawingml/2006/main" flipH="1" flipV="1">
          <a:off x="3362222" y="5256584"/>
          <a:ext cx="72008" cy="288032"/>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0.74027</cdr:x>
      <cdr:y>0.80527</cdr:y>
    </cdr:from>
    <cdr:to>
      <cdr:x>0.75612</cdr:x>
      <cdr:y>0.80527</cdr:y>
    </cdr:to>
    <cdr:cxnSp macro="">
      <cdr:nvCxnSpPr>
        <cdr:cNvPr id="19" name="Прямая соединительная линия 18"/>
        <cdr:cNvCxnSpPr/>
      </cdr:nvCxnSpPr>
      <cdr:spPr>
        <a:xfrm xmlns:a="http://schemas.openxmlformats.org/drawingml/2006/main">
          <a:off x="3362222" y="5544616"/>
          <a:ext cx="72008"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0.81954</cdr:x>
      <cdr:y>0.81573</cdr:y>
    </cdr:from>
    <cdr:to>
      <cdr:x>0.84839</cdr:x>
      <cdr:y>0.81573</cdr:y>
    </cdr:to>
    <cdr:cxnSp macro="">
      <cdr:nvCxnSpPr>
        <cdr:cNvPr id="33" name="Прямая соединительная линия 32"/>
        <cdr:cNvCxnSpPr/>
      </cdr:nvCxnSpPr>
      <cdr:spPr>
        <a:xfrm xmlns:a="http://schemas.openxmlformats.org/drawingml/2006/main">
          <a:off x="3722262" y="5616624"/>
          <a:ext cx="131064"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0.81954</cdr:x>
      <cdr:y>0.76344</cdr:y>
    </cdr:from>
    <cdr:to>
      <cdr:x>0.84839</cdr:x>
      <cdr:y>0.81573</cdr:y>
    </cdr:to>
    <cdr:cxnSp macro="">
      <cdr:nvCxnSpPr>
        <cdr:cNvPr id="35" name="Прямая соединительная линия 34"/>
        <cdr:cNvCxnSpPr/>
      </cdr:nvCxnSpPr>
      <cdr:spPr>
        <a:xfrm xmlns:a="http://schemas.openxmlformats.org/drawingml/2006/main">
          <a:off x="3722262" y="5256584"/>
          <a:ext cx="131064" cy="36004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0.88295</cdr:x>
      <cdr:y>0.78436</cdr:y>
    </cdr:from>
    <cdr:to>
      <cdr:x>0.90578</cdr:x>
      <cdr:y>0.78436</cdr:y>
    </cdr:to>
    <cdr:cxnSp macro="">
      <cdr:nvCxnSpPr>
        <cdr:cNvPr id="45" name="Прямая соединительная линия 44"/>
        <cdr:cNvCxnSpPr/>
      </cdr:nvCxnSpPr>
      <cdr:spPr>
        <a:xfrm xmlns:a="http://schemas.openxmlformats.org/drawingml/2006/main">
          <a:off x="4010294" y="5400600"/>
          <a:ext cx="103680"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0.85612</cdr:x>
      <cdr:y>0.74901</cdr:y>
    </cdr:from>
    <cdr:to>
      <cdr:x>0.88295</cdr:x>
      <cdr:y>0.78436</cdr:y>
    </cdr:to>
    <cdr:cxnSp macro="">
      <cdr:nvCxnSpPr>
        <cdr:cNvPr id="47" name="Прямая соединительная линия 46"/>
        <cdr:cNvCxnSpPr/>
      </cdr:nvCxnSpPr>
      <cdr:spPr>
        <a:xfrm xmlns:a="http://schemas.openxmlformats.org/drawingml/2006/main">
          <a:off x="3888432" y="5157193"/>
          <a:ext cx="121852" cy="243426"/>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0.56587</cdr:x>
      <cdr:y>0.66932</cdr:y>
    </cdr:from>
    <cdr:to>
      <cdr:x>0.58172</cdr:x>
      <cdr:y>0.66932</cdr:y>
    </cdr:to>
    <cdr:cxnSp macro="">
      <cdr:nvCxnSpPr>
        <cdr:cNvPr id="49" name="Прямая соединительная линия 48"/>
        <cdr:cNvCxnSpPr/>
      </cdr:nvCxnSpPr>
      <cdr:spPr>
        <a:xfrm xmlns:a="http://schemas.openxmlformats.org/drawingml/2006/main" flipH="1">
          <a:off x="2570134" y="4608512"/>
          <a:ext cx="72008"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0.88783</cdr:x>
      <cdr:y>0.72809</cdr:y>
    </cdr:from>
    <cdr:to>
      <cdr:x>0.92747</cdr:x>
      <cdr:y>0.74901</cdr:y>
    </cdr:to>
    <cdr:cxnSp macro="">
      <cdr:nvCxnSpPr>
        <cdr:cNvPr id="60" name="Прямая соединительная линия 59"/>
        <cdr:cNvCxnSpPr/>
      </cdr:nvCxnSpPr>
      <cdr:spPr>
        <a:xfrm xmlns:a="http://schemas.openxmlformats.org/drawingml/2006/main">
          <a:off x="4032448" y="5013179"/>
          <a:ext cx="180020" cy="144014"/>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0.92747</cdr:x>
      <cdr:y>0.74901</cdr:y>
    </cdr:from>
    <cdr:to>
      <cdr:x>0.94332</cdr:x>
      <cdr:y>0.74901</cdr:y>
    </cdr:to>
    <cdr:cxnSp macro="">
      <cdr:nvCxnSpPr>
        <cdr:cNvPr id="62" name="Прямая соединительная линия 61"/>
        <cdr:cNvCxnSpPr/>
      </cdr:nvCxnSpPr>
      <cdr:spPr>
        <a:xfrm xmlns:a="http://schemas.openxmlformats.org/drawingml/2006/main" flipV="1">
          <a:off x="4212468" y="5157193"/>
          <a:ext cx="72008" cy="1"/>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0.90368</cdr:x>
      <cdr:y>0.69511</cdr:y>
    </cdr:from>
    <cdr:to>
      <cdr:x>0.94332</cdr:x>
      <cdr:y>0.7124</cdr:y>
    </cdr:to>
    <cdr:cxnSp macro="">
      <cdr:nvCxnSpPr>
        <cdr:cNvPr id="76" name="Прямая соединительная линия 75"/>
        <cdr:cNvCxnSpPr/>
      </cdr:nvCxnSpPr>
      <cdr:spPr>
        <a:xfrm xmlns:a="http://schemas.openxmlformats.org/drawingml/2006/main">
          <a:off x="4104438" y="4786099"/>
          <a:ext cx="180038" cy="119066"/>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0.94332</cdr:x>
      <cdr:y>0.7124</cdr:y>
    </cdr:from>
    <cdr:to>
      <cdr:x>0.95917</cdr:x>
      <cdr:y>0.7124</cdr:y>
    </cdr:to>
    <cdr:cxnSp macro="">
      <cdr:nvCxnSpPr>
        <cdr:cNvPr id="78" name="Прямая соединительная линия 77"/>
        <cdr:cNvCxnSpPr/>
      </cdr:nvCxnSpPr>
      <cdr:spPr>
        <a:xfrm xmlns:a="http://schemas.openxmlformats.org/drawingml/2006/main">
          <a:off x="4284476" y="4905165"/>
          <a:ext cx="72008"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0.91161</cdr:x>
      <cdr:y>0.67057</cdr:y>
    </cdr:from>
    <cdr:to>
      <cdr:x>0.95917</cdr:x>
      <cdr:y>0.675</cdr:y>
    </cdr:to>
    <cdr:cxnSp macro="">
      <cdr:nvCxnSpPr>
        <cdr:cNvPr id="85" name="Прямая соединительная линия 84"/>
        <cdr:cNvCxnSpPr/>
      </cdr:nvCxnSpPr>
      <cdr:spPr>
        <a:xfrm xmlns:a="http://schemas.openxmlformats.org/drawingml/2006/main">
          <a:off x="4140460" y="4617133"/>
          <a:ext cx="216024" cy="30488"/>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0.95917</cdr:x>
      <cdr:y>0.675</cdr:y>
    </cdr:from>
    <cdr:to>
      <cdr:x>0.97503</cdr:x>
      <cdr:y>0.675</cdr:y>
    </cdr:to>
    <cdr:cxnSp macro="">
      <cdr:nvCxnSpPr>
        <cdr:cNvPr id="87" name="Прямая соединительная линия 86"/>
        <cdr:cNvCxnSpPr/>
      </cdr:nvCxnSpPr>
      <cdr:spPr>
        <a:xfrm xmlns:a="http://schemas.openxmlformats.org/drawingml/2006/main">
          <a:off x="4356484" y="4647621"/>
          <a:ext cx="72008"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0.90368</cdr:x>
      <cdr:y>0.63794</cdr:y>
    </cdr:from>
    <cdr:to>
      <cdr:x>0.94637</cdr:x>
      <cdr:y>0.64443</cdr:y>
    </cdr:to>
    <cdr:cxnSp macro="">
      <cdr:nvCxnSpPr>
        <cdr:cNvPr id="93" name="Прямая соединительная линия 92"/>
        <cdr:cNvCxnSpPr/>
      </cdr:nvCxnSpPr>
      <cdr:spPr>
        <a:xfrm xmlns:a="http://schemas.openxmlformats.org/drawingml/2006/main" flipH="1">
          <a:off x="4104456" y="4392461"/>
          <a:ext cx="193876" cy="44653"/>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0.94637</cdr:x>
      <cdr:y>0.63794</cdr:y>
    </cdr:from>
    <cdr:to>
      <cdr:x>0.96317</cdr:x>
      <cdr:y>0.63794</cdr:y>
    </cdr:to>
    <cdr:cxnSp macro="">
      <cdr:nvCxnSpPr>
        <cdr:cNvPr id="95" name="Прямая соединительная линия 94"/>
        <cdr:cNvCxnSpPr/>
      </cdr:nvCxnSpPr>
      <cdr:spPr>
        <a:xfrm xmlns:a="http://schemas.openxmlformats.org/drawingml/2006/main" flipH="1">
          <a:off x="4298326" y="4392488"/>
          <a:ext cx="76298"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0.88783</cdr:x>
      <cdr:y>0.58168</cdr:y>
    </cdr:from>
    <cdr:to>
      <cdr:x>0.91954</cdr:x>
      <cdr:y>0.60814</cdr:y>
    </cdr:to>
    <cdr:cxnSp macro="">
      <cdr:nvCxnSpPr>
        <cdr:cNvPr id="103" name="Прямая соединительная линия 102"/>
        <cdr:cNvCxnSpPr/>
      </cdr:nvCxnSpPr>
      <cdr:spPr>
        <a:xfrm xmlns:a="http://schemas.openxmlformats.org/drawingml/2006/main" flipH="1">
          <a:off x="4032448" y="4005065"/>
          <a:ext cx="144017" cy="18224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0.9185</cdr:x>
      <cdr:y>0.58168</cdr:y>
    </cdr:from>
    <cdr:to>
      <cdr:x>0.93539</cdr:x>
      <cdr:y>0.58168</cdr:y>
    </cdr:to>
    <cdr:cxnSp macro="">
      <cdr:nvCxnSpPr>
        <cdr:cNvPr id="105" name="Прямая соединительная линия 104"/>
        <cdr:cNvCxnSpPr/>
      </cdr:nvCxnSpPr>
      <cdr:spPr>
        <a:xfrm xmlns:a="http://schemas.openxmlformats.org/drawingml/2006/main">
          <a:off x="4171763" y="4005065"/>
          <a:ext cx="76709"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0.90368</cdr:x>
      <cdr:y>0.60657</cdr:y>
    </cdr:from>
    <cdr:to>
      <cdr:x>0.93051</cdr:x>
      <cdr:y>0.62351</cdr:y>
    </cdr:to>
    <cdr:cxnSp macro="">
      <cdr:nvCxnSpPr>
        <cdr:cNvPr id="112" name="Прямая соединительная линия 111"/>
        <cdr:cNvCxnSpPr/>
      </cdr:nvCxnSpPr>
      <cdr:spPr>
        <a:xfrm xmlns:a="http://schemas.openxmlformats.org/drawingml/2006/main" flipH="1">
          <a:off x="4104456" y="4176467"/>
          <a:ext cx="121842" cy="11663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0.93051</cdr:x>
      <cdr:y>0.60657</cdr:y>
    </cdr:from>
    <cdr:to>
      <cdr:x>0.94637</cdr:x>
      <cdr:y>0.60657</cdr:y>
    </cdr:to>
    <cdr:cxnSp macro="">
      <cdr:nvCxnSpPr>
        <cdr:cNvPr id="114" name="Прямая соединительная линия 113"/>
        <cdr:cNvCxnSpPr/>
      </cdr:nvCxnSpPr>
      <cdr:spPr>
        <a:xfrm xmlns:a="http://schemas.openxmlformats.org/drawingml/2006/main">
          <a:off x="4226318" y="4176464"/>
          <a:ext cx="72008" cy="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0.85612</cdr:x>
      <cdr:y>0.54781</cdr:y>
    </cdr:from>
    <cdr:to>
      <cdr:x>0.86405</cdr:x>
      <cdr:y>0.59213</cdr:y>
    </cdr:to>
    <cdr:cxnSp macro="">
      <cdr:nvCxnSpPr>
        <cdr:cNvPr id="123" name="Прямая соединительная линия 122"/>
        <cdr:cNvCxnSpPr/>
      </cdr:nvCxnSpPr>
      <cdr:spPr>
        <a:xfrm xmlns:a="http://schemas.openxmlformats.org/drawingml/2006/main" flipV="1">
          <a:off x="3888432" y="3771911"/>
          <a:ext cx="36004" cy="305162"/>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0.87198</cdr:x>
      <cdr:y>0.56474</cdr:y>
    </cdr:from>
    <cdr:to>
      <cdr:x>0.88295</cdr:x>
      <cdr:y>0.5995</cdr:y>
    </cdr:to>
    <cdr:cxnSp macro="">
      <cdr:nvCxnSpPr>
        <cdr:cNvPr id="125" name="Прямая соединительная линия 124"/>
        <cdr:cNvCxnSpPr/>
      </cdr:nvCxnSpPr>
      <cdr:spPr>
        <a:xfrm xmlns:a="http://schemas.openxmlformats.org/drawingml/2006/main" flipH="1">
          <a:off x="3960440" y="3888451"/>
          <a:ext cx="49845" cy="239347"/>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0.83038</cdr:x>
      <cdr:y>0.53461</cdr:y>
    </cdr:from>
    <cdr:to>
      <cdr:x>0.84027</cdr:x>
      <cdr:y>0.58168</cdr:y>
    </cdr:to>
    <cdr:cxnSp macro="">
      <cdr:nvCxnSpPr>
        <cdr:cNvPr id="143" name="Прямая соединительная линия 142"/>
        <cdr:cNvCxnSpPr/>
      </cdr:nvCxnSpPr>
      <cdr:spPr>
        <a:xfrm xmlns:a="http://schemas.openxmlformats.org/drawingml/2006/main" flipH="1" flipV="1">
          <a:off x="3771527" y="3681029"/>
          <a:ext cx="44911" cy="324062"/>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0.79271</cdr:x>
      <cdr:y>0.52939</cdr:y>
    </cdr:from>
    <cdr:to>
      <cdr:x>0.82441</cdr:x>
      <cdr:y>0.58168</cdr:y>
    </cdr:to>
    <cdr:cxnSp macro="">
      <cdr:nvCxnSpPr>
        <cdr:cNvPr id="166" name="Прямая соединительная линия 165"/>
        <cdr:cNvCxnSpPr/>
      </cdr:nvCxnSpPr>
      <cdr:spPr>
        <a:xfrm xmlns:a="http://schemas.openxmlformats.org/drawingml/2006/main">
          <a:off x="3600400" y="3645025"/>
          <a:ext cx="144016" cy="36004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0.74514</cdr:x>
      <cdr:y>0.52939</cdr:y>
    </cdr:from>
    <cdr:to>
      <cdr:x>0.80856</cdr:x>
      <cdr:y>0.57645</cdr:y>
    </cdr:to>
    <cdr:cxnSp macro="">
      <cdr:nvCxnSpPr>
        <cdr:cNvPr id="177" name="Прямая соединительная линия 176"/>
        <cdr:cNvCxnSpPr/>
      </cdr:nvCxnSpPr>
      <cdr:spPr>
        <a:xfrm xmlns:a="http://schemas.openxmlformats.org/drawingml/2006/main">
          <a:off x="3384376" y="3645025"/>
          <a:ext cx="288032" cy="324036"/>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0.69758</cdr:x>
      <cdr:y>0.52939</cdr:y>
    </cdr:from>
    <cdr:to>
      <cdr:x>0.79271</cdr:x>
      <cdr:y>0.58168</cdr:y>
    </cdr:to>
    <cdr:cxnSp macro="">
      <cdr:nvCxnSpPr>
        <cdr:cNvPr id="181" name="Прямая соединительная линия 180"/>
        <cdr:cNvCxnSpPr/>
      </cdr:nvCxnSpPr>
      <cdr:spPr>
        <a:xfrm xmlns:a="http://schemas.openxmlformats.org/drawingml/2006/main">
          <a:off x="3168352" y="3645025"/>
          <a:ext cx="432048" cy="36004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0.63416</cdr:x>
      <cdr:y>0.55458</cdr:y>
    </cdr:from>
    <cdr:to>
      <cdr:x>0.77685</cdr:x>
      <cdr:y>0.59213</cdr:y>
    </cdr:to>
    <cdr:cxnSp macro="">
      <cdr:nvCxnSpPr>
        <cdr:cNvPr id="192" name="Прямая соединительная линия 191"/>
        <cdr:cNvCxnSpPr/>
      </cdr:nvCxnSpPr>
      <cdr:spPr>
        <a:xfrm xmlns:a="http://schemas.openxmlformats.org/drawingml/2006/main">
          <a:off x="2880320" y="3818483"/>
          <a:ext cx="648072" cy="258590"/>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0.66587</cdr:x>
      <cdr:y>0.53984</cdr:y>
    </cdr:from>
    <cdr:to>
      <cdr:x>0.78478</cdr:x>
      <cdr:y>0.58691</cdr:y>
    </cdr:to>
    <cdr:cxnSp macro="">
      <cdr:nvCxnSpPr>
        <cdr:cNvPr id="196" name="Прямая соединительная линия 195"/>
        <cdr:cNvCxnSpPr/>
      </cdr:nvCxnSpPr>
      <cdr:spPr>
        <a:xfrm xmlns:a="http://schemas.openxmlformats.org/drawingml/2006/main">
          <a:off x="3024336" y="3717033"/>
          <a:ext cx="540060" cy="324036"/>
        </a:xfrm>
        <a:prstGeom xmlns:a="http://schemas.openxmlformats.org/drawingml/2006/main" prst="line">
          <a:avLst/>
        </a:prstGeom>
        <a:ln xmlns:a="http://schemas.openxmlformats.org/drawingml/2006/main">
          <a:solidFill>
            <a:srgbClr val="0066CC"/>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8" name="Shape 118"/>
          <p:cNvSpPr>
            <a:spLocks noGrp="1" noRot="1" noChangeAspect="1"/>
          </p:cNvSpPr>
          <p:nvPr>
            <p:ph type="sldImg"/>
          </p:nvPr>
        </p:nvSpPr>
        <p:spPr>
          <a:xfrm>
            <a:off x="1143000" y="685800"/>
            <a:ext cx="4572000" cy="3429000"/>
          </a:xfrm>
          <a:prstGeom prst="rect">
            <a:avLst/>
          </a:prstGeom>
        </p:spPr>
        <p:txBody>
          <a:bodyPr/>
          <a:lstStyle/>
          <a:p>
            <a:endParaRPr/>
          </a:p>
        </p:txBody>
      </p:sp>
      <p:sp>
        <p:nvSpPr>
          <p:cNvPr id="119" name="Shape 119"/>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404560718"/>
      </p:ext>
    </p:extLst>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11" name="Текст заголовка"/>
          <p:cNvSpPr txBox="1">
            <a:spLocks noGrp="1"/>
          </p:cNvSpPr>
          <p:nvPr>
            <p:ph type="title"/>
          </p:nvPr>
        </p:nvSpPr>
        <p:spPr>
          <a:xfrm>
            <a:off x="685800" y="2130425"/>
            <a:ext cx="7772400" cy="1470025"/>
          </a:xfrm>
          <a:prstGeom prst="rect">
            <a:avLst/>
          </a:prstGeom>
        </p:spPr>
        <p:txBody>
          <a:bodyPr/>
          <a:lstStyle/>
          <a:p>
            <a:r>
              <a:t>Текст заголовка</a:t>
            </a:r>
          </a:p>
        </p:txBody>
      </p:sp>
      <p:sp>
        <p:nvSpPr>
          <p:cNvPr id="12" name="Уровень текста 1…"/>
          <p:cNvSpPr txBox="1">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3"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Заголовок и вертикальный текст">
    <p:spTree>
      <p:nvGrpSpPr>
        <p:cNvPr id="1" name=""/>
        <p:cNvGrpSpPr/>
        <p:nvPr/>
      </p:nvGrpSpPr>
      <p:grpSpPr>
        <a:xfrm>
          <a:off x="0" y="0"/>
          <a:ext cx="0" cy="0"/>
          <a:chOff x="0" y="0"/>
          <a:chExt cx="0" cy="0"/>
        </a:xfrm>
      </p:grpSpPr>
      <p:sp>
        <p:nvSpPr>
          <p:cNvPr id="101" name="Текст заголовка"/>
          <p:cNvSpPr txBox="1">
            <a:spLocks noGrp="1"/>
          </p:cNvSpPr>
          <p:nvPr>
            <p:ph type="title"/>
          </p:nvPr>
        </p:nvSpPr>
        <p:spPr>
          <a:prstGeom prst="rect">
            <a:avLst/>
          </a:prstGeom>
        </p:spPr>
        <p:txBody>
          <a:bodyPr/>
          <a:lstStyle/>
          <a:p>
            <a:r>
              <a:t>Текст заголовка</a:t>
            </a:r>
          </a:p>
        </p:txBody>
      </p:sp>
      <p:sp>
        <p:nvSpPr>
          <p:cNvPr id="102" name="Уровень текста 1…"/>
          <p:cNvSpPr txBox="1">
            <a:spLocks noGrp="1"/>
          </p:cNvSpPr>
          <p:nvPr>
            <p:ph type="body" idx="1"/>
          </p:nvPr>
        </p:nvSpPr>
        <p:spPr>
          <a:prstGeom prst="rect">
            <a:avLst/>
          </a:prstGeom>
        </p:spPr>
        <p:txBody>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03"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Вертикальный заголовок и текст">
    <p:spTree>
      <p:nvGrpSpPr>
        <p:cNvPr id="1" name=""/>
        <p:cNvGrpSpPr/>
        <p:nvPr/>
      </p:nvGrpSpPr>
      <p:grpSpPr>
        <a:xfrm>
          <a:off x="0" y="0"/>
          <a:ext cx="0" cy="0"/>
          <a:chOff x="0" y="0"/>
          <a:chExt cx="0" cy="0"/>
        </a:xfrm>
      </p:grpSpPr>
      <p:sp>
        <p:nvSpPr>
          <p:cNvPr id="110" name="Текст заголовка"/>
          <p:cNvSpPr txBox="1">
            <a:spLocks noGrp="1"/>
          </p:cNvSpPr>
          <p:nvPr>
            <p:ph type="title"/>
          </p:nvPr>
        </p:nvSpPr>
        <p:spPr>
          <a:xfrm>
            <a:off x="6629400" y="274638"/>
            <a:ext cx="2057400" cy="5851526"/>
          </a:xfrm>
          <a:prstGeom prst="rect">
            <a:avLst/>
          </a:prstGeom>
        </p:spPr>
        <p:txBody>
          <a:bodyPr/>
          <a:lstStyle/>
          <a:p>
            <a:r>
              <a:t>Текст заголовка</a:t>
            </a:r>
          </a:p>
        </p:txBody>
      </p:sp>
      <p:sp>
        <p:nvSpPr>
          <p:cNvPr id="111" name="Уровень текста 1…"/>
          <p:cNvSpPr txBox="1">
            <a:spLocks noGrp="1"/>
          </p:cNvSpPr>
          <p:nvPr>
            <p:ph type="body" idx="1"/>
          </p:nvPr>
        </p:nvSpPr>
        <p:spPr>
          <a:xfrm>
            <a:off x="457200" y="274638"/>
            <a:ext cx="6019800" cy="5851526"/>
          </a:xfrm>
          <a:prstGeom prst="rect">
            <a:avLst/>
          </a:prstGeom>
        </p:spPr>
        <p:txBody>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12"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6"/>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BDE7FAA6-156E-4CE0-A4A1-805B6832F360}" type="datetimeFigureOut">
              <a:rPr lang="ru-RU" smtClean="0"/>
              <a:t>20.07.2023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DDA85E3-8E0C-46F7-A8C6-ED4F61D52F38}" type="slidenum">
              <a:rPr lang="ru-RU" smtClean="0"/>
              <a:t>‹#›</a:t>
            </a:fld>
            <a:endParaRPr lang="ru-RU"/>
          </a:p>
        </p:txBody>
      </p:sp>
    </p:spTree>
    <p:extLst>
      <p:ext uri="{BB962C8B-B14F-4D97-AF65-F5344CB8AC3E}">
        <p14:creationId xmlns:p14="http://schemas.microsoft.com/office/powerpoint/2010/main" val="10822605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DE7FAA6-156E-4CE0-A4A1-805B6832F360}" type="datetimeFigureOut">
              <a:rPr lang="ru-RU" smtClean="0"/>
              <a:t>20.07.2023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DDA85E3-8E0C-46F7-A8C6-ED4F61D52F38}" type="slidenum">
              <a:rPr lang="ru-RU" smtClean="0"/>
              <a:t>‹#›</a:t>
            </a:fld>
            <a:endParaRPr lang="ru-RU"/>
          </a:p>
        </p:txBody>
      </p:sp>
    </p:spTree>
    <p:extLst>
      <p:ext uri="{BB962C8B-B14F-4D97-AF65-F5344CB8AC3E}">
        <p14:creationId xmlns:p14="http://schemas.microsoft.com/office/powerpoint/2010/main" val="26592946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BDE7FAA6-156E-4CE0-A4A1-805B6832F360}" type="datetimeFigureOut">
              <a:rPr lang="ru-RU" smtClean="0"/>
              <a:t>20.07.2023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DDA85E3-8E0C-46F7-A8C6-ED4F61D52F38}" type="slidenum">
              <a:rPr lang="ru-RU" smtClean="0"/>
              <a:t>‹#›</a:t>
            </a:fld>
            <a:endParaRPr lang="ru-RU"/>
          </a:p>
        </p:txBody>
      </p:sp>
    </p:spTree>
    <p:extLst>
      <p:ext uri="{BB962C8B-B14F-4D97-AF65-F5344CB8AC3E}">
        <p14:creationId xmlns:p14="http://schemas.microsoft.com/office/powerpoint/2010/main" val="42151127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BDE7FAA6-156E-4CE0-A4A1-805B6832F360}" type="datetimeFigureOut">
              <a:rPr lang="ru-RU" smtClean="0"/>
              <a:t>20.07.2023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DDA85E3-8E0C-46F7-A8C6-ED4F61D52F38}" type="slidenum">
              <a:rPr lang="ru-RU" smtClean="0"/>
              <a:t>‹#›</a:t>
            </a:fld>
            <a:endParaRPr lang="ru-RU"/>
          </a:p>
        </p:txBody>
      </p:sp>
    </p:spTree>
    <p:extLst>
      <p:ext uri="{BB962C8B-B14F-4D97-AF65-F5344CB8AC3E}">
        <p14:creationId xmlns:p14="http://schemas.microsoft.com/office/powerpoint/2010/main" val="7595354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BDE7FAA6-156E-4CE0-A4A1-805B6832F360}" type="datetimeFigureOut">
              <a:rPr lang="ru-RU" smtClean="0"/>
              <a:t>20.07.2023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1DDA85E3-8E0C-46F7-A8C6-ED4F61D52F38}" type="slidenum">
              <a:rPr lang="ru-RU" smtClean="0"/>
              <a:t>‹#›</a:t>
            </a:fld>
            <a:endParaRPr lang="ru-RU"/>
          </a:p>
        </p:txBody>
      </p:sp>
    </p:spTree>
    <p:extLst>
      <p:ext uri="{BB962C8B-B14F-4D97-AF65-F5344CB8AC3E}">
        <p14:creationId xmlns:p14="http://schemas.microsoft.com/office/powerpoint/2010/main" val="37962926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BDE7FAA6-156E-4CE0-A4A1-805B6832F360}" type="datetimeFigureOut">
              <a:rPr lang="ru-RU" smtClean="0"/>
              <a:t>20.07.2023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1DDA85E3-8E0C-46F7-A8C6-ED4F61D52F38}" type="slidenum">
              <a:rPr lang="ru-RU" smtClean="0"/>
              <a:t>‹#›</a:t>
            </a:fld>
            <a:endParaRPr lang="ru-RU"/>
          </a:p>
        </p:txBody>
      </p:sp>
    </p:spTree>
    <p:extLst>
      <p:ext uri="{BB962C8B-B14F-4D97-AF65-F5344CB8AC3E}">
        <p14:creationId xmlns:p14="http://schemas.microsoft.com/office/powerpoint/2010/main" val="10591408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DE7FAA6-156E-4CE0-A4A1-805B6832F360}" type="datetimeFigureOut">
              <a:rPr lang="ru-RU" smtClean="0"/>
              <a:t>20.07.2023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1DDA85E3-8E0C-46F7-A8C6-ED4F61D52F38}" type="slidenum">
              <a:rPr lang="ru-RU" smtClean="0"/>
              <a:t>‹#›</a:t>
            </a:fld>
            <a:endParaRPr lang="ru-RU"/>
          </a:p>
        </p:txBody>
      </p:sp>
    </p:spTree>
    <p:extLst>
      <p:ext uri="{BB962C8B-B14F-4D97-AF65-F5344CB8AC3E}">
        <p14:creationId xmlns:p14="http://schemas.microsoft.com/office/powerpoint/2010/main" val="409344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1"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DE7FAA6-156E-4CE0-A4A1-805B6832F360}" type="datetimeFigureOut">
              <a:rPr lang="ru-RU" smtClean="0"/>
              <a:t>20.07.2023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DDA85E3-8E0C-46F7-A8C6-ED4F61D52F38}" type="slidenum">
              <a:rPr lang="ru-RU" smtClean="0"/>
              <a:t>‹#›</a:t>
            </a:fld>
            <a:endParaRPr lang="ru-RU"/>
          </a:p>
        </p:txBody>
      </p:sp>
    </p:spTree>
    <p:extLst>
      <p:ext uri="{BB962C8B-B14F-4D97-AF65-F5344CB8AC3E}">
        <p14:creationId xmlns:p14="http://schemas.microsoft.com/office/powerpoint/2010/main" val="1300344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Заголовок и объект">
    <p:spTree>
      <p:nvGrpSpPr>
        <p:cNvPr id="1" name=""/>
        <p:cNvGrpSpPr/>
        <p:nvPr/>
      </p:nvGrpSpPr>
      <p:grpSpPr>
        <a:xfrm>
          <a:off x="0" y="0"/>
          <a:ext cx="0" cy="0"/>
          <a:chOff x="0" y="0"/>
          <a:chExt cx="0" cy="0"/>
        </a:xfrm>
      </p:grpSpPr>
      <p:sp>
        <p:nvSpPr>
          <p:cNvPr id="20" name="Текст заголовка"/>
          <p:cNvSpPr txBox="1">
            <a:spLocks noGrp="1"/>
          </p:cNvSpPr>
          <p:nvPr>
            <p:ph type="title"/>
          </p:nvPr>
        </p:nvSpPr>
        <p:spPr>
          <a:prstGeom prst="rect">
            <a:avLst/>
          </a:prstGeom>
        </p:spPr>
        <p:txBody>
          <a:bodyPr/>
          <a:lstStyle/>
          <a:p>
            <a:r>
              <a:t>Текст заголовка</a:t>
            </a:r>
          </a:p>
        </p:txBody>
      </p:sp>
      <p:sp>
        <p:nvSpPr>
          <p:cNvPr id="21" name="Уровень текста 1…"/>
          <p:cNvSpPr txBox="1">
            <a:spLocks noGrp="1"/>
          </p:cNvSpPr>
          <p:nvPr>
            <p:ph type="body" idx="1"/>
          </p:nvPr>
        </p:nvSpPr>
        <p:spPr>
          <a:prstGeom prst="rect">
            <a:avLst/>
          </a:prstGeom>
        </p:spPr>
        <p:txBody>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2"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1"/>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BDE7FAA6-156E-4CE0-A4A1-805B6832F360}" type="datetimeFigureOut">
              <a:rPr lang="ru-RU" smtClean="0"/>
              <a:t>20.07.2023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DDA85E3-8E0C-46F7-A8C6-ED4F61D52F38}" type="slidenum">
              <a:rPr lang="ru-RU" smtClean="0"/>
              <a:t>‹#›</a:t>
            </a:fld>
            <a:endParaRPr lang="ru-RU"/>
          </a:p>
        </p:txBody>
      </p:sp>
    </p:spTree>
    <p:extLst>
      <p:ext uri="{BB962C8B-B14F-4D97-AF65-F5344CB8AC3E}">
        <p14:creationId xmlns:p14="http://schemas.microsoft.com/office/powerpoint/2010/main" val="18303350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DE7FAA6-156E-4CE0-A4A1-805B6832F360}" type="datetimeFigureOut">
              <a:rPr lang="ru-RU" smtClean="0"/>
              <a:t>20.07.2023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DDA85E3-8E0C-46F7-A8C6-ED4F61D52F38}" type="slidenum">
              <a:rPr lang="ru-RU" smtClean="0"/>
              <a:t>‹#›</a:t>
            </a:fld>
            <a:endParaRPr lang="ru-RU"/>
          </a:p>
        </p:txBody>
      </p:sp>
    </p:spTree>
    <p:extLst>
      <p:ext uri="{BB962C8B-B14F-4D97-AF65-F5344CB8AC3E}">
        <p14:creationId xmlns:p14="http://schemas.microsoft.com/office/powerpoint/2010/main" val="28029675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9"/>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9"/>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BDE7FAA6-156E-4CE0-A4A1-805B6832F360}" type="datetimeFigureOut">
              <a:rPr lang="ru-RU" smtClean="0"/>
              <a:t>20.07.2023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DDA85E3-8E0C-46F7-A8C6-ED4F61D52F38}" type="slidenum">
              <a:rPr lang="ru-RU" smtClean="0"/>
              <a:t>‹#›</a:t>
            </a:fld>
            <a:endParaRPr lang="ru-RU"/>
          </a:p>
        </p:txBody>
      </p:sp>
    </p:spTree>
    <p:extLst>
      <p:ext uri="{BB962C8B-B14F-4D97-AF65-F5344CB8AC3E}">
        <p14:creationId xmlns:p14="http://schemas.microsoft.com/office/powerpoint/2010/main" val="23002380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6"/>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E7FAA6-156E-4CE0-A4A1-805B6832F360}" type="datetimeFigureOut">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20.07.2023</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DA85E3-8E0C-46F7-A8C6-ED4F61D52F38}"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476682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E7FAA6-156E-4CE0-A4A1-805B6832F360}" type="datetimeFigureOut">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20.07.2023</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DA85E3-8E0C-46F7-A8C6-ED4F61D52F38}"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710804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E7FAA6-156E-4CE0-A4A1-805B6832F360}" type="datetimeFigureOut">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20.07.2023</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DA85E3-8E0C-46F7-A8C6-ED4F61D52F38}"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141253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E7FAA6-156E-4CE0-A4A1-805B6832F360}" type="datetimeFigureOut">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20.07.2023</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ижний колонтитул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Номер слайда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DA85E3-8E0C-46F7-A8C6-ED4F61D52F38}"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43413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E7FAA6-156E-4CE0-A4A1-805B6832F360}" type="datetimeFigureOut">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20.07.2023</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Нижний колонтитул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Номер слайда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DA85E3-8E0C-46F7-A8C6-ED4F61D52F38}"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552077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E7FAA6-156E-4CE0-A4A1-805B6832F360}" type="datetimeFigureOut">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20.07.2023</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Нижний колонтитул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Номер слайда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DA85E3-8E0C-46F7-A8C6-ED4F61D52F38}"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899087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E7FAA6-156E-4CE0-A4A1-805B6832F360}" type="datetimeFigureOut">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20.07.2023</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Нижний колонтитул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Номер слайда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DA85E3-8E0C-46F7-A8C6-ED4F61D52F38}"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270272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Заголовок и объект 0">
    <p:spTree>
      <p:nvGrpSpPr>
        <p:cNvPr id="1" name=""/>
        <p:cNvGrpSpPr/>
        <p:nvPr/>
      </p:nvGrpSpPr>
      <p:grpSpPr>
        <a:xfrm>
          <a:off x="0" y="0"/>
          <a:ext cx="0" cy="0"/>
          <a:chOff x="0" y="0"/>
          <a:chExt cx="0" cy="0"/>
        </a:xfrm>
      </p:grpSpPr>
      <p:sp>
        <p:nvSpPr>
          <p:cNvPr id="29" name="Текст заголовка"/>
          <p:cNvSpPr txBox="1">
            <a:spLocks noGrp="1"/>
          </p:cNvSpPr>
          <p:nvPr>
            <p:ph type="title"/>
          </p:nvPr>
        </p:nvSpPr>
        <p:spPr>
          <a:prstGeom prst="rect">
            <a:avLst/>
          </a:prstGeom>
        </p:spPr>
        <p:txBody>
          <a:bodyPr/>
          <a:lstStyle/>
          <a:p>
            <a:r>
              <a:t>Текст заголовка</a:t>
            </a:r>
          </a:p>
        </p:txBody>
      </p:sp>
      <p:sp>
        <p:nvSpPr>
          <p:cNvPr id="30" name="Уровень текста 1…"/>
          <p:cNvSpPr txBox="1">
            <a:spLocks noGrp="1"/>
          </p:cNvSpPr>
          <p:nvPr>
            <p:ph type="body" idx="1"/>
          </p:nvPr>
        </p:nvSpPr>
        <p:spPr>
          <a:prstGeom prst="rect">
            <a:avLst/>
          </a:prstGeom>
        </p:spPr>
        <p:txBody>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1"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1"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E7FAA6-156E-4CE0-A4A1-805B6832F360}" type="datetimeFigureOut">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20.07.2023</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ижний колонтитул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Номер слайда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DA85E3-8E0C-46F7-A8C6-ED4F61D52F38}"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646333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1"/>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E7FAA6-156E-4CE0-A4A1-805B6832F360}" type="datetimeFigureOut">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20.07.2023</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ижний колонтитул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Номер слайда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DA85E3-8E0C-46F7-A8C6-ED4F61D52F38}"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53678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E7FAA6-156E-4CE0-A4A1-805B6832F360}" type="datetimeFigureOut">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20.07.2023</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DA85E3-8E0C-46F7-A8C6-ED4F61D52F38}"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71054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9"/>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9"/>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E7FAA6-156E-4CE0-A4A1-805B6832F360}" type="datetimeFigureOut">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20.07.2023</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DA85E3-8E0C-46F7-A8C6-ED4F61D52F38}"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561071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6"/>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E7FAA6-156E-4CE0-A4A1-805B6832F360}" type="datetimeFigureOut">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20.07.2023</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DA85E3-8E0C-46F7-A8C6-ED4F61D52F38}"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26668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E7FAA6-156E-4CE0-A4A1-805B6832F360}" type="datetimeFigureOut">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20.07.2023</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DA85E3-8E0C-46F7-A8C6-ED4F61D52F38}"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541185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E7FAA6-156E-4CE0-A4A1-805B6832F360}" type="datetimeFigureOut">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20.07.2023</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DA85E3-8E0C-46F7-A8C6-ED4F61D52F38}"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611208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E7FAA6-156E-4CE0-A4A1-805B6832F360}" type="datetimeFigureOut">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20.07.2023</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ижний колонтитул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Номер слайда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DA85E3-8E0C-46F7-A8C6-ED4F61D52F38}"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281201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E7FAA6-156E-4CE0-A4A1-805B6832F360}" type="datetimeFigureOut">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20.07.2023</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Нижний колонтитул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Номер слайда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DA85E3-8E0C-46F7-A8C6-ED4F61D52F38}"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0337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E7FAA6-156E-4CE0-A4A1-805B6832F360}" type="datetimeFigureOut">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20.07.2023</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Нижний колонтитул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Номер слайда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DA85E3-8E0C-46F7-A8C6-ED4F61D52F38}"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98894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Заголовок раздела">
    <p:spTree>
      <p:nvGrpSpPr>
        <p:cNvPr id="1" name=""/>
        <p:cNvGrpSpPr/>
        <p:nvPr/>
      </p:nvGrpSpPr>
      <p:grpSpPr>
        <a:xfrm>
          <a:off x="0" y="0"/>
          <a:ext cx="0" cy="0"/>
          <a:chOff x="0" y="0"/>
          <a:chExt cx="0" cy="0"/>
        </a:xfrm>
      </p:grpSpPr>
      <p:sp>
        <p:nvSpPr>
          <p:cNvPr id="38" name="Текст заголовка"/>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Текст заголовка</a:t>
            </a:r>
          </a:p>
        </p:txBody>
      </p:sp>
      <p:sp>
        <p:nvSpPr>
          <p:cNvPr id="39" name="Уровень текста 1…"/>
          <p:cNvSpPr txBox="1">
            <a:spLocks noGrp="1"/>
          </p:cNvSpPr>
          <p:nvPr>
            <p:ph type="body" sz="quarter" idx="1"/>
          </p:nvPr>
        </p:nvSpPr>
        <p:spPr>
          <a:xfrm>
            <a:off x="722312" y="2906713"/>
            <a:ext cx="7772401" cy="1500188"/>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0"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E7FAA6-156E-4CE0-A4A1-805B6832F360}" type="datetimeFigureOut">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20.07.2023</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Нижний колонтитул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Номер слайда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DA85E3-8E0C-46F7-A8C6-ED4F61D52F38}"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929871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1"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E7FAA6-156E-4CE0-A4A1-805B6832F360}" type="datetimeFigureOut">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20.07.2023</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ижний колонтитул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Номер слайда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DA85E3-8E0C-46F7-A8C6-ED4F61D52F38}"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735993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1"/>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E7FAA6-156E-4CE0-A4A1-805B6832F360}" type="datetimeFigureOut">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20.07.2023</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ижний колонтитул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Номер слайда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DA85E3-8E0C-46F7-A8C6-ED4F61D52F38}"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651501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E7FAA6-156E-4CE0-A4A1-805B6832F360}" type="datetimeFigureOut">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20.07.2023</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DA85E3-8E0C-46F7-A8C6-ED4F61D52F38}"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41162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9"/>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9"/>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E7FAA6-156E-4CE0-A4A1-805B6832F360}" type="datetimeFigureOut">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20.07.2023</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DA85E3-8E0C-46F7-A8C6-ED4F61D52F38}"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992655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6"/>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E7FAA6-156E-4CE0-A4A1-805B6832F360}" type="datetimeFigureOut">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20.07.2023</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DA85E3-8E0C-46F7-A8C6-ED4F61D52F38}"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372989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E7FAA6-156E-4CE0-A4A1-805B6832F360}" type="datetimeFigureOut">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20.07.2023</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DA85E3-8E0C-46F7-A8C6-ED4F61D52F38}"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474944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E7FAA6-156E-4CE0-A4A1-805B6832F360}" type="datetimeFigureOut">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20.07.2023</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DA85E3-8E0C-46F7-A8C6-ED4F61D52F38}"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578105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E7FAA6-156E-4CE0-A4A1-805B6832F360}" type="datetimeFigureOut">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20.07.2023</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ижний колонтитул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Номер слайда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DA85E3-8E0C-46F7-A8C6-ED4F61D52F38}"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090015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E7FAA6-156E-4CE0-A4A1-805B6832F360}" type="datetimeFigureOut">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20.07.2023</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Нижний колонтитул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Номер слайда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DA85E3-8E0C-46F7-A8C6-ED4F61D52F38}"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539901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Два объекта">
    <p:spTree>
      <p:nvGrpSpPr>
        <p:cNvPr id="1" name=""/>
        <p:cNvGrpSpPr/>
        <p:nvPr/>
      </p:nvGrpSpPr>
      <p:grpSpPr>
        <a:xfrm>
          <a:off x="0" y="0"/>
          <a:ext cx="0" cy="0"/>
          <a:chOff x="0" y="0"/>
          <a:chExt cx="0" cy="0"/>
        </a:xfrm>
      </p:grpSpPr>
      <p:sp>
        <p:nvSpPr>
          <p:cNvPr id="47" name="Текст заголовка"/>
          <p:cNvSpPr txBox="1">
            <a:spLocks noGrp="1"/>
          </p:cNvSpPr>
          <p:nvPr>
            <p:ph type="title"/>
          </p:nvPr>
        </p:nvSpPr>
        <p:spPr>
          <a:prstGeom prst="rect">
            <a:avLst/>
          </a:prstGeom>
        </p:spPr>
        <p:txBody>
          <a:bodyPr/>
          <a:lstStyle/>
          <a:p>
            <a:r>
              <a:t>Текст заголовка</a:t>
            </a:r>
          </a:p>
        </p:txBody>
      </p:sp>
      <p:sp>
        <p:nvSpPr>
          <p:cNvPr id="48" name="Уровень текста 1…"/>
          <p:cNvSpPr txBox="1">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9"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E7FAA6-156E-4CE0-A4A1-805B6832F360}" type="datetimeFigureOut">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20.07.2023</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Нижний колонтитул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Номер слайда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DA85E3-8E0C-46F7-A8C6-ED4F61D52F38}"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166013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E7FAA6-156E-4CE0-A4A1-805B6832F360}" type="datetimeFigureOut">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20.07.2023</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Нижний колонтитул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Номер слайда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DA85E3-8E0C-46F7-A8C6-ED4F61D52F38}"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967165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1"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E7FAA6-156E-4CE0-A4A1-805B6832F360}" type="datetimeFigureOut">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20.07.2023</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ижний колонтитул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Номер слайда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DA85E3-8E0C-46F7-A8C6-ED4F61D52F38}"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420956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1"/>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E7FAA6-156E-4CE0-A4A1-805B6832F360}" type="datetimeFigureOut">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20.07.2023</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ижний колонтитул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Номер слайда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DA85E3-8E0C-46F7-A8C6-ED4F61D52F38}"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387168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E7FAA6-156E-4CE0-A4A1-805B6832F360}" type="datetimeFigureOut">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20.07.2023</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DA85E3-8E0C-46F7-A8C6-ED4F61D52F38}"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469157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9"/>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9"/>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E7FAA6-156E-4CE0-A4A1-805B6832F360}" type="datetimeFigureOut">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20.07.2023</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Нижний колонтитул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омер слайда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DDA85E3-8E0C-46F7-A8C6-ED4F61D52F38}"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10538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Сравнение">
    <p:spTree>
      <p:nvGrpSpPr>
        <p:cNvPr id="1" name=""/>
        <p:cNvGrpSpPr/>
        <p:nvPr/>
      </p:nvGrpSpPr>
      <p:grpSpPr>
        <a:xfrm>
          <a:off x="0" y="0"/>
          <a:ext cx="0" cy="0"/>
          <a:chOff x="0" y="0"/>
          <a:chExt cx="0" cy="0"/>
        </a:xfrm>
      </p:grpSpPr>
      <p:sp>
        <p:nvSpPr>
          <p:cNvPr id="56" name="Текст заголовка"/>
          <p:cNvSpPr txBox="1">
            <a:spLocks noGrp="1"/>
          </p:cNvSpPr>
          <p:nvPr>
            <p:ph type="title"/>
          </p:nvPr>
        </p:nvSpPr>
        <p:spPr>
          <a:prstGeom prst="rect">
            <a:avLst/>
          </a:prstGeom>
        </p:spPr>
        <p:txBody>
          <a:bodyPr/>
          <a:lstStyle/>
          <a:p>
            <a:r>
              <a:t>Текст заголовка</a:t>
            </a:r>
          </a:p>
        </p:txBody>
      </p:sp>
      <p:sp>
        <p:nvSpPr>
          <p:cNvPr id="57" name="Уровень текста 1…"/>
          <p:cNvSpPr txBox="1">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58" name="Текст 4"/>
          <p:cNvSpPr>
            <a:spLocks noGrp="1"/>
          </p:cNvSpPr>
          <p:nvPr>
            <p:ph type="body" sz="quarter" idx="13"/>
          </p:nvPr>
        </p:nvSpPr>
        <p:spPr>
          <a:xfrm>
            <a:off x="4645025" y="1535112"/>
            <a:ext cx="4041775" cy="639763"/>
          </a:xfrm>
          <a:prstGeom prst="rect">
            <a:avLst/>
          </a:prstGeom>
        </p:spPr>
        <p:txBody>
          <a:bodyPr anchor="b"/>
          <a:lstStyle/>
          <a:p>
            <a:pPr marL="0" indent="0">
              <a:spcBef>
                <a:spcPts val="500"/>
              </a:spcBef>
              <a:buSzTx/>
              <a:buFontTx/>
              <a:buNone/>
              <a:defRPr sz="2400" b="1"/>
            </a:pPr>
            <a:endParaRPr/>
          </a:p>
        </p:txBody>
      </p:sp>
      <p:sp>
        <p:nvSpPr>
          <p:cNvPr id="59"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Только заголовок">
    <p:spTree>
      <p:nvGrpSpPr>
        <p:cNvPr id="1" name=""/>
        <p:cNvGrpSpPr/>
        <p:nvPr/>
      </p:nvGrpSpPr>
      <p:grpSpPr>
        <a:xfrm>
          <a:off x="0" y="0"/>
          <a:ext cx="0" cy="0"/>
          <a:chOff x="0" y="0"/>
          <a:chExt cx="0" cy="0"/>
        </a:xfrm>
      </p:grpSpPr>
      <p:sp>
        <p:nvSpPr>
          <p:cNvPr id="66" name="Текст заголовка"/>
          <p:cNvSpPr txBox="1">
            <a:spLocks noGrp="1"/>
          </p:cNvSpPr>
          <p:nvPr>
            <p:ph type="title"/>
          </p:nvPr>
        </p:nvSpPr>
        <p:spPr>
          <a:prstGeom prst="rect">
            <a:avLst/>
          </a:prstGeom>
        </p:spPr>
        <p:txBody>
          <a:bodyPr/>
          <a:lstStyle/>
          <a:p>
            <a:r>
              <a:t>Текст заголовка</a:t>
            </a:r>
          </a:p>
        </p:txBody>
      </p:sp>
      <p:sp>
        <p:nvSpPr>
          <p:cNvPr id="67"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Объект с подписью">
    <p:spTree>
      <p:nvGrpSpPr>
        <p:cNvPr id="1" name=""/>
        <p:cNvGrpSpPr/>
        <p:nvPr/>
      </p:nvGrpSpPr>
      <p:grpSpPr>
        <a:xfrm>
          <a:off x="0" y="0"/>
          <a:ext cx="0" cy="0"/>
          <a:chOff x="0" y="0"/>
          <a:chExt cx="0" cy="0"/>
        </a:xfrm>
      </p:grpSpPr>
      <p:sp>
        <p:nvSpPr>
          <p:cNvPr id="81" name="Текст заголовка"/>
          <p:cNvSpPr txBox="1">
            <a:spLocks noGrp="1"/>
          </p:cNvSpPr>
          <p:nvPr>
            <p:ph type="title"/>
          </p:nvPr>
        </p:nvSpPr>
        <p:spPr>
          <a:xfrm>
            <a:off x="457200" y="273050"/>
            <a:ext cx="3008314" cy="1162050"/>
          </a:xfrm>
          <a:prstGeom prst="rect">
            <a:avLst/>
          </a:prstGeom>
        </p:spPr>
        <p:txBody>
          <a:bodyPr anchor="b"/>
          <a:lstStyle>
            <a:lvl1pPr algn="l">
              <a:defRPr sz="2000" b="1"/>
            </a:lvl1pPr>
          </a:lstStyle>
          <a:p>
            <a:r>
              <a:t>Текст заголовка</a:t>
            </a:r>
          </a:p>
        </p:txBody>
      </p:sp>
      <p:sp>
        <p:nvSpPr>
          <p:cNvPr id="82" name="Уровень текста 1…"/>
          <p:cNvSpPr txBox="1">
            <a:spLocks noGrp="1"/>
          </p:cNvSpPr>
          <p:nvPr>
            <p:ph type="body" idx="1"/>
          </p:nvPr>
        </p:nvSpPr>
        <p:spPr>
          <a:xfrm>
            <a:off x="3575050" y="273050"/>
            <a:ext cx="5111750" cy="5853113"/>
          </a:xfrm>
          <a:prstGeom prst="rect">
            <a:avLst/>
          </a:prstGeom>
        </p:spPr>
        <p:txBody>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83" name="Текст 3"/>
          <p:cNvSpPr>
            <a:spLocks noGrp="1"/>
          </p:cNvSpPr>
          <p:nvPr>
            <p:ph type="body" sz="half" idx="13"/>
          </p:nvPr>
        </p:nvSpPr>
        <p:spPr>
          <a:xfrm>
            <a:off x="457199" y="1435100"/>
            <a:ext cx="3008315" cy="4691063"/>
          </a:xfrm>
          <a:prstGeom prst="rect">
            <a:avLst/>
          </a:prstGeom>
        </p:spPr>
        <p:txBody>
          <a:bodyPr/>
          <a:lstStyle/>
          <a:p>
            <a:pPr marL="0" indent="0">
              <a:spcBef>
                <a:spcPts val="300"/>
              </a:spcBef>
              <a:buSzTx/>
              <a:buFontTx/>
              <a:buNone/>
              <a:defRPr sz="1400"/>
            </a:pPr>
            <a:endParaRPr/>
          </a:p>
        </p:txBody>
      </p:sp>
      <p:sp>
        <p:nvSpPr>
          <p:cNvPr id="84"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Рисунок с подписью">
    <p:spTree>
      <p:nvGrpSpPr>
        <p:cNvPr id="1" name=""/>
        <p:cNvGrpSpPr/>
        <p:nvPr/>
      </p:nvGrpSpPr>
      <p:grpSpPr>
        <a:xfrm>
          <a:off x="0" y="0"/>
          <a:ext cx="0" cy="0"/>
          <a:chOff x="0" y="0"/>
          <a:chExt cx="0" cy="0"/>
        </a:xfrm>
      </p:grpSpPr>
      <p:sp>
        <p:nvSpPr>
          <p:cNvPr id="91" name="Текст заголовка"/>
          <p:cNvSpPr txBox="1">
            <a:spLocks noGrp="1"/>
          </p:cNvSpPr>
          <p:nvPr>
            <p:ph type="title"/>
          </p:nvPr>
        </p:nvSpPr>
        <p:spPr>
          <a:xfrm>
            <a:off x="1792288" y="4800600"/>
            <a:ext cx="5486401" cy="566738"/>
          </a:xfrm>
          <a:prstGeom prst="rect">
            <a:avLst/>
          </a:prstGeom>
        </p:spPr>
        <p:txBody>
          <a:bodyPr anchor="b"/>
          <a:lstStyle>
            <a:lvl1pPr algn="l">
              <a:defRPr sz="2000" b="1"/>
            </a:lvl1pPr>
          </a:lstStyle>
          <a:p>
            <a:r>
              <a:t>Текст заголовка</a:t>
            </a:r>
          </a:p>
        </p:txBody>
      </p:sp>
      <p:sp>
        <p:nvSpPr>
          <p:cNvPr id="92" name="Рисунок 2"/>
          <p:cNvSpPr>
            <a:spLocks noGrp="1"/>
          </p:cNvSpPr>
          <p:nvPr>
            <p:ph type="pic" sz="half" idx="13"/>
          </p:nvPr>
        </p:nvSpPr>
        <p:spPr>
          <a:xfrm>
            <a:off x="1792288" y="612775"/>
            <a:ext cx="5486401" cy="4114800"/>
          </a:xfrm>
          <a:prstGeom prst="rect">
            <a:avLst/>
          </a:prstGeom>
        </p:spPr>
        <p:txBody>
          <a:bodyPr lIns="91439" rIns="91439">
            <a:noAutofit/>
          </a:bodyPr>
          <a:lstStyle/>
          <a:p>
            <a:endParaRPr/>
          </a:p>
        </p:txBody>
      </p:sp>
      <p:sp>
        <p:nvSpPr>
          <p:cNvPr id="93" name="Уровень текста 1…"/>
          <p:cNvSpPr txBox="1">
            <a:spLocks noGrp="1"/>
          </p:cNvSpPr>
          <p:nvPr>
            <p:ph type="body" sz="quarter" idx="1"/>
          </p:nvPr>
        </p:nvSpPr>
        <p:spPr>
          <a:xfrm>
            <a:off x="1792288" y="5367337"/>
            <a:ext cx="5486401" cy="804863"/>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94"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Текст заголовка"/>
          <p:cNvSpPr txBox="1">
            <a:spLocks noGrp="1"/>
          </p:cNvSpPr>
          <p:nvPr>
            <p:ph type="title"/>
          </p:nvPr>
        </p:nvSpPr>
        <p:spPr>
          <a:xfrm>
            <a:off x="457200" y="274638"/>
            <a:ext cx="8229600" cy="114300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p>
            <a:r>
              <a:t>Текст заголовка</a:t>
            </a:r>
          </a:p>
        </p:txBody>
      </p:sp>
      <p:sp>
        <p:nvSpPr>
          <p:cNvPr id="3" name="Уровень текста 1…"/>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 name="Номер слайда"/>
          <p:cNvSpPr txBox="1">
            <a:spLocks noGrp="1"/>
          </p:cNvSpPr>
          <p:nvPr>
            <p:ph type="sldNum" sz="quarter" idx="2"/>
          </p:nvPr>
        </p:nvSpPr>
        <p:spPr>
          <a:xfrm>
            <a:off x="8422818" y="6404292"/>
            <a:ext cx="263983"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7" r:id="rId8"/>
    <p:sldLayoutId id="2147483658" r:id="rId9"/>
    <p:sldLayoutId id="2147483659" r:id="rId10"/>
    <p:sldLayoutId id="2147483660" r:id="rId11"/>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n-lt"/>
          <a:ea typeface="+mn-ea"/>
          <a:cs typeface="+mn-cs"/>
          <a:sym typeface="Calibri"/>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E7FAA6-156E-4CE0-A4A1-805B6832F360}" type="datetimeFigureOut">
              <a:rPr lang="ru-RU" smtClean="0"/>
              <a:t>20.07.2023</a:t>
            </a:fld>
            <a:endParaRPr lang="ru-RU"/>
          </a:p>
        </p:txBody>
      </p:sp>
      <p:sp>
        <p:nvSpPr>
          <p:cNvPr id="5" name="Нижний колонтитул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DA85E3-8E0C-46F7-A8C6-ED4F61D52F38}" type="slidenum">
              <a:rPr lang="ru-RU" smtClean="0"/>
              <a:t>‹#›</a:t>
            </a:fld>
            <a:endParaRPr lang="ru-RU"/>
          </a:p>
        </p:txBody>
      </p:sp>
    </p:spTree>
    <p:extLst>
      <p:ext uri="{BB962C8B-B14F-4D97-AF65-F5344CB8AC3E}">
        <p14:creationId xmlns:p14="http://schemas.microsoft.com/office/powerpoint/2010/main" val="100048876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DE7FAA6-156E-4CE0-A4A1-805B6832F360}" type="datetimeFigureOut">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20.07.2023</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Нижний колонтитул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омер слайда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DDA85E3-8E0C-46F7-A8C6-ED4F61D52F38}"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8021440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DE7FAA6-156E-4CE0-A4A1-805B6832F360}" type="datetimeFigureOut">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20.07.2023</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Нижний колонтитул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омер слайда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DDA85E3-8E0C-46F7-A8C6-ED4F61D52F38}"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1221183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DE7FAA6-156E-4CE0-A4A1-805B6832F360}" type="datetimeFigureOut">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20.07.2023</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Нижний колонтитул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Номер слайда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DDA85E3-8E0C-46F7-A8C6-ED4F61D52F38}" type="slidenum">
              <a:rPr kumimoji="0" lang="ru-RU"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ru-RU"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0198100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emf"/><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image" Target="../media/image27.emf"/></Relationships>
</file>

<file path=ppt/slides/_rels/slide1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jpeg"/><Relationship Id="rId10" Type="http://schemas.openxmlformats.org/officeDocument/2006/relationships/image" Target="../media/image36.gif"/><Relationship Id="rId4" Type="http://schemas.openxmlformats.org/officeDocument/2006/relationships/image" Target="../media/image31.png"/><Relationship Id="rId9" Type="http://schemas.openxmlformats.org/officeDocument/2006/relationships/chart" Target="../charts/chart2.xml"/></Relationships>
</file>

<file path=ppt/slides/_rels/slide14.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png"/><Relationship Id="rId7" Type="http://schemas.openxmlformats.org/officeDocument/2006/relationships/image" Target="../media/image41.jpe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 Id="rId9" Type="http://schemas.openxmlformats.org/officeDocument/2006/relationships/image" Target="../media/image43.jpeg"/></Relationships>
</file>

<file path=ppt/slides/_rels/slide1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19.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chart" Target="../charts/chart5.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9.xml"/><Relationship Id="rId5" Type="http://schemas.openxmlformats.org/officeDocument/2006/relationships/image" Target="../media/image56.jpeg"/><Relationship Id="rId4" Type="http://schemas.openxmlformats.org/officeDocument/2006/relationships/image" Target="../media/image55.jpeg"/></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3.jpeg"/><Relationship Id="rId1" Type="http://schemas.openxmlformats.org/officeDocument/2006/relationships/slideLayout" Target="../slideLayouts/slideLayout40.xml"/><Relationship Id="rId5" Type="http://schemas.openxmlformats.org/officeDocument/2006/relationships/image" Target="../media/image59.jpeg"/><Relationship Id="rId4" Type="http://schemas.openxmlformats.org/officeDocument/2006/relationships/image" Target="../media/image58.jpeg"/></Relationships>
</file>

<file path=ppt/slides/_rels/slide2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3.jpeg"/><Relationship Id="rId1" Type="http://schemas.openxmlformats.org/officeDocument/2006/relationships/slideLayout" Target="../slideLayouts/slideLayout18.xml"/><Relationship Id="rId5" Type="http://schemas.openxmlformats.org/officeDocument/2006/relationships/image" Target="../media/image62.jpeg"/><Relationship Id="rId4" Type="http://schemas.openxmlformats.org/officeDocument/2006/relationships/image" Target="../media/image61.jpeg"/></Relationships>
</file>

<file path=ppt/slides/_rels/slide2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53.jpeg"/><Relationship Id="rId1" Type="http://schemas.openxmlformats.org/officeDocument/2006/relationships/slideLayout" Target="../slideLayouts/slideLayout18.xml"/><Relationship Id="rId5" Type="http://schemas.openxmlformats.org/officeDocument/2006/relationships/image" Target="../media/image65.jpeg"/><Relationship Id="rId4" Type="http://schemas.openxmlformats.org/officeDocument/2006/relationships/image" Target="../media/image64.jpeg"/></Relationships>
</file>

<file path=ppt/slides/_rels/slide2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53.jpeg"/><Relationship Id="rId1" Type="http://schemas.openxmlformats.org/officeDocument/2006/relationships/slideLayout" Target="../slideLayouts/slideLayout18.xml"/><Relationship Id="rId5" Type="http://schemas.openxmlformats.org/officeDocument/2006/relationships/image" Target="../media/image68.jpeg"/><Relationship Id="rId4" Type="http://schemas.openxmlformats.org/officeDocument/2006/relationships/image" Target="../media/image67.jpeg"/></Relationships>
</file>

<file path=ppt/slides/_rels/slide2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53.jpeg"/><Relationship Id="rId1" Type="http://schemas.openxmlformats.org/officeDocument/2006/relationships/slideLayout" Target="../slideLayouts/slideLayout18.xml"/><Relationship Id="rId5" Type="http://schemas.openxmlformats.org/officeDocument/2006/relationships/image" Target="../media/image71.jpeg"/><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53.jpeg"/><Relationship Id="rId1" Type="http://schemas.openxmlformats.org/officeDocument/2006/relationships/slideLayout" Target="../slideLayouts/slideLayout18.xml"/><Relationship Id="rId5" Type="http://schemas.openxmlformats.org/officeDocument/2006/relationships/image" Target="../media/image74.jpeg"/><Relationship Id="rId4" Type="http://schemas.openxmlformats.org/officeDocument/2006/relationships/image" Target="../media/image73.jpeg"/></Relationships>
</file>

<file path=ppt/slides/_rels/slide3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53.jpeg"/><Relationship Id="rId1" Type="http://schemas.openxmlformats.org/officeDocument/2006/relationships/slideLayout" Target="../slideLayouts/slideLayout18.xml"/><Relationship Id="rId5" Type="http://schemas.openxmlformats.org/officeDocument/2006/relationships/image" Target="../media/image77.jpeg"/><Relationship Id="rId4" Type="http://schemas.openxmlformats.org/officeDocument/2006/relationships/image" Target="../media/image76.jpeg"/></Relationships>
</file>

<file path=ppt/slides/_rels/slide3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53.jpeg"/><Relationship Id="rId1" Type="http://schemas.openxmlformats.org/officeDocument/2006/relationships/slideLayout" Target="../slideLayouts/slideLayout18.xml"/><Relationship Id="rId5" Type="http://schemas.openxmlformats.org/officeDocument/2006/relationships/image" Target="../media/image80.jpeg"/><Relationship Id="rId4" Type="http://schemas.openxmlformats.org/officeDocument/2006/relationships/image" Target="../media/image79.jpeg"/></Relationships>
</file>

<file path=ppt/slides/_rels/slide3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53.jpeg"/><Relationship Id="rId1" Type="http://schemas.openxmlformats.org/officeDocument/2006/relationships/slideLayout" Target="../slideLayouts/slideLayout51.xml"/><Relationship Id="rId5" Type="http://schemas.openxmlformats.org/officeDocument/2006/relationships/image" Target="../media/image83.jpeg"/><Relationship Id="rId4" Type="http://schemas.openxmlformats.org/officeDocument/2006/relationships/image" Target="../media/image82.jpeg"/></Relationships>
</file>

<file path=ppt/slides/_rels/slide3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53.jpeg"/><Relationship Id="rId1" Type="http://schemas.openxmlformats.org/officeDocument/2006/relationships/slideLayout" Target="../slideLayouts/slideLayout51.xml"/><Relationship Id="rId5" Type="http://schemas.openxmlformats.org/officeDocument/2006/relationships/image" Target="../media/image86.jpeg"/><Relationship Id="rId4" Type="http://schemas.openxmlformats.org/officeDocument/2006/relationships/image" Target="../media/image85.png"/></Relationships>
</file>

<file path=ppt/slides/_rels/slide3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53.jpeg"/><Relationship Id="rId1" Type="http://schemas.openxmlformats.org/officeDocument/2006/relationships/slideLayout" Target="../slideLayouts/slideLayout51.xml"/><Relationship Id="rId5" Type="http://schemas.openxmlformats.org/officeDocument/2006/relationships/image" Target="../media/image89.jpeg"/><Relationship Id="rId4" Type="http://schemas.openxmlformats.org/officeDocument/2006/relationships/image" Target="../media/image88.jpeg"/></Relationships>
</file>

<file path=ppt/slides/_rels/slide3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53.jpeg"/><Relationship Id="rId1" Type="http://schemas.openxmlformats.org/officeDocument/2006/relationships/slideLayout" Target="../slideLayouts/slideLayout18.xml"/><Relationship Id="rId5" Type="http://schemas.openxmlformats.org/officeDocument/2006/relationships/image" Target="../media/image92.jpeg"/><Relationship Id="rId4" Type="http://schemas.openxmlformats.org/officeDocument/2006/relationships/image" Target="../media/image91.jpeg"/></Relationships>
</file>

<file path=ppt/slides/_rels/slide3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53.jpeg"/><Relationship Id="rId1" Type="http://schemas.openxmlformats.org/officeDocument/2006/relationships/slideLayout" Target="../slideLayouts/slideLayout18.xml"/><Relationship Id="rId5" Type="http://schemas.openxmlformats.org/officeDocument/2006/relationships/image" Target="../media/image95.jpeg"/><Relationship Id="rId4" Type="http://schemas.openxmlformats.org/officeDocument/2006/relationships/image" Target="../media/image94.jpeg"/></Relationships>
</file>

<file path=ppt/slides/_rels/slide3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53.jpeg"/><Relationship Id="rId1" Type="http://schemas.openxmlformats.org/officeDocument/2006/relationships/slideLayout" Target="../slideLayouts/slideLayout18.xml"/><Relationship Id="rId5" Type="http://schemas.openxmlformats.org/officeDocument/2006/relationships/image" Target="../media/image98.jpeg"/><Relationship Id="rId4" Type="http://schemas.openxmlformats.org/officeDocument/2006/relationships/image" Target="../media/image97.png"/></Relationships>
</file>

<file path=ppt/slides/_rels/slide3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53.jpeg"/><Relationship Id="rId1" Type="http://schemas.openxmlformats.org/officeDocument/2006/relationships/slideLayout" Target="../slideLayouts/slideLayout18.xml"/><Relationship Id="rId6" Type="http://schemas.openxmlformats.org/officeDocument/2006/relationships/image" Target="../media/image101.jpeg"/><Relationship Id="rId5" Type="http://schemas.microsoft.com/office/2007/relationships/hdphoto" Target="../media/hdphoto1.wdp"/><Relationship Id="rId4" Type="http://schemas.openxmlformats.org/officeDocument/2006/relationships/image" Target="../media/image100.jpe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53.jpeg"/><Relationship Id="rId1" Type="http://schemas.openxmlformats.org/officeDocument/2006/relationships/slideLayout" Target="../slideLayouts/slideLayout18.xml"/><Relationship Id="rId6" Type="http://schemas.openxmlformats.org/officeDocument/2006/relationships/image" Target="../media/image104.jpeg"/><Relationship Id="rId5" Type="http://schemas.openxmlformats.org/officeDocument/2006/relationships/image" Target="../media/image103.jpeg"/><Relationship Id="rId4" Type="http://schemas.microsoft.com/office/2007/relationships/hdphoto" Target="../media/hdphoto2.wdp"/></Relationships>
</file>

<file path=ppt/slides/_rels/slide4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53.jpeg"/><Relationship Id="rId1" Type="http://schemas.openxmlformats.org/officeDocument/2006/relationships/slideLayout" Target="../slideLayouts/slideLayout18.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42.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hyperlink" Target="mailto:info@tppamur.ru" TargetMode="External"/><Relationship Id="rId2" Type="http://schemas.openxmlformats.org/officeDocument/2006/relationships/image" Target="../media/image109.jpeg"/><Relationship Id="rId1" Type="http://schemas.openxmlformats.org/officeDocument/2006/relationships/slideLayout" Target="../slideLayouts/slideLayout6.xml"/><Relationship Id="rId4" Type="http://schemas.openxmlformats.org/officeDocument/2006/relationships/hyperlink" Target="mailto:Pvb-amur@mail.ru"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jpeg"/><Relationship Id="rId1" Type="http://schemas.openxmlformats.org/officeDocument/2006/relationships/slideLayout" Target="../slideLayouts/slideLayout6.xml"/><Relationship Id="rId4" Type="http://schemas.openxmlformats.org/officeDocument/2006/relationships/image" Target="../media/image111.png"/></Relationships>
</file>

<file path=ppt/slides/_rels/slide48.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09.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007604" y="2875002"/>
            <a:ext cx="7128792" cy="553998"/>
          </a:xfrm>
          <a:prstGeom prst="rect">
            <a:avLst/>
          </a:prstGeom>
          <a:noFill/>
        </p:spPr>
        <p:txBody>
          <a:bodyPr wrap="square" rtlCol="0">
            <a:spAutoFit/>
          </a:bodyPr>
          <a:lstStyle/>
          <a:p>
            <a:pPr algn="ctr"/>
            <a:r>
              <a:rPr lang="ru-RU" sz="3000" b="1" dirty="0">
                <a:solidFill>
                  <a:schemeClr val="bg1"/>
                </a:solidFill>
              </a:rPr>
              <a:t>ДОБРО ПОЖАЛОВАТЬ В БЛАГОВЕЩЕНСК!</a:t>
            </a:r>
          </a:p>
        </p:txBody>
      </p:sp>
      <p:pic>
        <p:nvPicPr>
          <p:cNvPr id="1026" name="Picture 2" descr="\\192.168.1.2\files\Управление экономического развития и инвестиций\Отдел развития предпринимательства и инвестиций\Инвестиционный паспорт\2022\2022-04-16 Инвестиционный паспорт\2022-04-16 Инвестиционный паспорт\IMG_9792.jpg"/>
          <p:cNvPicPr>
            <a:picLocks noChangeAspect="1" noChangeArrowheads="1"/>
          </p:cNvPicPr>
          <p:nvPr/>
        </p:nvPicPr>
        <p:blipFill rotWithShape="1">
          <a:blip r:embed="rId2">
            <a:extLst>
              <a:ext uri="{28A0092B-C50C-407E-A947-70E740481C1C}">
                <a14:useLocalDpi xmlns:a14="http://schemas.microsoft.com/office/drawing/2010/main" val="0"/>
              </a:ext>
            </a:extLst>
          </a:blip>
          <a:srcRect t="15357" b="24439"/>
          <a:stretch/>
        </p:blipFill>
        <p:spPr bwMode="auto">
          <a:xfrm>
            <a:off x="0" y="1315797"/>
            <a:ext cx="9144000" cy="3672408"/>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a:extLst>
              <a:ext uri="{FF2B5EF4-FFF2-40B4-BE49-F238E27FC236}">
                <a16:creationId xmlns="" xmlns:a16="http://schemas.microsoft.com/office/drawing/2014/main" id="{08FE232E-B9A6-4D86-9F84-1A0BB6306F1A}"/>
              </a:ext>
            </a:extLst>
          </p:cNvPr>
          <p:cNvSpPr/>
          <p:nvPr/>
        </p:nvSpPr>
        <p:spPr>
          <a:xfrm>
            <a:off x="0" y="1315797"/>
            <a:ext cx="9144000" cy="367240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4" name="TextBox 3"/>
          <p:cNvSpPr txBox="1"/>
          <p:nvPr/>
        </p:nvSpPr>
        <p:spPr>
          <a:xfrm>
            <a:off x="2190578" y="2559364"/>
            <a:ext cx="4762842" cy="1200329"/>
          </a:xfrm>
          <a:prstGeom prst="rect">
            <a:avLst/>
          </a:prstGeom>
          <a:noFill/>
        </p:spPr>
        <p:txBody>
          <a:bodyPr wrap="none" rtlCol="0">
            <a:spAutoFit/>
          </a:bodyPr>
          <a:lstStyle/>
          <a:p>
            <a:pPr algn="ctr">
              <a:defRPr sz="3600" b="1">
                <a:solidFill>
                  <a:srgbClr val="FFFFFF"/>
                </a:solidFill>
              </a:defRPr>
            </a:pPr>
            <a:r>
              <a:rPr lang="en-US" dirty="0"/>
              <a:t>Investment Portfolio of </a:t>
            </a:r>
          </a:p>
          <a:p>
            <a:pPr algn="ctr">
              <a:defRPr sz="3600" b="1">
                <a:solidFill>
                  <a:srgbClr val="FFFFFF"/>
                </a:solidFill>
              </a:defRPr>
            </a:pPr>
            <a:r>
              <a:rPr lang="en-US" dirty="0"/>
              <a:t>Blagoveshchensk City</a:t>
            </a:r>
          </a:p>
        </p:txBody>
      </p:sp>
      <p:sp>
        <p:nvSpPr>
          <p:cNvPr id="3" name="TextBox 2">
            <a:extLst>
              <a:ext uri="{FF2B5EF4-FFF2-40B4-BE49-F238E27FC236}">
                <a16:creationId xmlns="" xmlns:a16="http://schemas.microsoft.com/office/drawing/2014/main" id="{2BDBA654-F245-4080-ACB9-DF4822063F3D}"/>
              </a:ext>
            </a:extLst>
          </p:cNvPr>
          <p:cNvSpPr txBox="1"/>
          <p:nvPr/>
        </p:nvSpPr>
        <p:spPr>
          <a:xfrm>
            <a:off x="7358882" y="5085185"/>
            <a:ext cx="1389583" cy="646331"/>
          </a:xfrm>
          <a:prstGeom prst="rect">
            <a:avLst/>
          </a:prstGeom>
          <a:noFill/>
        </p:spPr>
        <p:txBody>
          <a:bodyPr wrap="square" rtlCol="0">
            <a:spAutoFit/>
          </a:bodyPr>
          <a:lstStyle/>
          <a:p>
            <a:r>
              <a:rPr lang="ru-RU" sz="3600" b="1" dirty="0" smtClean="0">
                <a:solidFill>
                  <a:srgbClr val="002060"/>
                </a:solidFill>
              </a:rPr>
              <a:t>2023</a:t>
            </a:r>
            <a:endParaRPr lang="ru-RU" sz="3600" b="1" dirty="0">
              <a:solidFill>
                <a:srgbClr val="002060"/>
              </a:solidFill>
            </a:endParaRPr>
          </a:p>
        </p:txBody>
      </p:sp>
    </p:spTree>
    <p:extLst>
      <p:ext uri="{BB962C8B-B14F-4D97-AF65-F5344CB8AC3E}">
        <p14:creationId xmlns:p14="http://schemas.microsoft.com/office/powerpoint/2010/main" val="3618460736"/>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Картинки по запросу благовещенск танцующие пенсионеры"/>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028" name="Picture 4" descr="C:\Users\DailideDA\Desktop\f8009d35ec66694fa538aba938683c9d_M.jpg"/>
          <p:cNvPicPr>
            <a:picLocks noChangeAspect="1" noChangeArrowheads="1"/>
          </p:cNvPicPr>
          <p:nvPr/>
        </p:nvPicPr>
        <p:blipFill rotWithShape="1">
          <a:blip r:embed="rId2">
            <a:extLst>
              <a:ext uri="{28A0092B-C50C-407E-A947-70E740481C1C}">
                <a14:useLocalDpi xmlns:a14="http://schemas.microsoft.com/office/drawing/2010/main" val="0"/>
              </a:ext>
            </a:extLst>
          </a:blip>
          <a:srcRect l="6360" r="4995" b="2011"/>
          <a:stretch/>
        </p:blipFill>
        <p:spPr bwMode="auto">
          <a:xfrm>
            <a:off x="36903" y="2258783"/>
            <a:ext cx="2977004" cy="21938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 name="Picture 2" descr="\\192.168.1.2\управление экономического развития и инвестиций\Отдел развития предпринимательства и инвестиций\Инвестиционный паспорт\2023\Картинки\02e34460-fc91-4a0b-ae53-f7dc67b6502b.jpg"/>
          <p:cNvPicPr>
            <a:picLocks noChangeAspect="1" noChangeArrowheads="1"/>
          </p:cNvPicPr>
          <p:nvPr/>
        </p:nvPicPr>
        <p:blipFill rotWithShape="1">
          <a:blip r:embed="rId3">
            <a:extLst>
              <a:ext uri="{28A0092B-C50C-407E-A947-70E740481C1C}">
                <a14:useLocalDpi xmlns:a14="http://schemas.microsoft.com/office/drawing/2010/main" val="0"/>
              </a:ext>
            </a:extLst>
          </a:blip>
          <a:srcRect l="3150" r="1"/>
          <a:stretch/>
        </p:blipFill>
        <p:spPr bwMode="auto">
          <a:xfrm>
            <a:off x="36903" y="4490259"/>
            <a:ext cx="3004610" cy="206824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7" name="Picture 3" descr="\\192.168.1.2\управление экономического развития и инвестиций\Отдел развития предпринимательства и инвестиций\Инвестиционный паспорт\2023\Картинки\7ada6a1b-1ae6-4dbd-862a-ff4ab8b4468f.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75" b="12451"/>
          <a:stretch/>
        </p:blipFill>
        <p:spPr bwMode="auto">
          <a:xfrm>
            <a:off x="3013906" y="4497663"/>
            <a:ext cx="3113238" cy="203859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5" descr="\\192.168.1.2\управление экономического развития и инвестиций\Отдел развития предпринимательства и инвестиций\Инвестиционный паспорт\2023\Картинки\d44db7a6-871d-444c-bc8c-c40ce9da7cab.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3906" y="199770"/>
            <a:ext cx="3088520" cy="20590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6" descr="\\192.168.1.2\управление экономического развития и инвестиций\Отдел развития предпринимательства и инвестиций\Инвестиционный паспорт\2023\Картинки\456ecda6-f714-4bbb-924e-9c42f6f2037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02234" y="234543"/>
            <a:ext cx="3019730" cy="201315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4" name="Прямоугольник 13"/>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10</a:t>
            </a:r>
            <a:endParaRPr lang="ru-RU" sz="2600" b="1" dirty="0">
              <a:cs typeface="Times New Roman" pitchFamily="18" charset="0"/>
            </a:endParaRPr>
          </a:p>
        </p:txBody>
      </p:sp>
      <p:pic>
        <p:nvPicPr>
          <p:cNvPr id="1031" name="Picture 7" descr="\\192.168.1.2\управление экономического развития и инвестиций\Отдел развития предпринимательства и инвестиций\Инвестиционный паспорт\2023\Картинки\ff6a804d-0fac-4db9-b5ba-6cf7ed5882b6.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532" b="3830"/>
          <a:stretch/>
        </p:blipFill>
        <p:spPr bwMode="auto">
          <a:xfrm>
            <a:off x="3013906" y="2258783"/>
            <a:ext cx="3090859" cy="21938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10"/>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322" r="3322" b="2805"/>
          <a:stretch/>
        </p:blipFill>
        <p:spPr bwMode="auto">
          <a:xfrm>
            <a:off x="6140507" y="4482007"/>
            <a:ext cx="2992891" cy="207649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192.168.1.2\управление экономического развития и инвестиций\Отдел развития предпринимательства и инвестиций\Инвестиционный паспорт\2023\Картинки\rqhm84tsii9bziyybou3pebit41lixoi.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48" t="5427" r="348"/>
          <a:stretch/>
        </p:blipFill>
        <p:spPr bwMode="auto">
          <a:xfrm>
            <a:off x="36903" y="185330"/>
            <a:ext cx="3004610" cy="20926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1" name="Picture 3" descr="\\192.168.1.2\управление экономического развития и инвестиций\Отдел развития предпринимательства и инвестиций\Инвестиционный паспорт\2023\Картинки\bb91572c8c890375da60b3eae92a4462.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96864" y="2258783"/>
            <a:ext cx="3010724" cy="223147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5307112"/>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Рисунок 21"/>
          <p:cNvPicPr>
            <a:picLocks noChangeAspect="1"/>
          </p:cNvPicPr>
          <p:nvPr/>
        </p:nvPicPr>
        <p:blipFill>
          <a:blip r:embed="rId2"/>
          <a:stretch>
            <a:fillRect/>
          </a:stretch>
        </p:blipFill>
        <p:spPr>
          <a:xfrm rot="5400000">
            <a:off x="4886260" y="3862004"/>
            <a:ext cx="2227386" cy="2520281"/>
          </a:xfrm>
          <a:prstGeom prst="rect">
            <a:avLst/>
          </a:prstGeom>
        </p:spPr>
      </p:pic>
      <p:sp>
        <p:nvSpPr>
          <p:cNvPr id="256" name="Заголовок 1"/>
          <p:cNvSpPr txBox="1">
            <a:spLocks noGrp="1"/>
          </p:cNvSpPr>
          <p:nvPr>
            <p:ph type="title"/>
          </p:nvPr>
        </p:nvSpPr>
        <p:spPr>
          <a:prstGeom prst="rect">
            <a:avLst/>
          </a:prstGeom>
        </p:spPr>
        <p:txBody>
          <a:bodyPr/>
          <a:lstStyle/>
          <a:p>
            <a:endParaRPr/>
          </a:p>
        </p:txBody>
      </p:sp>
      <p:grpSp>
        <p:nvGrpSpPr>
          <p:cNvPr id="259" name="Picture 3"/>
          <p:cNvGrpSpPr/>
          <p:nvPr/>
        </p:nvGrpSpPr>
        <p:grpSpPr>
          <a:xfrm>
            <a:off x="0" y="0"/>
            <a:ext cx="9144000" cy="1188000"/>
            <a:chOff x="0" y="0"/>
            <a:chExt cx="9144000" cy="1187999"/>
          </a:xfrm>
        </p:grpSpPr>
        <p:sp>
          <p:nvSpPr>
            <p:cNvPr id="257" name="Прямоугольник"/>
            <p:cNvSpPr/>
            <p:nvPr/>
          </p:nvSpPr>
          <p:spPr>
            <a:xfrm>
              <a:off x="0" y="0"/>
              <a:ext cx="9144000" cy="1188000"/>
            </a:xfrm>
            <a:prstGeom prst="rect">
              <a:avLst/>
            </a:prstGeom>
            <a:solidFill>
              <a:srgbClr val="0070C0">
                <a:alpha val="58000"/>
              </a:srgbClr>
            </a:solidFill>
            <a:ln w="12700" cap="flat">
              <a:noFill/>
              <a:miter lim="400000"/>
            </a:ln>
            <a:effectLst/>
          </p:spPr>
          <p:txBody>
            <a:bodyPr wrap="square" lIns="45719" tIns="45719" rIns="45719" bIns="45719" numCol="1" anchor="ctr">
              <a:noAutofit/>
            </a:bodyPr>
            <a:lstStyle/>
            <a:p>
              <a:endParaRPr/>
            </a:p>
          </p:txBody>
        </p:sp>
        <p:pic>
          <p:nvPicPr>
            <p:cNvPr id="258" name="image17.jpeg" descr="image17.jpeg"/>
            <p:cNvPicPr>
              <a:picLocks noChangeAspect="1"/>
            </p:cNvPicPr>
            <p:nvPr/>
          </p:nvPicPr>
          <p:blipFill>
            <a:blip r:embed="rId3"/>
            <a:srcRect l="4986" t="22338" r="6618" b="59825"/>
            <a:stretch>
              <a:fillRect/>
            </a:stretch>
          </p:blipFill>
          <p:spPr>
            <a:xfrm>
              <a:off x="0" y="-1"/>
              <a:ext cx="9144000" cy="1188001"/>
            </a:xfrm>
            <a:prstGeom prst="rect">
              <a:avLst/>
            </a:prstGeom>
            <a:ln w="12700" cap="flat">
              <a:noFill/>
              <a:miter lim="400000"/>
            </a:ln>
            <a:effectLst/>
          </p:spPr>
        </p:pic>
      </p:grpSp>
      <p:sp>
        <p:nvSpPr>
          <p:cNvPr id="260" name="Прямоугольник 4"/>
          <p:cNvSpPr/>
          <p:nvPr/>
        </p:nvSpPr>
        <p:spPr>
          <a:xfrm>
            <a:off x="-36513" y="-1"/>
            <a:ext cx="9180514" cy="1188002"/>
          </a:xfrm>
          <a:prstGeom prst="rect">
            <a:avLst/>
          </a:prstGeom>
          <a:solidFill>
            <a:srgbClr val="0070C0">
              <a:alpha val="58000"/>
            </a:srgbClr>
          </a:solidFill>
          <a:ln w="12700">
            <a:miter lim="400000"/>
          </a:ln>
        </p:spPr>
        <p:txBody>
          <a:bodyPr lIns="45719" rIns="45719" anchor="ctr"/>
          <a:lstStyle/>
          <a:p>
            <a:pPr algn="ctr">
              <a:defRPr>
                <a:solidFill>
                  <a:srgbClr val="FFFFFF"/>
                </a:solidFill>
              </a:defRPr>
            </a:pPr>
            <a:endParaRPr/>
          </a:p>
        </p:txBody>
      </p:sp>
      <p:sp>
        <p:nvSpPr>
          <p:cNvPr id="261" name="Прямоугольник 5"/>
          <p:cNvSpPr txBox="1"/>
          <p:nvPr/>
        </p:nvSpPr>
        <p:spPr>
          <a:xfrm>
            <a:off x="323527" y="272260"/>
            <a:ext cx="5544618" cy="492443"/>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2600" b="1">
                <a:solidFill>
                  <a:srgbClr val="FFFFFF"/>
                </a:solidFill>
              </a:defRPr>
            </a:lvl1pPr>
          </a:lstStyle>
          <a:p>
            <a:r>
              <a:rPr dirty="0" smtClean="0"/>
              <a:t>Population </a:t>
            </a:r>
            <a:r>
              <a:rPr dirty="0"/>
              <a:t>and </a:t>
            </a:r>
            <a:r>
              <a:rPr dirty="0" err="1"/>
              <a:t>labour</a:t>
            </a:r>
            <a:r>
              <a:rPr dirty="0"/>
              <a:t> forces</a:t>
            </a:r>
          </a:p>
        </p:txBody>
      </p:sp>
      <p:sp>
        <p:nvSpPr>
          <p:cNvPr id="262" name="TextBox 9"/>
          <p:cNvSpPr txBox="1"/>
          <p:nvPr/>
        </p:nvSpPr>
        <p:spPr>
          <a:xfrm>
            <a:off x="323527" y="2969929"/>
            <a:ext cx="4680522" cy="24622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000"/>
            </a:lvl1pPr>
          </a:lstStyle>
          <a:p>
            <a:r>
              <a:rPr dirty="0"/>
              <a:t>Dynamics of population of Blagoveshchensk from 20</a:t>
            </a:r>
            <a:r>
              <a:rPr lang="en-US" dirty="0" smtClean="0"/>
              <a:t>1</a:t>
            </a:r>
            <a:r>
              <a:rPr lang="ru-RU" dirty="0" smtClean="0"/>
              <a:t>1</a:t>
            </a:r>
            <a:r>
              <a:rPr lang="en-US" dirty="0" smtClean="0"/>
              <a:t> </a:t>
            </a:r>
            <a:r>
              <a:rPr dirty="0"/>
              <a:t>to 20</a:t>
            </a:r>
            <a:r>
              <a:rPr lang="en-US" dirty="0" smtClean="0"/>
              <a:t>2</a:t>
            </a:r>
            <a:r>
              <a:rPr lang="ru-RU" dirty="0" smtClean="0"/>
              <a:t>2</a:t>
            </a:r>
            <a:r>
              <a:rPr lang="en-US" dirty="0" smtClean="0"/>
              <a:t> </a:t>
            </a:r>
            <a:r>
              <a:rPr dirty="0"/>
              <a:t>(in thousands)</a:t>
            </a:r>
          </a:p>
        </p:txBody>
      </p:sp>
      <p:sp>
        <p:nvSpPr>
          <p:cNvPr id="263" name="TextBox 2"/>
          <p:cNvSpPr txBox="1"/>
          <p:nvPr/>
        </p:nvSpPr>
        <p:spPr>
          <a:xfrm>
            <a:off x="179511" y="4791342"/>
            <a:ext cx="4464498" cy="129266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just">
              <a:spcBef>
                <a:spcPts val="600"/>
              </a:spcBef>
              <a:defRPr sz="1100"/>
            </a:pPr>
            <a:r>
              <a:rPr dirty="0"/>
              <a:t>During the last </a:t>
            </a:r>
            <a:r>
              <a:rPr lang="en-US" dirty="0"/>
              <a:t>ten </a:t>
            </a:r>
            <a:r>
              <a:rPr dirty="0"/>
              <a:t>years population of Blagoveshchensk has increased by </a:t>
            </a:r>
            <a:r>
              <a:rPr lang="en-US" dirty="0"/>
              <a:t>8,9 thousand people</a:t>
            </a:r>
            <a:r>
              <a:rPr dirty="0"/>
              <a:t>. Since 20</a:t>
            </a:r>
            <a:r>
              <a:rPr lang="en-US" dirty="0"/>
              <a:t>12</a:t>
            </a:r>
            <a:r>
              <a:rPr dirty="0"/>
              <a:t> there is natural population growth. </a:t>
            </a:r>
            <a:r>
              <a:rPr lang="en-US" dirty="0"/>
              <a:t>However, starting from 2020, there has been a decline in population growth, which can be explained by the sanitary and epidemiological situation in recent years.</a:t>
            </a:r>
            <a:endParaRPr dirty="0"/>
          </a:p>
          <a:p>
            <a:pPr algn="just">
              <a:spcBef>
                <a:spcPts val="600"/>
              </a:spcBef>
              <a:defRPr sz="1100"/>
            </a:pPr>
            <a:r>
              <a:rPr lang="en-US" dirty="0"/>
              <a:t>Average</a:t>
            </a:r>
            <a:r>
              <a:rPr dirty="0"/>
              <a:t> age of citizens is </a:t>
            </a:r>
            <a:r>
              <a:rPr sz="1200" b="1" dirty="0">
                <a:solidFill>
                  <a:srgbClr val="E46C0A"/>
                </a:solidFill>
              </a:rPr>
              <a:t>3</a:t>
            </a:r>
            <a:r>
              <a:rPr lang="en-US" sz="1200" b="1" dirty="0">
                <a:solidFill>
                  <a:srgbClr val="E46C0A"/>
                </a:solidFill>
              </a:rPr>
              <a:t>5</a:t>
            </a:r>
            <a:r>
              <a:rPr dirty="0"/>
              <a:t> years.</a:t>
            </a:r>
          </a:p>
          <a:p>
            <a:pPr algn="just">
              <a:spcBef>
                <a:spcPts val="600"/>
              </a:spcBef>
              <a:defRPr sz="1100"/>
            </a:pPr>
            <a:r>
              <a:rPr dirty="0"/>
              <a:t>The population of working age is </a:t>
            </a:r>
            <a:r>
              <a:rPr sz="1200" b="1" dirty="0">
                <a:solidFill>
                  <a:srgbClr val="E46C0A"/>
                </a:solidFill>
              </a:rPr>
              <a:t>14</a:t>
            </a:r>
            <a:r>
              <a:rPr lang="en-US" sz="1200" b="1" dirty="0">
                <a:solidFill>
                  <a:srgbClr val="E46C0A"/>
                </a:solidFill>
              </a:rPr>
              <a:t>1</a:t>
            </a:r>
            <a:r>
              <a:rPr sz="1200" b="1" dirty="0">
                <a:solidFill>
                  <a:srgbClr val="E46C0A"/>
                </a:solidFill>
              </a:rPr>
              <a:t>,</a:t>
            </a:r>
            <a:r>
              <a:rPr lang="en-US" sz="1200" b="1" dirty="0">
                <a:solidFill>
                  <a:srgbClr val="E46C0A"/>
                </a:solidFill>
              </a:rPr>
              <a:t>5</a:t>
            </a:r>
            <a:r>
              <a:rPr dirty="0"/>
              <a:t> thousand people. </a:t>
            </a:r>
          </a:p>
        </p:txBody>
      </p:sp>
      <p:sp>
        <p:nvSpPr>
          <p:cNvPr id="264" name="Прямая соединительная линия 10"/>
          <p:cNvSpPr/>
          <p:nvPr/>
        </p:nvSpPr>
        <p:spPr>
          <a:xfrm flipH="1">
            <a:off x="4860032" y="1340767"/>
            <a:ext cx="1" cy="5184577"/>
          </a:xfrm>
          <a:prstGeom prst="line">
            <a:avLst/>
          </a:prstGeom>
          <a:ln w="28575">
            <a:solidFill>
              <a:srgbClr val="0070C0"/>
            </a:solidFill>
          </a:ln>
        </p:spPr>
        <p:txBody>
          <a:bodyPr lIns="45719" rIns="45719"/>
          <a:lstStyle/>
          <a:p>
            <a:endParaRPr/>
          </a:p>
        </p:txBody>
      </p:sp>
      <p:graphicFrame>
        <p:nvGraphicFramePr>
          <p:cNvPr id="265" name="Таблица 12"/>
          <p:cNvGraphicFramePr/>
          <p:nvPr>
            <p:extLst>
              <p:ext uri="{D42A27DB-BD31-4B8C-83A1-F6EECF244321}">
                <p14:modId xmlns:p14="http://schemas.microsoft.com/office/powerpoint/2010/main" val="1026425320"/>
              </p:ext>
            </p:extLst>
          </p:nvPr>
        </p:nvGraphicFramePr>
        <p:xfrm>
          <a:off x="7020272" y="1772816"/>
          <a:ext cx="1879600" cy="1344415"/>
        </p:xfrm>
        <a:graphic>
          <a:graphicData uri="http://schemas.openxmlformats.org/drawingml/2006/table">
            <a:tbl>
              <a:tblPr>
                <a:tableStyleId>{4C3C2611-4C71-4FC5-86AE-919BDF0F9419}</a:tableStyleId>
              </a:tblPr>
              <a:tblGrid>
                <a:gridCol w="609600">
                  <a:extLst>
                    <a:ext uri="{9D8B030D-6E8A-4147-A177-3AD203B41FA5}">
                      <a16:colId xmlns="" xmlns:a16="http://schemas.microsoft.com/office/drawing/2014/main" val="20000"/>
                    </a:ext>
                  </a:extLst>
                </a:gridCol>
                <a:gridCol w="1270000">
                  <a:extLst>
                    <a:ext uri="{9D8B030D-6E8A-4147-A177-3AD203B41FA5}">
                      <a16:colId xmlns="" xmlns:a16="http://schemas.microsoft.com/office/drawing/2014/main" val="20001"/>
                    </a:ext>
                  </a:extLst>
                </a:gridCol>
              </a:tblGrid>
              <a:tr h="422211">
                <a:tc>
                  <a:txBody>
                    <a:bodyPr/>
                    <a:lstStyle/>
                    <a:p>
                      <a:pPr algn="l">
                        <a:defRPr sz="1300" b="1">
                          <a:solidFill>
                            <a:schemeClr val="accent1"/>
                          </a:solidFill>
                        </a:defRPr>
                      </a:pPr>
                      <a:r>
                        <a:rPr dirty="0"/>
                        <a:t>6</a:t>
                      </a:r>
                      <a:r>
                        <a:rPr lang="en-US" dirty="0"/>
                        <a:t>1</a:t>
                      </a:r>
                      <a:r>
                        <a:rPr dirty="0"/>
                        <a:t>,</a:t>
                      </a:r>
                      <a:r>
                        <a:rPr lang="en-US" dirty="0"/>
                        <a:t>2</a:t>
                      </a:r>
                      <a:r>
                        <a:rPr dirty="0"/>
                        <a:t>% </a:t>
                      </a:r>
                      <a:r>
                        <a:rPr b="0" dirty="0">
                          <a:solidFill>
                            <a:srgbClr val="000000"/>
                          </a:solidFill>
                        </a:rPr>
                        <a:t>- </a:t>
                      </a:r>
                    </a:p>
                  </a:txBody>
                  <a:tcPr marL="9525" marR="9525" marT="9525" marB="9525" horzOverflow="overflow">
                    <a:lnT w="12700">
                      <a:miter lim="400000"/>
                    </a:lnT>
                    <a:lnB w="12700">
                      <a:miter lim="400000"/>
                    </a:lnB>
                    <a:noFill/>
                  </a:tcPr>
                </a:tc>
                <a:tc>
                  <a:txBody>
                    <a:bodyPr/>
                    <a:lstStyle/>
                    <a:p>
                      <a:pPr algn="l">
                        <a:defRPr sz="1800"/>
                      </a:pPr>
                      <a:r>
                        <a:rPr sz="1100"/>
                        <a:t>working age population</a:t>
                      </a:r>
                    </a:p>
                  </a:txBody>
                  <a:tcPr marL="9525" marR="9525" marT="9525" marB="9525" anchor="ctr" horzOverflow="overflow">
                    <a:lnT w="12700">
                      <a:miter lim="400000"/>
                    </a:lnT>
                    <a:lnB w="12700">
                      <a:miter lim="400000"/>
                    </a:lnB>
                    <a:noFill/>
                  </a:tcPr>
                </a:tc>
                <a:extLst>
                  <a:ext uri="{0D108BD9-81ED-4DB2-BD59-A6C34878D82A}">
                    <a16:rowId xmlns="" xmlns:a16="http://schemas.microsoft.com/office/drawing/2014/main" val="10000"/>
                  </a:ext>
                </a:extLst>
              </a:tr>
              <a:tr h="567874">
                <a:tc>
                  <a:txBody>
                    <a:bodyPr/>
                    <a:lstStyle/>
                    <a:p>
                      <a:pPr algn="l">
                        <a:defRPr sz="1300" b="1">
                          <a:solidFill>
                            <a:srgbClr val="AABAD7"/>
                          </a:solidFill>
                        </a:defRPr>
                      </a:pPr>
                      <a:r>
                        <a:rPr dirty="0"/>
                        <a:t>20,</a:t>
                      </a:r>
                      <a:r>
                        <a:rPr lang="en-US" dirty="0"/>
                        <a:t>3</a:t>
                      </a:r>
                      <a:r>
                        <a:rPr dirty="0"/>
                        <a:t>%</a:t>
                      </a:r>
                      <a:r>
                        <a:rPr b="0" dirty="0">
                          <a:solidFill>
                            <a:srgbClr val="000000"/>
                          </a:solidFill>
                        </a:rPr>
                        <a:t> - </a:t>
                      </a:r>
                    </a:p>
                  </a:txBody>
                  <a:tcPr marL="9525" marR="9525" marT="9525" marB="9525" horzOverflow="overflow">
                    <a:lnT w="12700">
                      <a:miter lim="400000"/>
                    </a:lnT>
                    <a:lnB w="12700">
                      <a:miter lim="400000"/>
                    </a:lnB>
                    <a:noFill/>
                  </a:tcPr>
                </a:tc>
                <a:tc>
                  <a:txBody>
                    <a:bodyPr/>
                    <a:lstStyle/>
                    <a:p>
                      <a:pPr algn="l">
                        <a:defRPr sz="1800"/>
                      </a:pPr>
                      <a:r>
                        <a:rPr sz="1100"/>
                        <a:t>population in retirement age</a:t>
                      </a:r>
                    </a:p>
                  </a:txBody>
                  <a:tcPr marL="9525" marR="9525" marT="9525" marB="9525" anchor="ctr" horzOverflow="overflow">
                    <a:lnT w="12700">
                      <a:miter lim="400000"/>
                    </a:lnT>
                    <a:lnB w="12700">
                      <a:miter lim="400000"/>
                    </a:lnB>
                    <a:noFill/>
                  </a:tcPr>
                </a:tc>
                <a:extLst>
                  <a:ext uri="{0D108BD9-81ED-4DB2-BD59-A6C34878D82A}">
                    <a16:rowId xmlns="" xmlns:a16="http://schemas.microsoft.com/office/drawing/2014/main" val="10001"/>
                  </a:ext>
                </a:extLst>
              </a:tr>
              <a:tr h="274437">
                <a:tc>
                  <a:txBody>
                    <a:bodyPr/>
                    <a:lstStyle/>
                    <a:p>
                      <a:pPr algn="l">
                        <a:defRPr sz="1300" b="1">
                          <a:solidFill>
                            <a:srgbClr val="31859C"/>
                          </a:solidFill>
                        </a:defRPr>
                      </a:pPr>
                      <a:r>
                        <a:rPr dirty="0"/>
                        <a:t>1</a:t>
                      </a:r>
                      <a:r>
                        <a:rPr lang="ru-RU" dirty="0"/>
                        <a:t>8</a:t>
                      </a:r>
                      <a:r>
                        <a:rPr dirty="0"/>
                        <a:t>,</a:t>
                      </a:r>
                      <a:r>
                        <a:rPr lang="en-US" dirty="0"/>
                        <a:t>5</a:t>
                      </a:r>
                      <a:r>
                        <a:rPr dirty="0"/>
                        <a:t>%</a:t>
                      </a:r>
                      <a:r>
                        <a:rPr b="0" dirty="0">
                          <a:solidFill>
                            <a:srgbClr val="000000"/>
                          </a:solidFill>
                        </a:rPr>
                        <a:t> - </a:t>
                      </a:r>
                    </a:p>
                  </a:txBody>
                  <a:tcPr marL="9525" marR="9525" marT="9525" marB="9525" horzOverflow="overflow">
                    <a:lnT w="12700">
                      <a:miter lim="400000"/>
                    </a:lnT>
                    <a:lnB w="12700">
                      <a:miter lim="400000"/>
                    </a:lnB>
                    <a:noFill/>
                  </a:tcPr>
                </a:tc>
                <a:tc>
                  <a:txBody>
                    <a:bodyPr/>
                    <a:lstStyle/>
                    <a:p>
                      <a:pPr algn="l">
                        <a:defRPr sz="1100"/>
                      </a:pPr>
                      <a:r>
                        <a:rPr dirty="0"/>
                        <a:t>Children up to 16 years</a:t>
                      </a:r>
                    </a:p>
                  </a:txBody>
                  <a:tcPr marL="9525" marR="9525" marT="9525" marB="9525" anchor="ctr" horzOverflow="overflow">
                    <a:lnT w="12700">
                      <a:miter lim="400000"/>
                    </a:lnT>
                    <a:lnB w="12700">
                      <a:miter lim="400000"/>
                    </a:lnB>
                    <a:noFill/>
                  </a:tcPr>
                </a:tc>
                <a:extLst>
                  <a:ext uri="{0D108BD9-81ED-4DB2-BD59-A6C34878D82A}">
                    <a16:rowId xmlns="" xmlns:a16="http://schemas.microsoft.com/office/drawing/2014/main" val="10002"/>
                  </a:ext>
                </a:extLst>
              </a:tr>
            </a:tbl>
          </a:graphicData>
        </a:graphic>
      </p:graphicFrame>
      <p:sp>
        <p:nvSpPr>
          <p:cNvPr id="267" name="Выноска 2 (с границей) 17"/>
          <p:cNvSpPr/>
          <p:nvPr/>
        </p:nvSpPr>
        <p:spPr>
          <a:xfrm>
            <a:off x="6788580" y="4008451"/>
            <a:ext cx="664819" cy="49500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7029"/>
                </a:lnTo>
                <a:moveTo>
                  <a:pt x="21600" y="3193"/>
                </a:moveTo>
                <a:lnTo>
                  <a:pt x="18090" y="3193"/>
                </a:lnTo>
                <a:lnTo>
                  <a:pt x="0" y="21600"/>
                </a:lnTo>
              </a:path>
            </a:pathLst>
          </a:custGeom>
          <a:ln w="25400">
            <a:solidFill>
              <a:srgbClr val="31859C"/>
            </a:solidFill>
          </a:ln>
        </p:spPr>
        <p:txBody>
          <a:bodyPr lIns="45719" rIns="45719" anchor="ctr"/>
          <a:lstStyle/>
          <a:p>
            <a:pPr algn="ctr">
              <a:defRPr>
                <a:solidFill>
                  <a:schemeClr val="accent5"/>
                </a:solidFill>
              </a:defRPr>
            </a:pPr>
            <a:endParaRPr/>
          </a:p>
        </p:txBody>
      </p:sp>
      <p:sp>
        <p:nvSpPr>
          <p:cNvPr id="268" name="Выноска 2 (с границей) 21"/>
          <p:cNvSpPr/>
          <p:nvPr/>
        </p:nvSpPr>
        <p:spPr>
          <a:xfrm>
            <a:off x="6933616" y="4928501"/>
            <a:ext cx="524848" cy="39023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moveTo>
                  <a:pt x="21600" y="16445"/>
                </a:moveTo>
                <a:lnTo>
                  <a:pt x="15619" y="16445"/>
                </a:lnTo>
                <a:lnTo>
                  <a:pt x="0" y="5708"/>
                </a:lnTo>
              </a:path>
            </a:pathLst>
          </a:custGeom>
          <a:ln w="25400">
            <a:solidFill>
              <a:schemeClr val="accent1"/>
            </a:solidFill>
          </a:ln>
        </p:spPr>
        <p:txBody>
          <a:bodyPr lIns="45719" rIns="45719" anchor="ctr"/>
          <a:lstStyle/>
          <a:p>
            <a:pPr algn="ctr">
              <a:defRPr>
                <a:solidFill>
                  <a:srgbClr val="FFFFFF"/>
                </a:solidFill>
              </a:defRPr>
            </a:pPr>
            <a:endParaRPr/>
          </a:p>
        </p:txBody>
      </p:sp>
      <p:sp>
        <p:nvSpPr>
          <p:cNvPr id="269" name="TextBox 20"/>
          <p:cNvSpPr txBox="1"/>
          <p:nvPr/>
        </p:nvSpPr>
        <p:spPr>
          <a:xfrm>
            <a:off x="7561406" y="3933056"/>
            <a:ext cx="1475090" cy="63094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sz="1300" b="1">
                <a:solidFill>
                  <a:srgbClr val="31859C"/>
                </a:solidFill>
              </a:defRPr>
            </a:pPr>
            <a:r>
              <a:rPr dirty="0" smtClean="0"/>
              <a:t>2</a:t>
            </a:r>
            <a:r>
              <a:rPr lang="ru-RU" dirty="0" smtClean="0"/>
              <a:t>40</a:t>
            </a:r>
            <a:r>
              <a:rPr dirty="0" smtClean="0"/>
              <a:t>,</a:t>
            </a:r>
            <a:r>
              <a:rPr lang="ru-RU" dirty="0" smtClean="0"/>
              <a:t>6</a:t>
            </a:r>
            <a:r>
              <a:rPr sz="1000" b="0" dirty="0" smtClean="0">
                <a:solidFill>
                  <a:srgbClr val="000000"/>
                </a:solidFill>
              </a:rPr>
              <a:t> </a:t>
            </a:r>
            <a:r>
              <a:rPr sz="1100" b="0" dirty="0">
                <a:solidFill>
                  <a:srgbClr val="000000"/>
                </a:solidFill>
              </a:rPr>
              <a:t>thousand people -  urban population (</a:t>
            </a:r>
            <a:r>
              <a:rPr sz="1100" b="0" dirty="0" smtClean="0">
                <a:solidFill>
                  <a:srgbClr val="000000"/>
                </a:solidFill>
              </a:rPr>
              <a:t>97,</a:t>
            </a:r>
            <a:r>
              <a:rPr lang="ru-RU" sz="1100" b="0" dirty="0" smtClean="0">
                <a:solidFill>
                  <a:srgbClr val="000000"/>
                </a:solidFill>
              </a:rPr>
              <a:t>6</a:t>
            </a:r>
            <a:r>
              <a:rPr sz="1100" b="0" dirty="0" smtClean="0">
                <a:solidFill>
                  <a:srgbClr val="000000"/>
                </a:solidFill>
              </a:rPr>
              <a:t>%)</a:t>
            </a:r>
            <a:endParaRPr sz="1100" b="0" dirty="0">
              <a:solidFill>
                <a:srgbClr val="000000"/>
              </a:solidFill>
            </a:endParaRPr>
          </a:p>
        </p:txBody>
      </p:sp>
      <p:sp>
        <p:nvSpPr>
          <p:cNvPr id="270" name="TextBox 22"/>
          <p:cNvSpPr txBox="1"/>
          <p:nvPr/>
        </p:nvSpPr>
        <p:spPr>
          <a:xfrm>
            <a:off x="7561405" y="4869160"/>
            <a:ext cx="1403082" cy="46166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sz="1300" b="1">
                <a:solidFill>
                  <a:schemeClr val="accent1"/>
                </a:solidFill>
              </a:defRPr>
            </a:pPr>
            <a:r>
              <a:rPr dirty="0" smtClean="0"/>
              <a:t>5,</a:t>
            </a:r>
            <a:r>
              <a:rPr lang="ru-RU" dirty="0" smtClean="0"/>
              <a:t>4</a:t>
            </a:r>
            <a:r>
              <a:rPr sz="1100" b="0" dirty="0" smtClean="0">
                <a:solidFill>
                  <a:srgbClr val="000000"/>
                </a:solidFill>
              </a:rPr>
              <a:t> </a:t>
            </a:r>
            <a:r>
              <a:rPr sz="1100" b="0" dirty="0">
                <a:solidFill>
                  <a:srgbClr val="000000"/>
                </a:solidFill>
              </a:rPr>
              <a:t>thousand people – rural population (</a:t>
            </a:r>
            <a:r>
              <a:rPr sz="1100" b="0" dirty="0" smtClean="0">
                <a:solidFill>
                  <a:srgbClr val="000000"/>
                </a:solidFill>
              </a:rPr>
              <a:t>2,</a:t>
            </a:r>
            <a:r>
              <a:rPr lang="ru-RU" sz="1100" b="0" dirty="0" smtClean="0">
                <a:solidFill>
                  <a:srgbClr val="000000"/>
                </a:solidFill>
              </a:rPr>
              <a:t>4</a:t>
            </a:r>
            <a:r>
              <a:rPr sz="1100" b="0" dirty="0" smtClean="0">
                <a:solidFill>
                  <a:srgbClr val="000000"/>
                </a:solidFill>
              </a:rPr>
              <a:t>%)</a:t>
            </a:r>
            <a:endParaRPr sz="1100" b="0" dirty="0">
              <a:solidFill>
                <a:srgbClr val="000000"/>
              </a:solidFill>
            </a:endParaRPr>
          </a:p>
        </p:txBody>
      </p:sp>
      <p:sp>
        <p:nvSpPr>
          <p:cNvPr id="273" name="Прямоугольник 18"/>
          <p:cNvSpPr txBox="1"/>
          <p:nvPr/>
        </p:nvSpPr>
        <p:spPr>
          <a:xfrm>
            <a:off x="8506599" y="116632"/>
            <a:ext cx="428962" cy="492443"/>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lgn="ctr">
              <a:defRPr sz="2600" b="1">
                <a:solidFill>
                  <a:srgbClr val="FFFFFF"/>
                </a:solidFill>
              </a:defRPr>
            </a:lvl1pPr>
          </a:lstStyle>
          <a:p>
            <a:r>
              <a:rPr dirty="0"/>
              <a:t>1</a:t>
            </a:r>
            <a:r>
              <a:rPr lang="en-US" dirty="0"/>
              <a:t>1</a:t>
            </a:r>
            <a:endParaRPr dirty="0"/>
          </a:p>
        </p:txBody>
      </p:sp>
      <p:pic>
        <p:nvPicPr>
          <p:cNvPr id="25" name="Picture 2">
            <a:extLst>
              <a:ext uri="{FF2B5EF4-FFF2-40B4-BE49-F238E27FC236}">
                <a16:creationId xmlns="" xmlns:a16="http://schemas.microsoft.com/office/drawing/2014/main" id="{7F83CFF5-03FF-45E1-AABD-CDC28EEC16F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753" r="40850" b="3011"/>
          <a:stretch/>
        </p:blipFill>
        <p:spPr bwMode="auto">
          <a:xfrm rot="10800000">
            <a:off x="4904616" y="1412777"/>
            <a:ext cx="2115656" cy="2231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4" name="Диаграмма 23"/>
          <p:cNvGraphicFramePr/>
          <p:nvPr>
            <p:extLst>
              <p:ext uri="{D42A27DB-BD31-4B8C-83A1-F6EECF244321}">
                <p14:modId xmlns:p14="http://schemas.microsoft.com/office/powerpoint/2010/main" val="148809718"/>
              </p:ext>
            </p:extLst>
          </p:nvPr>
        </p:nvGraphicFramePr>
        <p:xfrm>
          <a:off x="186140" y="2845543"/>
          <a:ext cx="4284476" cy="1872209"/>
        </p:xfrm>
        <a:graphic>
          <a:graphicData uri="http://schemas.openxmlformats.org/drawingml/2006/chart">
            <c:chart xmlns:c="http://schemas.openxmlformats.org/drawingml/2006/chart" xmlns:r="http://schemas.openxmlformats.org/officeDocument/2006/relationships" r:id="rId5"/>
          </a:graphicData>
        </a:graphic>
      </p:graphicFrame>
      <p:sp>
        <p:nvSpPr>
          <p:cNvPr id="26" name="TextBox 25"/>
          <p:cNvSpPr txBox="1"/>
          <p:nvPr/>
        </p:nvSpPr>
        <p:spPr>
          <a:xfrm>
            <a:off x="167288" y="1929906"/>
            <a:ext cx="4464496" cy="938719"/>
          </a:xfrm>
          <a:prstGeom prst="rect">
            <a:avLst/>
          </a:prstGeom>
          <a:noFill/>
        </p:spPr>
        <p:txBody>
          <a:bodyPr wrap="square" rtlCol="0">
            <a:spAutoFit/>
          </a:bodyPr>
          <a:lstStyle/>
          <a:p>
            <a:pPr algn="just"/>
            <a:r>
              <a:rPr lang="en-US" sz="1100" dirty="0">
                <a:solidFill>
                  <a:schemeClr val="tx1"/>
                </a:solidFill>
              </a:rPr>
              <a:t>According to </a:t>
            </a:r>
            <a:r>
              <a:rPr lang="en-US" sz="1100" dirty="0" err="1">
                <a:solidFill>
                  <a:schemeClr val="tx1"/>
                </a:solidFill>
              </a:rPr>
              <a:t>Rosstat</a:t>
            </a:r>
            <a:r>
              <a:rPr lang="en-US" sz="1100" dirty="0">
                <a:solidFill>
                  <a:schemeClr val="tx1"/>
                </a:solidFill>
              </a:rPr>
              <a:t>, taking into account the results of the All-Russian Population Census of 2020, the permanent population of the city of Blagoveshchensk on 01.01.2023 is </a:t>
            </a:r>
            <a:r>
              <a:rPr lang="en-US" sz="1100" b="1" dirty="0" smtClean="0">
                <a:solidFill>
                  <a:schemeClr val="accent6">
                    <a:lumMod val="75000"/>
                  </a:schemeClr>
                </a:solidFill>
              </a:rPr>
              <a:t>246</a:t>
            </a:r>
            <a:r>
              <a:rPr lang="ru-RU" sz="1100" b="1" smtClean="0">
                <a:solidFill>
                  <a:schemeClr val="accent6">
                    <a:lumMod val="75000"/>
                  </a:schemeClr>
                </a:solidFill>
              </a:rPr>
              <a:t> </a:t>
            </a:r>
            <a:r>
              <a:rPr lang="en-US" sz="1100" b="1" smtClean="0">
                <a:solidFill>
                  <a:schemeClr val="accent6">
                    <a:lumMod val="75000"/>
                  </a:schemeClr>
                </a:solidFill>
              </a:rPr>
              <a:t>006</a:t>
            </a:r>
            <a:r>
              <a:rPr lang="en-US" sz="1100" smtClean="0">
                <a:solidFill>
                  <a:schemeClr val="tx1"/>
                </a:solidFill>
              </a:rPr>
              <a:t> </a:t>
            </a:r>
            <a:r>
              <a:rPr lang="en-US" sz="1100" dirty="0">
                <a:solidFill>
                  <a:schemeClr val="tx1"/>
                </a:solidFill>
              </a:rPr>
              <a:t>people and in January-December 2022 decreased by 520 people. Or 0.2%. The average annual population for 2022 is </a:t>
            </a:r>
            <a:r>
              <a:rPr lang="en-US" sz="1100" b="1" dirty="0" smtClean="0">
                <a:solidFill>
                  <a:schemeClr val="accent6">
                    <a:lumMod val="75000"/>
                  </a:schemeClr>
                </a:solidFill>
              </a:rPr>
              <a:t>246</a:t>
            </a:r>
            <a:r>
              <a:rPr lang="ru-RU" sz="1100" b="1" dirty="0" smtClean="0">
                <a:solidFill>
                  <a:schemeClr val="accent6">
                    <a:lumMod val="75000"/>
                  </a:schemeClr>
                </a:solidFill>
              </a:rPr>
              <a:t> </a:t>
            </a:r>
            <a:r>
              <a:rPr lang="en-US" sz="1100" b="1" dirty="0" smtClean="0">
                <a:solidFill>
                  <a:schemeClr val="accent6">
                    <a:lumMod val="75000"/>
                  </a:schemeClr>
                </a:solidFill>
              </a:rPr>
              <a:t>264 </a:t>
            </a:r>
            <a:r>
              <a:rPr lang="en-US" sz="1100" dirty="0">
                <a:solidFill>
                  <a:schemeClr val="tx1"/>
                </a:solidFill>
              </a:rPr>
              <a:t>people.</a:t>
            </a:r>
            <a:endParaRPr lang="ru-RU" sz="1100" dirty="0">
              <a:solidFill>
                <a:schemeClr val="tx1"/>
              </a:solidFill>
            </a:endParaRPr>
          </a:p>
        </p:txBody>
      </p:sp>
      <p:sp>
        <p:nvSpPr>
          <p:cNvPr id="27" name="TextBox 26"/>
          <p:cNvSpPr txBox="1"/>
          <p:nvPr/>
        </p:nvSpPr>
        <p:spPr>
          <a:xfrm>
            <a:off x="72381" y="1533998"/>
            <a:ext cx="4680520" cy="276999"/>
          </a:xfrm>
          <a:prstGeom prst="rect">
            <a:avLst/>
          </a:prstGeom>
          <a:noFill/>
        </p:spPr>
        <p:txBody>
          <a:bodyPr wrap="square" rtlCol="0">
            <a:spAutoFit/>
          </a:bodyPr>
          <a:lstStyle/>
          <a:p>
            <a:pPr algn="ctr"/>
            <a:r>
              <a:rPr lang="en-US" sz="1200" b="1" dirty="0">
                <a:solidFill>
                  <a:srgbClr val="0066CC"/>
                </a:solidFill>
              </a:rPr>
              <a:t>Population of the city of Blagoveshchensk</a:t>
            </a:r>
            <a:endParaRPr lang="ru-RU" sz="1200" b="1" dirty="0">
              <a:solidFill>
                <a:srgbClr val="0066CC"/>
              </a:solidFill>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C:\Users\DailideDA\Desktop\information\documents\Инвестиционный паспорт 2021\2021 работа над инвест. паспортом г. Благовещенска\2022-04-16 Инвестиционный паспорт\2022-04-16 Инвестиционный паспорт\IMG_0560.jpg"/>
          <p:cNvPicPr>
            <a:picLocks noChangeAspect="1" noChangeArrowheads="1"/>
          </p:cNvPicPr>
          <p:nvPr/>
        </p:nvPicPr>
        <p:blipFill rotWithShape="1">
          <a:blip r:embed="rId2">
            <a:extLst>
              <a:ext uri="{28A0092B-C50C-407E-A947-70E740481C1C}">
                <a14:useLocalDpi xmlns:a14="http://schemas.microsoft.com/office/drawing/2010/main" val="0"/>
              </a:ext>
            </a:extLst>
          </a:blip>
          <a:srcRect l="5253" r="5886"/>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8343527" y="0"/>
            <a:ext cx="800473" cy="708518"/>
          </a:xfrm>
          <a:prstGeom prst="rect">
            <a:avLst/>
          </a:prstGeom>
          <a:solidFill>
            <a:srgbClr val="0070C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a:cs typeface="Times New Roman" pitchFamily="18" charset="0"/>
              </a:rPr>
              <a:t>12</a:t>
            </a:r>
          </a:p>
        </p:txBody>
      </p:sp>
    </p:spTree>
    <p:extLst>
      <p:ext uri="{BB962C8B-B14F-4D97-AF65-F5344CB8AC3E}">
        <p14:creationId xmlns:p14="http://schemas.microsoft.com/office/powerpoint/2010/main" val="779539777"/>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192.168.1.2\управление экономического развития и инвестиций\Отдел развития предпринимательства и инвестиций\Инвестиционный паспорт\2023\Картинки\a682e4b3-adc3-49af-9f88-c6720334f7ca.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128" r="13889"/>
          <a:stretch/>
        </p:blipFill>
        <p:spPr bwMode="auto">
          <a:xfrm>
            <a:off x="7187968" y="4866041"/>
            <a:ext cx="1642996" cy="1587217"/>
          </a:xfrm>
          <a:prstGeom prst="ellipse">
            <a:avLst/>
          </a:prstGeom>
          <a:ln w="28575" cap="rnd">
            <a:solidFill>
              <a:srgbClr val="0066CC"/>
            </a:solidFill>
          </a:ln>
          <a:effectLst/>
          <a:extLst>
            <a:ext uri="{909E8E84-426E-40DD-AFC4-6F175D3DCCD1}">
              <a14:hiddenFill xmlns:a14="http://schemas.microsoft.com/office/drawing/2010/main">
                <a:solidFill>
                  <a:srgbClr val="FFFFFF"/>
                </a:solidFill>
              </a14:hiddenFill>
            </a:ext>
          </a:extLst>
        </p:spPr>
      </p:pic>
      <p:pic>
        <p:nvPicPr>
          <p:cNvPr id="3077" name="Picture 5" descr="\\192.168.1.2\управление экономического развития и инвестиций\Отдел развития предпринимательства и инвестиций\Инвестиционный паспорт\2023\Картинки\44431642-bc62-46b0-b3e0-ea6d14fd66f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119" t="3001" r="12681" b="1424"/>
          <a:stretch/>
        </p:blipFill>
        <p:spPr bwMode="auto">
          <a:xfrm>
            <a:off x="5832656" y="4869883"/>
            <a:ext cx="1642996" cy="1587217"/>
          </a:xfrm>
          <a:prstGeom prst="ellipse">
            <a:avLst/>
          </a:prstGeom>
          <a:ln w="28575" cap="rnd">
            <a:solidFill>
              <a:srgbClr val="0066CC"/>
            </a:solidFill>
          </a:ln>
          <a:effectLst/>
          <a:extLst>
            <a:ext uri="{909E8E84-426E-40DD-AFC4-6F175D3DCCD1}">
              <a14:hiddenFill xmlns:a14="http://schemas.microsoft.com/office/drawing/2010/main">
                <a:solidFill>
                  <a:srgbClr val="FFFFFF"/>
                </a:solidFill>
              </a14:hiddenFill>
            </a:ext>
          </a:extLst>
        </p:spPr>
      </p:pic>
      <p:pic>
        <p:nvPicPr>
          <p:cNvPr id="1026" name="Picture 2" descr="\\192.168.1.2\управление экономического развития и инвестиций\Отдел развития предпринимательства и инвестиций\Инвестиционный паспорт\2023\Картинки\мрлсжнщрг.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1246" y="4869883"/>
            <a:ext cx="1645980" cy="1595994"/>
          </a:xfrm>
          <a:prstGeom prst="ellipse">
            <a:avLst/>
          </a:prstGeom>
          <a:ln w="28575" cap="rnd">
            <a:solidFill>
              <a:srgbClr val="0066CC"/>
            </a:solidFill>
          </a:ln>
          <a:effectLst/>
          <a:extLst>
            <a:ext uri="{909E8E84-426E-40DD-AFC4-6F175D3DCCD1}">
              <a14:hiddenFill xmlns:a14="http://schemas.microsoft.com/office/drawing/2010/main">
                <a:solidFill>
                  <a:srgbClr val="FFFFFF"/>
                </a:solidFill>
              </a14:hiddenFill>
            </a:ext>
          </a:extLst>
        </p:spPr>
      </p:pic>
      <p:pic>
        <p:nvPicPr>
          <p:cNvPr id="3074" name="Picture 2" descr="\\192.168.1.2\управление экономического развития и инвестиций\Отдел развития предпринимательства и инвестиций\Инвестиционный паспорт\2023\Картинки\bef7e5a5-04d4-423b-87c5-abe645e61059.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922" r="12789"/>
          <a:stretch/>
        </p:blipFill>
        <p:spPr bwMode="auto">
          <a:xfrm>
            <a:off x="3079636" y="4866040"/>
            <a:ext cx="1631353" cy="1587217"/>
          </a:xfrm>
          <a:prstGeom prst="ellipse">
            <a:avLst/>
          </a:prstGeom>
          <a:ln w="28575" cap="rnd">
            <a:solidFill>
              <a:srgbClr val="0066CC"/>
            </a:solidFill>
          </a:ln>
          <a:effectLst/>
          <a:extLst>
            <a:ext uri="{909E8E84-426E-40DD-AFC4-6F175D3DCCD1}">
              <a14:hiddenFill xmlns:a14="http://schemas.microsoft.com/office/drawing/2010/main">
                <a:solidFill>
                  <a:srgbClr val="FFFFFF"/>
                </a:solidFill>
              </a14:hiddenFill>
            </a:ext>
          </a:extLst>
        </p:spPr>
      </p:pic>
      <p:pic>
        <p:nvPicPr>
          <p:cNvPr id="3" name="Picture 2" descr="\\192.168.1.2\управление экономического развития и инвестиций\Отдел развития предпринимательства и инвестиций\Инвестиционный паспорт\2023\Картинки\аарора.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658" b="1"/>
          <a:stretch/>
        </p:blipFill>
        <p:spPr bwMode="auto">
          <a:xfrm>
            <a:off x="1583668" y="4844317"/>
            <a:ext cx="1642996" cy="1621560"/>
          </a:xfrm>
          <a:prstGeom prst="ellipse">
            <a:avLst/>
          </a:prstGeom>
          <a:ln w="28575" cap="rnd">
            <a:solidFill>
              <a:srgbClr val="0066CC"/>
            </a:solidFill>
          </a:ln>
          <a:effectLst/>
          <a:scene3d>
            <a:camera prst="orthographicFront"/>
            <a:lightRig rig="contrasting" dir="t">
              <a:rot lat="0" lon="0" rev="3000000"/>
            </a:lightRig>
          </a:scene3d>
          <a:sp3d contourW="7620">
            <a:contourClr>
              <a:srgbClr val="333333"/>
            </a:contourClr>
          </a:sp3d>
          <a:extLst>
            <a:ext uri="{909E8E84-426E-40DD-AFC4-6F175D3DCCD1}">
              <a14:hiddenFill xmlns:a14="http://schemas.microsoft.com/office/drawing/2010/main">
                <a:solidFill>
                  <a:srgbClr val="FFFFFF"/>
                </a:solidFill>
              </a14:hiddenFill>
            </a:ext>
          </a:extLst>
        </p:spPr>
      </p:pic>
      <p:pic>
        <p:nvPicPr>
          <p:cNvPr id="1027" name="Picture 3" descr="\\192.168.1.2\управление экономического развития и инвестиций\Отдел развития предпринимательства и инвестиций\Инвестиционный паспорт\2023\Картинки\пыпл.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6902" b="19684"/>
          <a:stretch/>
        </p:blipFill>
        <p:spPr bwMode="auto">
          <a:xfrm>
            <a:off x="325612" y="4867920"/>
            <a:ext cx="1632504" cy="1597957"/>
          </a:xfrm>
          <a:prstGeom prst="ellipse">
            <a:avLst/>
          </a:prstGeom>
          <a:ln w="28575" cap="rnd">
            <a:solidFill>
              <a:srgbClr val="0066CC"/>
            </a:solidFill>
          </a:ln>
          <a:effectLst/>
          <a:extLst>
            <a:ext uri="{909E8E84-426E-40DD-AFC4-6F175D3DCCD1}">
              <a14:hiddenFill xmlns:a14="http://schemas.microsoft.com/office/drawing/2010/main">
                <a:solidFill>
                  <a:srgbClr val="FFFFFF"/>
                </a:solidFill>
              </a14:hiddenFill>
            </a:ext>
          </a:extLst>
        </p:spPr>
      </p:pic>
      <p:pic>
        <p:nvPicPr>
          <p:cNvPr id="5122" name="Picture 2" descr="\\192.168.1.2\files\Управление экономического развития и инвестиций\Отдел развития предпринимательства и инвестиций\Инвестиционный паспорт\2022\2022-04-16 Инвестиционный паспорт\2022-04-16 Инвестиционный паспорт\IMG_1242.jpg"/>
          <p:cNvPicPr>
            <a:picLocks noChangeAspect="1" noChangeArrowheads="1"/>
          </p:cNvPicPr>
          <p:nvPr/>
        </p:nvPicPr>
        <p:blipFill rotWithShape="1">
          <a:blip r:embed="rId8">
            <a:extLst>
              <a:ext uri="{28A0092B-C50C-407E-A947-70E740481C1C}">
                <a14:useLocalDpi xmlns:a14="http://schemas.microsoft.com/office/drawing/2010/main" val="0"/>
              </a:ext>
            </a:extLst>
          </a:blip>
          <a:srcRect l="-36" t="28031" r="36" b="52475"/>
          <a:stretch/>
        </p:blipFill>
        <p:spPr bwMode="auto">
          <a:xfrm>
            <a:off x="0" y="1916"/>
            <a:ext cx="9144000" cy="1188001"/>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0" y="1"/>
            <a:ext cx="9144000" cy="1189916"/>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Прямоугольник 5"/>
          <p:cNvSpPr/>
          <p:nvPr/>
        </p:nvSpPr>
        <p:spPr>
          <a:xfrm>
            <a:off x="323528" y="272262"/>
            <a:ext cx="4680520" cy="492443"/>
          </a:xfrm>
          <a:prstGeom prst="rect">
            <a:avLst/>
          </a:prstGeom>
        </p:spPr>
        <p:txBody>
          <a:bodyPr wrap="square">
            <a:spAutoFit/>
          </a:bodyPr>
          <a:lstStyle/>
          <a:p>
            <a:r>
              <a:rPr lang="en-US" sz="2600" b="1" dirty="0">
                <a:solidFill>
                  <a:schemeClr val="bg1"/>
                </a:solidFill>
                <a:cs typeface="Arial" pitchFamily="34" charset="0"/>
              </a:rPr>
              <a:t>Tourism</a:t>
            </a:r>
            <a:endParaRPr lang="ru-RU" sz="2600" dirty="0">
              <a:solidFill>
                <a:schemeClr val="bg1"/>
              </a:solidFill>
              <a:cs typeface="Arial" pitchFamily="34" charset="0"/>
            </a:endParaRPr>
          </a:p>
        </p:txBody>
      </p:sp>
      <p:sp>
        <p:nvSpPr>
          <p:cNvPr id="2" name="Прямоугольник 1"/>
          <p:cNvSpPr/>
          <p:nvPr/>
        </p:nvSpPr>
        <p:spPr>
          <a:xfrm>
            <a:off x="251520" y="1700808"/>
            <a:ext cx="4104456" cy="1954381"/>
          </a:xfrm>
          <a:prstGeom prst="rect">
            <a:avLst/>
          </a:prstGeom>
        </p:spPr>
        <p:txBody>
          <a:bodyPr wrap="square">
            <a:spAutoFit/>
          </a:bodyPr>
          <a:lstStyle/>
          <a:p>
            <a:pPr algn="just">
              <a:spcBef>
                <a:spcPts val="600"/>
              </a:spcBef>
              <a:defRPr sz="1100"/>
            </a:pPr>
            <a:r>
              <a:rPr lang="en-US" dirty="0"/>
              <a:t>A long history and unique attractions make the city attractive for the inbound tourism development. Here you can see: the oldest on the Far East Amur Regional Drama Theatre, </a:t>
            </a:r>
            <a:r>
              <a:rPr lang="en-US" dirty="0" err="1"/>
              <a:t>Novikov-Daurskiy</a:t>
            </a:r>
            <a:r>
              <a:rPr lang="en-US" dirty="0"/>
              <a:t> Amur Regional Museum, diocesan female school (now Amur Pedagogical College) which was opened in 1901 by a decree of the Holy Governing Synod, the first city public library founded in 1859, the marine college, operating since 1899 (now Amur branch of the Admiral G.I. </a:t>
            </a:r>
            <a:r>
              <a:rPr lang="en-US" dirty="0" err="1"/>
              <a:t>Nevelskoy</a:t>
            </a:r>
            <a:r>
              <a:rPr lang="en-US" dirty="0"/>
              <a:t> Maritime State University), </a:t>
            </a:r>
            <a:r>
              <a:rPr lang="en-US" dirty="0" err="1"/>
              <a:t>Alekseevskaya</a:t>
            </a:r>
            <a:r>
              <a:rPr lang="en-US" dirty="0"/>
              <a:t> female grammar school (now Municipal autonomous educational institution "</a:t>
            </a:r>
            <a:r>
              <a:rPr lang="en-US" dirty="0" err="1"/>
              <a:t>Alekseevskaya</a:t>
            </a:r>
            <a:r>
              <a:rPr lang="en-US" dirty="0"/>
              <a:t> Gymnasium of Blagoveshchensk"), which is operating since 1912.</a:t>
            </a:r>
          </a:p>
        </p:txBody>
      </p:sp>
      <p:cxnSp>
        <p:nvCxnSpPr>
          <p:cNvPr id="8" name="Прямая соединительная линия 7"/>
          <p:cNvCxnSpPr/>
          <p:nvPr/>
        </p:nvCxnSpPr>
        <p:spPr>
          <a:xfrm>
            <a:off x="4564071" y="1340769"/>
            <a:ext cx="0" cy="3289721"/>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0" name="Прямоугольник 9"/>
          <p:cNvSpPr/>
          <p:nvPr/>
        </p:nvSpPr>
        <p:spPr>
          <a:xfrm>
            <a:off x="6062332" y="1412777"/>
            <a:ext cx="1765035" cy="276999"/>
          </a:xfrm>
          <a:prstGeom prst="rect">
            <a:avLst/>
          </a:prstGeom>
        </p:spPr>
        <p:txBody>
          <a:bodyPr wrap="none">
            <a:spAutoFit/>
          </a:bodyPr>
          <a:lstStyle/>
          <a:p>
            <a:pPr algn="ctr">
              <a:defRPr sz="1800" b="1" i="0" u="none" strike="noStrike" kern="1200" baseline="0">
                <a:solidFill>
                  <a:sysClr val="windowText" lastClr="000000"/>
                </a:solidFill>
                <a:latin typeface="+mn-lt"/>
                <a:ea typeface="+mn-ea"/>
                <a:cs typeface="+mn-cs"/>
              </a:defRPr>
            </a:pPr>
            <a:r>
              <a:rPr lang="en-US" sz="1200" dirty="0">
                <a:solidFill>
                  <a:srgbClr val="0070C0"/>
                </a:solidFill>
              </a:rPr>
              <a:t>Flow of inbound tourism</a:t>
            </a:r>
          </a:p>
        </p:txBody>
      </p:sp>
      <p:sp>
        <p:nvSpPr>
          <p:cNvPr id="12" name="Прямоугольник 11"/>
          <p:cNvSpPr/>
          <p:nvPr/>
        </p:nvSpPr>
        <p:spPr>
          <a:xfrm>
            <a:off x="7668344" y="1628800"/>
            <a:ext cx="1440160" cy="754053"/>
          </a:xfrm>
          <a:prstGeom prst="rect">
            <a:avLst/>
          </a:prstGeom>
          <a:noFill/>
        </p:spPr>
        <p:txBody>
          <a:bodyPr wrap="square" rtlCol="0">
            <a:spAutoFit/>
          </a:bodyPr>
          <a:lstStyle/>
          <a:p>
            <a:pPr algn="ctr"/>
            <a:r>
              <a:rPr lang="ru-RU" sz="1300" b="1" dirty="0" smtClean="0">
                <a:solidFill>
                  <a:schemeClr val="accent6">
                    <a:lumMod val="75000"/>
                  </a:schemeClr>
                </a:solidFill>
              </a:rPr>
              <a:t>99%</a:t>
            </a:r>
            <a:r>
              <a:rPr lang="ru-RU" sz="1000" dirty="0" smtClean="0"/>
              <a:t> </a:t>
            </a:r>
            <a:r>
              <a:rPr lang="en-US" sz="1000" dirty="0"/>
              <a:t>foreign consumers of tourist services – </a:t>
            </a:r>
            <a:r>
              <a:rPr lang="en-US" sz="1000" b="1" dirty="0"/>
              <a:t>Chinese tourists</a:t>
            </a:r>
          </a:p>
        </p:txBody>
      </p:sp>
      <p:sp>
        <p:nvSpPr>
          <p:cNvPr id="13" name="Прямоугольник 12"/>
          <p:cNvSpPr/>
          <p:nvPr/>
        </p:nvSpPr>
        <p:spPr>
          <a:xfrm>
            <a:off x="251520" y="3883696"/>
            <a:ext cx="4104456" cy="769441"/>
          </a:xfrm>
          <a:prstGeom prst="rect">
            <a:avLst/>
          </a:prstGeom>
        </p:spPr>
        <p:txBody>
          <a:bodyPr wrap="square">
            <a:spAutoFit/>
          </a:bodyPr>
          <a:lstStyle/>
          <a:p>
            <a:r>
              <a:rPr lang="en-US" sz="1100" dirty="0"/>
              <a:t>Tourist interest in Blagoveshchensk is represented by blocks of wooden buildings with allotment gardens of 19th century, brick buildings of the early 20th century, excavations of ancient pangolins, which are located in the city area.</a:t>
            </a:r>
          </a:p>
        </p:txBody>
      </p:sp>
      <p:sp>
        <p:nvSpPr>
          <p:cNvPr id="14" name="Прямоугольник 13"/>
          <p:cNvSpPr/>
          <p:nvPr/>
        </p:nvSpPr>
        <p:spPr>
          <a:xfrm>
            <a:off x="251520" y="1412777"/>
            <a:ext cx="4088597" cy="276999"/>
          </a:xfrm>
          <a:prstGeom prst="rect">
            <a:avLst/>
          </a:prstGeom>
        </p:spPr>
        <p:txBody>
          <a:bodyPr wrap="square">
            <a:spAutoFit/>
          </a:bodyPr>
          <a:lstStyle/>
          <a:p>
            <a:pPr algn="just">
              <a:spcBef>
                <a:spcPts val="600"/>
              </a:spcBef>
              <a:defRPr sz="1200" b="1">
                <a:solidFill>
                  <a:srgbClr val="0070C0"/>
                </a:solidFill>
              </a:defRPr>
            </a:pPr>
            <a:r>
              <a:rPr lang="en-US" dirty="0"/>
              <a:t>The city of Blagoveshchensk </a:t>
            </a:r>
            <a:r>
              <a:rPr lang="en-US" sz="1100" dirty="0">
                <a:solidFill>
                  <a:schemeClr val="tx1"/>
                </a:solidFill>
              </a:rPr>
              <a:t>possesses</a:t>
            </a:r>
            <a:r>
              <a:rPr lang="en-US" sz="1100" dirty="0">
                <a:solidFill>
                  <a:srgbClr val="002060"/>
                </a:solidFill>
              </a:rPr>
              <a:t> </a:t>
            </a:r>
            <a:r>
              <a:rPr lang="en-US" sz="1100" dirty="0">
                <a:solidFill>
                  <a:schemeClr val="tx1"/>
                </a:solidFill>
              </a:rPr>
              <a:t>great</a:t>
            </a:r>
            <a:r>
              <a:rPr lang="en-US" sz="1100" dirty="0">
                <a:solidFill>
                  <a:srgbClr val="002060"/>
                </a:solidFill>
              </a:rPr>
              <a:t> </a:t>
            </a:r>
            <a:r>
              <a:rPr lang="en-US" dirty="0"/>
              <a:t>tourism potential. </a:t>
            </a:r>
          </a:p>
        </p:txBody>
      </p:sp>
      <p:sp>
        <p:nvSpPr>
          <p:cNvPr id="15" name="TextBox 14"/>
          <p:cNvSpPr txBox="1"/>
          <p:nvPr/>
        </p:nvSpPr>
        <p:spPr>
          <a:xfrm>
            <a:off x="4932040" y="4111769"/>
            <a:ext cx="1481000" cy="292388"/>
          </a:xfrm>
          <a:prstGeom prst="rect">
            <a:avLst/>
          </a:prstGeom>
          <a:noFill/>
        </p:spPr>
        <p:txBody>
          <a:bodyPr wrap="square" rtlCol="0">
            <a:spAutoFit/>
          </a:bodyPr>
          <a:lstStyle/>
          <a:p>
            <a:pPr>
              <a:defRPr sz="1200" b="1"/>
            </a:pPr>
            <a:r>
              <a:rPr lang="en-US" dirty="0"/>
              <a:t>Tour operators - </a:t>
            </a:r>
            <a:r>
              <a:rPr lang="ru-RU" sz="1300" dirty="0" smtClean="0">
                <a:solidFill>
                  <a:srgbClr val="E46C0A"/>
                </a:solidFill>
              </a:rPr>
              <a:t>16</a:t>
            </a:r>
            <a:endParaRPr lang="en-US" sz="1300" dirty="0">
              <a:solidFill>
                <a:srgbClr val="E46C0A"/>
              </a:solidFill>
            </a:endParaRPr>
          </a:p>
        </p:txBody>
      </p:sp>
      <p:sp>
        <p:nvSpPr>
          <p:cNvPr id="16" name="TextBox 15"/>
          <p:cNvSpPr txBox="1"/>
          <p:nvPr/>
        </p:nvSpPr>
        <p:spPr>
          <a:xfrm>
            <a:off x="6660232" y="3934798"/>
            <a:ext cx="2088232" cy="646331"/>
          </a:xfrm>
          <a:prstGeom prst="rect">
            <a:avLst/>
          </a:prstGeom>
          <a:noFill/>
        </p:spPr>
        <p:txBody>
          <a:bodyPr wrap="square" rtlCol="0">
            <a:spAutoFit/>
          </a:bodyPr>
          <a:lstStyle/>
          <a:p>
            <a:pPr algn="ctr">
              <a:defRPr sz="1200" b="1"/>
            </a:pPr>
            <a:r>
              <a:rPr lang="en-US" dirty="0"/>
              <a:t>Hotels and other accommodation facilities – </a:t>
            </a:r>
            <a:r>
              <a:rPr lang="en-US" sz="1300" dirty="0">
                <a:solidFill>
                  <a:srgbClr val="E46C0A"/>
                </a:solidFill>
              </a:rPr>
              <a:t>37</a:t>
            </a:r>
          </a:p>
          <a:p>
            <a:pPr algn="ctr">
              <a:defRPr sz="1100" b="1"/>
            </a:pPr>
            <a:r>
              <a:rPr lang="en-US" dirty="0"/>
              <a:t>(number of rooms 1353)</a:t>
            </a:r>
          </a:p>
        </p:txBody>
      </p:sp>
      <p:graphicFrame>
        <p:nvGraphicFramePr>
          <p:cNvPr id="25" name="Диаграмма 24"/>
          <p:cNvGraphicFramePr/>
          <p:nvPr>
            <p:extLst>
              <p:ext uri="{D42A27DB-BD31-4B8C-83A1-F6EECF244321}">
                <p14:modId xmlns:p14="http://schemas.microsoft.com/office/powerpoint/2010/main" val="3822046370"/>
              </p:ext>
            </p:extLst>
          </p:nvPr>
        </p:nvGraphicFramePr>
        <p:xfrm>
          <a:off x="4526687" y="1844824"/>
          <a:ext cx="3789729" cy="2038872"/>
        </p:xfrm>
        <a:graphic>
          <a:graphicData uri="http://schemas.openxmlformats.org/drawingml/2006/chart">
            <c:chart xmlns:c="http://schemas.openxmlformats.org/drawingml/2006/chart" xmlns:r="http://schemas.openxmlformats.org/officeDocument/2006/relationships" r:id="rId9"/>
          </a:graphicData>
        </a:graphic>
      </p:graphicFrame>
      <p:sp>
        <p:nvSpPr>
          <p:cNvPr id="23" name="Прямоугольник 22"/>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13</a:t>
            </a:r>
            <a:endParaRPr lang="ru-RU" sz="2600" b="1" dirty="0">
              <a:cs typeface="Times New Roman" pitchFamily="18" charset="0"/>
            </a:endParaRPr>
          </a:p>
        </p:txBody>
      </p:sp>
      <p:pic>
        <p:nvPicPr>
          <p:cNvPr id="21"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69843" y="5781392"/>
            <a:ext cx="792089" cy="816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867042"/>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192.168.1.2\files\Управление экономического развития и инвестиций\Отдел развития предпринимательства и инвестиций\Инвестиционный паспорт\2022\2022-04-16 Инвестиционный паспорт\2022-04-16 Инвестиционный паспорт\IMG_1242.jpg">
            <a:extLst>
              <a:ext uri="{FF2B5EF4-FFF2-40B4-BE49-F238E27FC236}">
                <a16:creationId xmlns="" xmlns:a16="http://schemas.microsoft.com/office/drawing/2014/main" id="{2BE85F67-DFB1-3AB2-1FCD-B51BCF15628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6" t="28031" r="36" b="52475"/>
          <a:stretch/>
        </p:blipFill>
        <p:spPr bwMode="auto">
          <a:xfrm>
            <a:off x="0" y="1916"/>
            <a:ext cx="9144000" cy="1188001"/>
          </a:xfrm>
          <a:prstGeom prst="rect">
            <a:avLst/>
          </a:prstGeom>
          <a:noFill/>
          <a:extLst>
            <a:ext uri="{909E8E84-426E-40DD-AFC4-6F175D3DCCD1}">
              <a14:hiddenFill xmlns:a14="http://schemas.microsoft.com/office/drawing/2010/main">
                <a:solidFill>
                  <a:srgbClr val="FFFFFF"/>
                </a:solidFill>
              </a14:hiddenFill>
            </a:ext>
          </a:extLst>
        </p:spPr>
      </p:pic>
      <p:sp>
        <p:nvSpPr>
          <p:cNvPr id="308" name="Прямоугольник 4"/>
          <p:cNvSpPr/>
          <p:nvPr/>
        </p:nvSpPr>
        <p:spPr>
          <a:xfrm>
            <a:off x="16148" y="8669"/>
            <a:ext cx="9180514" cy="1188002"/>
          </a:xfrm>
          <a:prstGeom prst="rect">
            <a:avLst/>
          </a:prstGeom>
          <a:solidFill>
            <a:srgbClr val="0070C0">
              <a:alpha val="58000"/>
            </a:srgbClr>
          </a:solidFill>
          <a:ln w="12700">
            <a:miter lim="400000"/>
          </a:ln>
        </p:spPr>
        <p:txBody>
          <a:bodyPr lIns="45719" rIns="45719" anchor="ctr"/>
          <a:lstStyle/>
          <a:p>
            <a:pPr algn="ctr">
              <a:defRPr>
                <a:solidFill>
                  <a:srgbClr val="FFFFFF"/>
                </a:solidFill>
              </a:defRPr>
            </a:pPr>
            <a:endParaRPr/>
          </a:p>
        </p:txBody>
      </p:sp>
      <p:sp>
        <p:nvSpPr>
          <p:cNvPr id="310" name="TextBox 2"/>
          <p:cNvSpPr txBox="1"/>
          <p:nvPr/>
        </p:nvSpPr>
        <p:spPr>
          <a:xfrm>
            <a:off x="251519" y="4697267"/>
            <a:ext cx="3816426" cy="1615827"/>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just">
              <a:defRPr sz="1100"/>
            </a:pPr>
            <a:r>
              <a:rPr lang="en-US" dirty="0"/>
              <a:t>In its activities to develop friendly and mutually beneficial economic and cultural ties with cities of foreign countries, Blagoveshchensk closely cooperates with the municipal authorities of Russian and foreign cities in the field of economics, education, culture.</a:t>
            </a:r>
          </a:p>
          <a:p>
            <a:pPr algn="just">
              <a:defRPr sz="1100"/>
            </a:pPr>
            <a:r>
              <a:rPr lang="en-US" dirty="0"/>
              <a:t>International events are widely covered in the mass media, both in Blagoveshchensk and in our foreign partner cities, which helps to attract public attention to issues of strengthening international and twinning cooperation.</a:t>
            </a:r>
            <a:endParaRPr dirty="0"/>
          </a:p>
        </p:txBody>
      </p:sp>
      <p:sp>
        <p:nvSpPr>
          <p:cNvPr id="311" name="TextBox 7"/>
          <p:cNvSpPr txBox="1"/>
          <p:nvPr/>
        </p:nvSpPr>
        <p:spPr>
          <a:xfrm>
            <a:off x="899591" y="1340767"/>
            <a:ext cx="6984777" cy="26161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1100"/>
            </a:pPr>
            <a:r>
              <a:rPr lang="en-US" dirty="0"/>
              <a:t>Domestic</a:t>
            </a:r>
            <a:r>
              <a:rPr dirty="0"/>
              <a:t> tourism development is the priority direction of tourism, including </a:t>
            </a:r>
            <a:r>
              <a:rPr b="1" dirty="0">
                <a:solidFill>
                  <a:schemeClr val="accent6">
                    <a:lumMod val="75000"/>
                  </a:schemeClr>
                </a:solidFill>
              </a:rPr>
              <a:t>business, event, culture and active tourism</a:t>
            </a:r>
            <a:r>
              <a:rPr dirty="0"/>
              <a:t>.</a:t>
            </a:r>
          </a:p>
        </p:txBody>
      </p:sp>
      <p:sp>
        <p:nvSpPr>
          <p:cNvPr id="312" name="TextBox 8"/>
          <p:cNvSpPr txBox="1"/>
          <p:nvPr/>
        </p:nvSpPr>
        <p:spPr>
          <a:xfrm>
            <a:off x="251519" y="2066492"/>
            <a:ext cx="3816426" cy="938719"/>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just">
              <a:defRPr sz="1100"/>
            </a:lvl1pPr>
          </a:lstStyle>
          <a:p>
            <a:r>
              <a:rPr lang="en-US" dirty="0"/>
              <a:t>The city of Blagoveshchensk has a favorable geographical location, which creates all the prerequisites for the development of tourism. The Russian city of Blagoveshchensk in the Amur Region and the city of </a:t>
            </a:r>
            <a:r>
              <a:rPr lang="en-US" dirty="0" err="1"/>
              <a:t>Heihe</a:t>
            </a:r>
            <a:r>
              <a:rPr lang="en-US" dirty="0"/>
              <a:t> in the Heilongjiang province of China are the only pair of cities located on the border of the two states.</a:t>
            </a:r>
            <a:endParaRPr dirty="0"/>
          </a:p>
        </p:txBody>
      </p:sp>
      <p:sp>
        <p:nvSpPr>
          <p:cNvPr id="313" name="TextBox 9"/>
          <p:cNvSpPr txBox="1"/>
          <p:nvPr/>
        </p:nvSpPr>
        <p:spPr>
          <a:xfrm>
            <a:off x="4058143" y="3405221"/>
            <a:ext cx="4824538" cy="2970044"/>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just">
              <a:defRPr sz="1100"/>
            </a:pPr>
            <a:r>
              <a:rPr lang="en-US" dirty="0"/>
              <a:t>Despite the fact that for many years residents of the neighboring state have been leaving the basis of the tourist flow, the </a:t>
            </a:r>
            <a:r>
              <a:rPr lang="en-US" dirty="0" smtClean="0"/>
              <a:t>sanitary</a:t>
            </a:r>
            <a:r>
              <a:rPr lang="ru-RU" dirty="0" smtClean="0"/>
              <a:t>, </a:t>
            </a:r>
            <a:r>
              <a:rPr lang="en-US" dirty="0" smtClean="0"/>
              <a:t>epidemiological</a:t>
            </a:r>
            <a:r>
              <a:rPr lang="ru-RU" dirty="0" smtClean="0"/>
              <a:t> </a:t>
            </a:r>
            <a:r>
              <a:rPr lang="en-US" dirty="0"/>
              <a:t>and </a:t>
            </a:r>
            <a:r>
              <a:rPr lang="en-US" dirty="0" smtClean="0"/>
              <a:t>geopolitical </a:t>
            </a:r>
            <a:r>
              <a:rPr lang="en-US" dirty="0"/>
              <a:t>situation of recent years has made its own adjustments, in connection with which projects aimed at the development of domestic tourism have been widely developed.</a:t>
            </a:r>
          </a:p>
          <a:p>
            <a:pPr algn="just">
              <a:defRPr sz="1100"/>
            </a:pPr>
            <a:r>
              <a:rPr lang="en-US" dirty="0"/>
              <a:t>In 2022, as part of the Year of the Cultural Heritage of the Peoples of Russia, the Year of Respect for the City of Blagoveshchensk, patriotic events aimed at supporting the special military operation in Ukraine, residents of the Donetsk and Lugansk People's Republics, 743 patriotic actions and concerts were held for more than 200 thousand spectators</a:t>
            </a:r>
            <a:r>
              <a:rPr lang="en-US" dirty="0" smtClean="0"/>
              <a:t>.</a:t>
            </a:r>
          </a:p>
          <a:p>
            <a:pPr algn="just">
              <a:defRPr sz="1100"/>
            </a:pPr>
            <a:r>
              <a:rPr lang="en-US" dirty="0"/>
              <a:t>For the first time, the </a:t>
            </a:r>
            <a:r>
              <a:rPr lang="en-US" b="1" dirty="0">
                <a:solidFill>
                  <a:schemeClr val="accent6">
                    <a:lumMod val="75000"/>
                  </a:schemeClr>
                </a:solidFill>
              </a:rPr>
              <a:t>city flower festival "City in Color" </a:t>
            </a:r>
            <a:r>
              <a:rPr lang="en-US" dirty="0"/>
              <a:t>was held, which united professional florists and flower lovers</a:t>
            </a:r>
            <a:r>
              <a:rPr lang="en-US" dirty="0" smtClean="0"/>
              <a:t>. </a:t>
            </a:r>
            <a:r>
              <a:rPr lang="en-US" b="1" dirty="0" smtClean="0">
                <a:solidFill>
                  <a:schemeClr val="accent6">
                    <a:lumMod val="75000"/>
                  </a:schemeClr>
                </a:solidFill>
              </a:rPr>
              <a:t>The </a:t>
            </a:r>
            <a:r>
              <a:rPr lang="en-US" b="1" dirty="0">
                <a:solidFill>
                  <a:schemeClr val="accent6">
                    <a:lumMod val="75000"/>
                  </a:schemeClr>
                </a:solidFill>
              </a:rPr>
              <a:t>VIII International Festival "Childhood on Amur"</a:t>
            </a:r>
            <a:r>
              <a:rPr lang="en-US" dirty="0">
                <a:solidFill>
                  <a:schemeClr val="accent6">
                    <a:lumMod val="75000"/>
                  </a:schemeClr>
                </a:solidFill>
              </a:rPr>
              <a:t>, </a:t>
            </a:r>
            <a:r>
              <a:rPr lang="en-US" dirty="0"/>
              <a:t>supported by the Presidential Foundation for Cultural Initiatives, became a large-scale event in 2022.Within the framework of the </a:t>
            </a:r>
            <a:r>
              <a:rPr lang="en-US" dirty="0" smtClean="0"/>
              <a:t>traditional </a:t>
            </a:r>
            <a:r>
              <a:rPr lang="en-US" b="1" dirty="0">
                <a:solidFill>
                  <a:schemeClr val="accent6">
                    <a:lumMod val="75000"/>
                  </a:schemeClr>
                </a:solidFill>
              </a:rPr>
              <a:t>VII International Public Writers and Publishers Forum "Capital Publications of the XXI century. Local History </a:t>
            </a:r>
            <a:r>
              <a:rPr lang="en-US" b="1" dirty="0" smtClean="0">
                <a:solidFill>
                  <a:schemeClr val="accent6">
                    <a:lumMod val="75000"/>
                  </a:schemeClr>
                </a:solidFill>
              </a:rPr>
              <a:t>– Personality </a:t>
            </a:r>
            <a:r>
              <a:rPr lang="en-US" b="1" dirty="0">
                <a:solidFill>
                  <a:schemeClr val="accent6">
                    <a:lumMod val="75000"/>
                  </a:schemeClr>
                </a:solidFill>
              </a:rPr>
              <a:t>– </a:t>
            </a:r>
            <a:r>
              <a:rPr lang="en-US" b="1" dirty="0" smtClean="0">
                <a:solidFill>
                  <a:schemeClr val="accent6">
                    <a:lumMod val="75000"/>
                  </a:schemeClr>
                </a:solidFill>
              </a:rPr>
              <a:t> City</a:t>
            </a:r>
            <a:r>
              <a:rPr lang="en-US" b="1" dirty="0">
                <a:solidFill>
                  <a:schemeClr val="accent6">
                    <a:lumMod val="75000"/>
                  </a:schemeClr>
                </a:solidFill>
              </a:rPr>
              <a:t>"</a:t>
            </a:r>
            <a:r>
              <a:rPr lang="en-US" b="1" dirty="0"/>
              <a:t> </a:t>
            </a:r>
            <a:r>
              <a:rPr lang="en-US" dirty="0"/>
              <a:t>more than 100 events were held at 20 venues of the city: lectures, exhibitions, presentations, master classes, etc.</a:t>
            </a:r>
            <a:endParaRPr dirty="0"/>
          </a:p>
        </p:txBody>
      </p:sp>
      <p:sp>
        <p:nvSpPr>
          <p:cNvPr id="321" name="Прямоугольник 20"/>
          <p:cNvSpPr txBox="1"/>
          <p:nvPr/>
        </p:nvSpPr>
        <p:spPr>
          <a:xfrm>
            <a:off x="8493647" y="116632"/>
            <a:ext cx="428962" cy="492443"/>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lgn="ctr">
              <a:defRPr sz="2600" b="1">
                <a:solidFill>
                  <a:srgbClr val="FFFFFF"/>
                </a:solidFill>
              </a:defRPr>
            </a:lvl1pPr>
          </a:lstStyle>
          <a:p>
            <a:r>
              <a:rPr dirty="0"/>
              <a:t>1</a:t>
            </a:r>
            <a:r>
              <a:rPr lang="en-US" dirty="0"/>
              <a:t>4</a:t>
            </a:r>
            <a:endParaRPr dirty="0"/>
          </a:p>
        </p:txBody>
      </p:sp>
      <p:pic>
        <p:nvPicPr>
          <p:cNvPr id="25" name="Picture 3" descr="\\192.168.1.2\управление экономического развития и инвестиций\Отдел развития предпринимательства и инвестиций\Инвестиционный паспорт\2023\Картинки\21acfb55-5c4d-4381-930f-d108a71e4811.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20" r="720"/>
          <a:stretch/>
        </p:blipFill>
        <p:spPr bwMode="auto">
          <a:xfrm>
            <a:off x="2584670" y="3303137"/>
            <a:ext cx="1293017" cy="936786"/>
          </a:xfrm>
          <a:prstGeom prst="roundRect">
            <a:avLst>
              <a:gd name="adj" fmla="val 14812"/>
            </a:avLst>
          </a:prstGeom>
          <a:ln w="28575" cap="sq">
            <a:solidFill>
              <a:srgbClr val="0066CC"/>
            </a:solidFill>
            <a:prstDash val="solid"/>
            <a:miter lim="800000"/>
          </a:ln>
          <a:effectLst/>
          <a:extLst>
            <a:ext uri="{909E8E84-426E-40DD-AFC4-6F175D3DCCD1}">
              <a14:hiddenFill xmlns:a14="http://schemas.microsoft.com/office/drawing/2010/main">
                <a:solidFill>
                  <a:srgbClr val="FFFFFF"/>
                </a:solidFill>
              </a14:hiddenFill>
            </a:ext>
          </a:extLst>
        </p:spPr>
      </p:pic>
      <p:pic>
        <p:nvPicPr>
          <p:cNvPr id="26" name="Picture 4" descr="\\192.168.1.2\управление экономического развития и инвестиций\Отдел развития предпринимательства и инвестиций\Инвестиционный паспорт\2023\Картинки\sc25gguagopaqzt0dxe6rvjihzpdgbjf.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3400"/>
          <a:stretch/>
        </p:blipFill>
        <p:spPr bwMode="auto">
          <a:xfrm>
            <a:off x="1422029" y="3508881"/>
            <a:ext cx="1293017" cy="936786"/>
          </a:xfrm>
          <a:prstGeom prst="roundRect">
            <a:avLst>
              <a:gd name="adj" fmla="val 14919"/>
            </a:avLst>
          </a:prstGeom>
          <a:ln w="28575" cap="sq">
            <a:solidFill>
              <a:srgbClr val="0066CC"/>
            </a:solidFill>
            <a:prstDash val="solid"/>
            <a:miter lim="800000"/>
          </a:ln>
          <a:effectLst/>
          <a:extLst>
            <a:ext uri="{909E8E84-426E-40DD-AFC4-6F175D3DCCD1}">
              <a14:hiddenFill xmlns:a14="http://schemas.microsoft.com/office/drawing/2010/main">
                <a:solidFill>
                  <a:srgbClr val="FFFFFF"/>
                </a:solidFill>
              </a14:hiddenFill>
            </a:ext>
          </a:extLst>
        </p:spPr>
      </p:pic>
      <p:pic>
        <p:nvPicPr>
          <p:cNvPr id="27" name="Picture 2" descr="\\192.168.1.2\управление экономического развития и инвестиций\Отдел развития предпринимательства и инвестиций\Инвестиционный паспорт\2023\Картинки\4e031f10-5873-4fec-9882-abd79874801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4338"/>
          <a:stretch/>
        </p:blipFill>
        <p:spPr bwMode="auto">
          <a:xfrm>
            <a:off x="269902" y="3300047"/>
            <a:ext cx="1293017" cy="936786"/>
          </a:xfrm>
          <a:prstGeom prst="roundRect">
            <a:avLst>
              <a:gd name="adj" fmla="val 14419"/>
            </a:avLst>
          </a:prstGeom>
          <a:ln w="28575" cap="sq">
            <a:solidFill>
              <a:srgbClr val="0066CC"/>
            </a:solidFill>
            <a:prstDash val="solid"/>
            <a:miter lim="800000"/>
          </a:ln>
          <a:effectLst/>
          <a:extLst>
            <a:ext uri="{909E8E84-426E-40DD-AFC4-6F175D3DCCD1}">
              <a14:hiddenFill xmlns:a14="http://schemas.microsoft.com/office/drawing/2010/main">
                <a:solidFill>
                  <a:srgbClr val="FFFFFF"/>
                </a:solidFill>
              </a14:hiddenFill>
            </a:ext>
          </a:extLst>
        </p:spPr>
      </p:pic>
      <p:pic>
        <p:nvPicPr>
          <p:cNvPr id="30" name="Picture 4" descr="\\192.168.1.2\управление экономического развития и инвестиций\Отдел развития предпринимательства и инвестиций\Инвестиционный паспорт\2023\Картинки\bda146ac-4bff-4974-86ed-ae66124971de.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825" r="3823"/>
          <a:stretch/>
        </p:blipFill>
        <p:spPr bwMode="auto">
          <a:xfrm>
            <a:off x="7592570" y="2110435"/>
            <a:ext cx="1293015" cy="934562"/>
          </a:xfrm>
          <a:prstGeom prst="roundRect">
            <a:avLst>
              <a:gd name="adj" fmla="val 14022"/>
            </a:avLst>
          </a:prstGeom>
          <a:ln w="28575" cap="sq">
            <a:solidFill>
              <a:srgbClr val="0066CC"/>
            </a:solidFill>
            <a:prstDash val="solid"/>
            <a:miter lim="800000"/>
          </a:ln>
          <a:effectLst/>
          <a:extLst>
            <a:ext uri="{909E8E84-426E-40DD-AFC4-6F175D3DCCD1}">
              <a14:hiddenFill xmlns:a14="http://schemas.microsoft.com/office/drawing/2010/main">
                <a:solidFill>
                  <a:srgbClr val="FFFFFF"/>
                </a:solidFill>
              </a14:hiddenFill>
            </a:ext>
          </a:extLst>
        </p:spPr>
      </p:pic>
      <p:pic>
        <p:nvPicPr>
          <p:cNvPr id="31" name="Picture 9" descr="C:\Users\DailideDA\Desktop\p1f6jp2b4i12n21n6s28al25gua.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182" r="6861"/>
          <a:stretch/>
        </p:blipFill>
        <p:spPr bwMode="auto">
          <a:xfrm>
            <a:off x="6488715" y="2321369"/>
            <a:ext cx="1293174" cy="936785"/>
          </a:xfrm>
          <a:prstGeom prst="roundRect">
            <a:avLst>
              <a:gd name="adj" fmla="val 15991"/>
            </a:avLst>
          </a:prstGeom>
          <a:ln w="28575" cap="sq">
            <a:solidFill>
              <a:srgbClr val="0070C0"/>
            </a:solidFill>
            <a:prstDash val="solid"/>
          </a:ln>
          <a:effectLst/>
          <a:extLst>
            <a:ext uri="{909E8E84-426E-40DD-AFC4-6F175D3DCCD1}">
              <a14:hiddenFill xmlns:a14="http://schemas.microsoft.com/office/drawing/2010/main">
                <a:solidFill>
                  <a:srgbClr val="FFFFFF"/>
                </a:solidFill>
              </a14:hiddenFill>
            </a:ext>
          </a:extLst>
        </p:spPr>
      </p:pic>
      <p:pic>
        <p:nvPicPr>
          <p:cNvPr id="32" name="Picture 2" descr="\\192.168.1.2\управление экономического развития и инвестиций\Отдел развития предпринимательства и инвестиций\Инвестиционный паспорт\2023\Картинки\l8qndphjaxwtbzd9fjkswqe0ly1l17jr.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4053"/>
          <a:stretch/>
        </p:blipFill>
        <p:spPr bwMode="auto">
          <a:xfrm>
            <a:off x="4211279" y="2321365"/>
            <a:ext cx="1301816" cy="936789"/>
          </a:xfrm>
          <a:prstGeom prst="roundRect">
            <a:avLst>
              <a:gd name="adj" fmla="val 15351"/>
            </a:avLst>
          </a:prstGeom>
          <a:solidFill>
            <a:srgbClr val="FFFFFF"/>
          </a:solidFill>
          <a:ln w="28575" cap="sq">
            <a:solidFill>
              <a:srgbClr val="0066CC"/>
            </a:solidFill>
            <a:miter lim="800000"/>
          </a:ln>
          <a:effectLst/>
          <a:extLst/>
        </p:spPr>
      </p:pic>
      <p:pic>
        <p:nvPicPr>
          <p:cNvPr id="33" name="Picture 3" descr="\\192.168.1.2\управление экономического развития и инвестиций\Отдел развития предпринимательства и инвестиций\Инвестиционный паспорт\2023\Картинки\qptz6scaoqcw6il2t2y43u37v40xjr14.jpg"/>
          <p:cNvPicPr>
            <a:picLocks noChangeAspect="1" noChangeArrowheads="1"/>
          </p:cNvPicPr>
          <p:nvPr/>
        </p:nvPicPr>
        <p:blipFill rotWithShape="1">
          <a:blip r:embed="rId9">
            <a:extLst>
              <a:ext uri="{28A0092B-C50C-407E-A947-70E740481C1C}">
                <a14:useLocalDpi xmlns:a14="http://schemas.microsoft.com/office/drawing/2010/main" val="0"/>
              </a:ext>
            </a:extLst>
          </a:blip>
          <a:srcRect t="2828" b="2828"/>
          <a:stretch/>
        </p:blipFill>
        <p:spPr bwMode="auto">
          <a:xfrm>
            <a:off x="5355170" y="2108208"/>
            <a:ext cx="1296357" cy="936789"/>
          </a:xfrm>
          <a:prstGeom prst="roundRect">
            <a:avLst>
              <a:gd name="adj" fmla="val 15412"/>
            </a:avLst>
          </a:prstGeom>
          <a:solidFill>
            <a:srgbClr val="FFFFFF"/>
          </a:solidFill>
          <a:ln w="28575" cap="sq">
            <a:solidFill>
              <a:srgbClr val="0066CC"/>
            </a:solidFill>
            <a:miter lim="800000"/>
          </a:ln>
          <a:effectLst/>
          <a:extLst/>
        </p:spPr>
      </p:pic>
      <p:sp>
        <p:nvSpPr>
          <p:cNvPr id="34" name="Прямоугольник 33"/>
          <p:cNvSpPr/>
          <p:nvPr/>
        </p:nvSpPr>
        <p:spPr>
          <a:xfrm>
            <a:off x="277161" y="390980"/>
            <a:ext cx="4680520" cy="492443"/>
          </a:xfrm>
          <a:prstGeom prst="rect">
            <a:avLst/>
          </a:prstGeom>
        </p:spPr>
        <p:txBody>
          <a:bodyPr wrap="square">
            <a:spAutoFit/>
          </a:bodyPr>
          <a:lstStyle/>
          <a:p>
            <a:r>
              <a:rPr lang="en-US" sz="2600" b="1" dirty="0" smtClean="0">
                <a:solidFill>
                  <a:schemeClr val="bg1"/>
                </a:solidFill>
                <a:cs typeface="Arial" pitchFamily="34" charset="0"/>
              </a:rPr>
              <a:t>Tourism</a:t>
            </a:r>
            <a:endParaRPr lang="ru-RU" sz="2600" dirty="0">
              <a:solidFill>
                <a:schemeClr val="bg1"/>
              </a:solidFill>
              <a:cs typeface="Arial" pitchFamily="34" charset="0"/>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92.168.1.2\управление экономического развития и инвестиций\Отдел развития предпринимательства и инвестиций\Инвестиционный паспорт\2023\Картинки\_AND0401_1.jpg"/>
          <p:cNvPicPr>
            <a:picLocks noChangeAspect="1" noChangeArrowheads="1"/>
          </p:cNvPicPr>
          <p:nvPr/>
        </p:nvPicPr>
        <p:blipFill rotWithShape="1">
          <a:blip r:embed="rId2">
            <a:extLst>
              <a:ext uri="{28A0092B-C50C-407E-A947-70E740481C1C}">
                <a14:useLocalDpi xmlns:a14="http://schemas.microsoft.com/office/drawing/2010/main" val="0"/>
              </a:ext>
            </a:extLst>
          </a:blip>
          <a:srcRect l="3976" r="7136"/>
          <a:stretch/>
        </p:blipFill>
        <p:spPr bwMode="auto">
          <a:xfrm>
            <a:off x="-1759"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15</a:t>
            </a:r>
            <a:endParaRPr lang="ru-RU" sz="2600" b="1" dirty="0">
              <a:cs typeface="Times New Roman" pitchFamily="18" charset="0"/>
            </a:endParaRPr>
          </a:p>
        </p:txBody>
      </p:sp>
    </p:spTree>
    <p:extLst>
      <p:ext uri="{BB962C8B-B14F-4D97-AF65-F5344CB8AC3E}">
        <p14:creationId xmlns:p14="http://schemas.microsoft.com/office/powerpoint/2010/main" val="629092654"/>
      </p:ext>
    </p:extLst>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192.168.1.2\files\Управление экономического развития и инвестиций\Отдел развития предпринимательства и инвестиций\Инвестиционный паспорт\2022\2022-04-16 Инвестиционный паспорт\2022-04-16 Инвестиционный паспорт\IMG_4087.jpg">
            <a:extLst>
              <a:ext uri="{FF2B5EF4-FFF2-40B4-BE49-F238E27FC236}">
                <a16:creationId xmlns="" xmlns:a16="http://schemas.microsoft.com/office/drawing/2014/main" id="{86F0EA8A-8B2A-EA77-3DCB-CBAD80B182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87" b="55319"/>
          <a:stretch/>
        </p:blipFill>
        <p:spPr bwMode="auto">
          <a:xfrm>
            <a:off x="0" y="-447514"/>
            <a:ext cx="9144000" cy="1188000"/>
          </a:xfrm>
          <a:prstGeom prst="rect">
            <a:avLst/>
          </a:prstGeom>
          <a:noFill/>
          <a:extLst>
            <a:ext uri="{909E8E84-426E-40DD-AFC4-6F175D3DCCD1}">
              <a14:hiddenFill xmlns:a14="http://schemas.microsoft.com/office/drawing/2010/main">
                <a:solidFill>
                  <a:srgbClr val="FFFFFF"/>
                </a:solidFill>
              </a14:hiddenFill>
            </a:ext>
          </a:extLst>
        </p:spPr>
      </p:pic>
      <p:sp>
        <p:nvSpPr>
          <p:cNvPr id="331" name="Прямоугольник 36"/>
          <p:cNvSpPr/>
          <p:nvPr/>
        </p:nvSpPr>
        <p:spPr>
          <a:xfrm>
            <a:off x="0" y="-447515"/>
            <a:ext cx="9180514" cy="1188002"/>
          </a:xfrm>
          <a:prstGeom prst="rect">
            <a:avLst/>
          </a:prstGeom>
          <a:solidFill>
            <a:srgbClr val="0070C0">
              <a:alpha val="58000"/>
            </a:srgbClr>
          </a:solidFill>
          <a:ln w="12700">
            <a:miter lim="400000"/>
          </a:ln>
        </p:spPr>
        <p:txBody>
          <a:bodyPr lIns="45719" rIns="45719" anchor="ctr"/>
          <a:lstStyle/>
          <a:p>
            <a:pPr algn="ctr">
              <a:defRPr>
                <a:solidFill>
                  <a:srgbClr val="FFFFFF"/>
                </a:solidFill>
              </a:defRPr>
            </a:pPr>
            <a:endParaRPr/>
          </a:p>
        </p:txBody>
      </p:sp>
      <p:sp>
        <p:nvSpPr>
          <p:cNvPr id="332" name="TextBox 5"/>
          <p:cNvSpPr txBox="1"/>
          <p:nvPr/>
        </p:nvSpPr>
        <p:spPr>
          <a:xfrm>
            <a:off x="323527" y="344269"/>
            <a:ext cx="5760642" cy="4724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2600" b="1">
                <a:solidFill>
                  <a:srgbClr val="FFFFFF"/>
                </a:solidFill>
              </a:defRPr>
            </a:lvl1pPr>
          </a:lstStyle>
          <a:p>
            <a:r>
              <a:t>Social infrastructure</a:t>
            </a:r>
          </a:p>
        </p:txBody>
      </p:sp>
      <p:sp>
        <p:nvSpPr>
          <p:cNvPr id="333" name="TextBox 6"/>
          <p:cNvSpPr txBox="1"/>
          <p:nvPr/>
        </p:nvSpPr>
        <p:spPr>
          <a:xfrm>
            <a:off x="179511" y="1556791"/>
            <a:ext cx="4176466" cy="5486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just">
              <a:defRPr sz="1100"/>
            </a:lvl1pPr>
          </a:lstStyle>
          <a:p>
            <a:r>
              <a:t>Blagoveshchensk is one of the biggest centers of education and science of the Far East. It possesses huge labor force and intellectual potential.</a:t>
            </a:r>
          </a:p>
        </p:txBody>
      </p:sp>
      <p:sp>
        <p:nvSpPr>
          <p:cNvPr id="334" name="TextBox 7"/>
          <p:cNvSpPr txBox="1"/>
          <p:nvPr/>
        </p:nvSpPr>
        <p:spPr>
          <a:xfrm>
            <a:off x="323527" y="1268759"/>
            <a:ext cx="4032450" cy="2946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1400" b="1">
                <a:solidFill>
                  <a:srgbClr val="E46C0A"/>
                </a:solidFill>
              </a:defRPr>
            </a:lvl1pPr>
          </a:lstStyle>
          <a:p>
            <a:r>
              <a:t>Education</a:t>
            </a:r>
          </a:p>
        </p:txBody>
      </p:sp>
      <p:sp>
        <p:nvSpPr>
          <p:cNvPr id="335" name="TextBox 8"/>
          <p:cNvSpPr txBox="1"/>
          <p:nvPr/>
        </p:nvSpPr>
        <p:spPr>
          <a:xfrm>
            <a:off x="4716015" y="1268759"/>
            <a:ext cx="4032450" cy="2946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1400" b="1">
                <a:solidFill>
                  <a:srgbClr val="E46C0A"/>
                </a:solidFill>
              </a:defRPr>
            </a:lvl1pPr>
          </a:lstStyle>
          <a:p>
            <a:r>
              <a:t>Health service</a:t>
            </a:r>
          </a:p>
        </p:txBody>
      </p:sp>
      <p:sp>
        <p:nvSpPr>
          <p:cNvPr id="336" name="TextBox 9"/>
          <p:cNvSpPr txBox="1"/>
          <p:nvPr/>
        </p:nvSpPr>
        <p:spPr>
          <a:xfrm>
            <a:off x="4716016" y="1484783"/>
            <a:ext cx="4355977" cy="492443"/>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sz="1100"/>
            </a:pPr>
            <a:r>
              <a:rPr dirty="0"/>
              <a:t>On the territory of Blagoveshchensk there are </a:t>
            </a:r>
            <a:r>
              <a:rPr sz="1500" b="1" dirty="0" smtClean="0">
                <a:solidFill>
                  <a:srgbClr val="E46C0A"/>
                </a:solidFill>
              </a:rPr>
              <a:t>2</a:t>
            </a:r>
            <a:r>
              <a:rPr lang="ru-RU" sz="1500" b="1" dirty="0" smtClean="0">
                <a:solidFill>
                  <a:srgbClr val="E46C0A"/>
                </a:solidFill>
              </a:rPr>
              <a:t>8</a:t>
            </a:r>
            <a:r>
              <a:rPr dirty="0" smtClean="0"/>
              <a:t> </a:t>
            </a:r>
            <a:r>
              <a:rPr dirty="0"/>
              <a:t>treatment and prevention institutions:</a:t>
            </a:r>
          </a:p>
        </p:txBody>
      </p:sp>
      <p:sp>
        <p:nvSpPr>
          <p:cNvPr id="337" name="Прямая соединительная линия 10"/>
          <p:cNvSpPr/>
          <p:nvPr/>
        </p:nvSpPr>
        <p:spPr>
          <a:xfrm flipH="1">
            <a:off x="4564069" y="1340767"/>
            <a:ext cx="1" cy="5184577"/>
          </a:xfrm>
          <a:prstGeom prst="line">
            <a:avLst/>
          </a:prstGeom>
          <a:ln w="28575">
            <a:solidFill>
              <a:srgbClr val="0070C0"/>
            </a:solidFill>
          </a:ln>
        </p:spPr>
        <p:txBody>
          <a:bodyPr lIns="45719" rIns="45719"/>
          <a:lstStyle/>
          <a:p>
            <a:endParaRPr/>
          </a:p>
        </p:txBody>
      </p:sp>
      <p:sp>
        <p:nvSpPr>
          <p:cNvPr id="338" name="TextBox 11"/>
          <p:cNvSpPr txBox="1"/>
          <p:nvPr/>
        </p:nvSpPr>
        <p:spPr>
          <a:xfrm>
            <a:off x="6300192" y="1916832"/>
            <a:ext cx="1080121" cy="492443"/>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1500" b="1">
                <a:solidFill>
                  <a:srgbClr val="E46C0A"/>
                </a:solidFill>
              </a:defRPr>
            </a:pPr>
            <a:r>
              <a:rPr dirty="0" smtClean="0"/>
              <a:t>1</a:t>
            </a:r>
            <a:r>
              <a:rPr lang="ru-RU" dirty="0" smtClean="0"/>
              <a:t>2</a:t>
            </a:r>
            <a:r>
              <a:rPr sz="1100" b="0" dirty="0" smtClean="0">
                <a:solidFill>
                  <a:srgbClr val="000000"/>
                </a:solidFill>
              </a:rPr>
              <a:t> </a:t>
            </a:r>
            <a:endParaRPr sz="1100" dirty="0"/>
          </a:p>
          <a:p>
            <a:pPr algn="ctr">
              <a:defRPr sz="1100" b="1"/>
            </a:pPr>
            <a:r>
              <a:rPr dirty="0"/>
              <a:t>hospitals</a:t>
            </a:r>
          </a:p>
        </p:txBody>
      </p:sp>
      <p:sp>
        <p:nvSpPr>
          <p:cNvPr id="339" name="TextBox 12"/>
          <p:cNvSpPr txBox="1"/>
          <p:nvPr/>
        </p:nvSpPr>
        <p:spPr>
          <a:xfrm>
            <a:off x="4716015" y="1916832"/>
            <a:ext cx="1476166" cy="492443"/>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1500" b="1">
                <a:solidFill>
                  <a:srgbClr val="E46C0A"/>
                </a:solidFill>
              </a:defRPr>
            </a:pPr>
            <a:r>
              <a:rPr lang="ru-RU" dirty="0" smtClean="0"/>
              <a:t>9</a:t>
            </a:r>
            <a:r>
              <a:rPr sz="1100" b="0" dirty="0" smtClean="0">
                <a:solidFill>
                  <a:srgbClr val="000000"/>
                </a:solidFill>
              </a:rPr>
              <a:t> </a:t>
            </a:r>
            <a:endParaRPr sz="1100" dirty="0"/>
          </a:p>
          <a:p>
            <a:pPr algn="ctr">
              <a:defRPr sz="1100" b="1"/>
            </a:pPr>
            <a:r>
              <a:rPr dirty="0"/>
              <a:t>outpatient hospitals</a:t>
            </a:r>
          </a:p>
        </p:txBody>
      </p:sp>
      <p:sp>
        <p:nvSpPr>
          <p:cNvPr id="340" name="TextBox 13"/>
          <p:cNvSpPr txBox="1"/>
          <p:nvPr/>
        </p:nvSpPr>
        <p:spPr>
          <a:xfrm>
            <a:off x="6228184" y="2598003"/>
            <a:ext cx="1296145" cy="6121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1500" b="1">
                <a:solidFill>
                  <a:srgbClr val="E46C0A"/>
                </a:solidFill>
              </a:defRPr>
            </a:pPr>
            <a:r>
              <a:t>1</a:t>
            </a:r>
            <a:endParaRPr sz="1100"/>
          </a:p>
          <a:p>
            <a:pPr algn="ctr">
              <a:defRPr sz="1100" b="1"/>
            </a:pPr>
            <a:r>
              <a:t>ambulance</a:t>
            </a:r>
          </a:p>
          <a:p>
            <a:pPr algn="ctr">
              <a:defRPr sz="1100" b="1"/>
            </a:pPr>
            <a:r>
              <a:t>station</a:t>
            </a:r>
          </a:p>
        </p:txBody>
      </p:sp>
      <p:sp>
        <p:nvSpPr>
          <p:cNvPr id="341" name="TextBox 15"/>
          <p:cNvSpPr txBox="1"/>
          <p:nvPr/>
        </p:nvSpPr>
        <p:spPr>
          <a:xfrm>
            <a:off x="4716015" y="2600835"/>
            <a:ext cx="1440162" cy="6121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1500" b="1">
                <a:solidFill>
                  <a:srgbClr val="E46C0A"/>
                </a:solidFill>
              </a:defRPr>
            </a:pPr>
            <a:r>
              <a:rPr dirty="0"/>
              <a:t>1</a:t>
            </a:r>
            <a:endParaRPr sz="1100" dirty="0"/>
          </a:p>
          <a:p>
            <a:pPr algn="ctr">
              <a:defRPr sz="1100" b="1"/>
            </a:pPr>
            <a:r>
              <a:rPr dirty="0"/>
              <a:t>blood transfusion station</a:t>
            </a:r>
          </a:p>
        </p:txBody>
      </p:sp>
      <p:sp>
        <p:nvSpPr>
          <p:cNvPr id="342" name="TextBox 16"/>
          <p:cNvSpPr txBox="1"/>
          <p:nvPr/>
        </p:nvSpPr>
        <p:spPr>
          <a:xfrm>
            <a:off x="7668344" y="2636912"/>
            <a:ext cx="1152129" cy="4597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1500" b="1">
                <a:solidFill>
                  <a:srgbClr val="E46C0A"/>
                </a:solidFill>
              </a:defRPr>
            </a:pPr>
            <a:r>
              <a:rPr dirty="0"/>
              <a:t>1</a:t>
            </a:r>
            <a:r>
              <a:rPr sz="1100" b="0" dirty="0">
                <a:solidFill>
                  <a:srgbClr val="000000"/>
                </a:solidFill>
              </a:rPr>
              <a:t> </a:t>
            </a:r>
            <a:endParaRPr sz="1100" dirty="0"/>
          </a:p>
          <a:p>
            <a:pPr algn="ctr">
              <a:defRPr sz="1100" b="1"/>
            </a:pPr>
            <a:r>
              <a:rPr dirty="0"/>
              <a:t>orphanage</a:t>
            </a:r>
          </a:p>
        </p:txBody>
      </p:sp>
      <p:sp>
        <p:nvSpPr>
          <p:cNvPr id="343" name="TextBox 17"/>
          <p:cNvSpPr txBox="1"/>
          <p:nvPr/>
        </p:nvSpPr>
        <p:spPr>
          <a:xfrm>
            <a:off x="7516665" y="1916832"/>
            <a:ext cx="1447824" cy="6121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1500" b="1">
                <a:solidFill>
                  <a:srgbClr val="E46C0A"/>
                </a:solidFill>
              </a:defRPr>
            </a:pPr>
            <a:r>
              <a:t>4</a:t>
            </a:r>
            <a:endParaRPr sz="1100"/>
          </a:p>
          <a:p>
            <a:pPr algn="ctr">
              <a:defRPr sz="1100" b="1"/>
            </a:pPr>
            <a:r>
              <a:t>health facilities of a specific type</a:t>
            </a:r>
          </a:p>
        </p:txBody>
      </p:sp>
      <p:sp>
        <p:nvSpPr>
          <p:cNvPr id="344" name="TextBox 18"/>
          <p:cNvSpPr txBox="1"/>
          <p:nvPr/>
        </p:nvSpPr>
        <p:spPr>
          <a:xfrm>
            <a:off x="2267743" y="2132856"/>
            <a:ext cx="2232249" cy="492443"/>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1500" b="1">
                <a:solidFill>
                  <a:srgbClr val="E46C0A"/>
                </a:solidFill>
              </a:defRPr>
            </a:pPr>
            <a:r>
              <a:rPr dirty="0"/>
              <a:t>2</a:t>
            </a:r>
            <a:r>
              <a:rPr lang="en-US" dirty="0"/>
              <a:t>1</a:t>
            </a:r>
            <a:endParaRPr sz="1100" dirty="0"/>
          </a:p>
          <a:p>
            <a:pPr algn="ctr">
              <a:defRPr sz="1100" b="1"/>
            </a:pPr>
            <a:r>
              <a:rPr dirty="0"/>
              <a:t>Comprehensive institutions</a:t>
            </a:r>
          </a:p>
        </p:txBody>
      </p:sp>
      <p:sp>
        <p:nvSpPr>
          <p:cNvPr id="345" name="TextBox 21"/>
          <p:cNvSpPr txBox="1"/>
          <p:nvPr/>
        </p:nvSpPr>
        <p:spPr>
          <a:xfrm>
            <a:off x="143507" y="2132856"/>
            <a:ext cx="2196246" cy="492443"/>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1500" b="1">
                <a:solidFill>
                  <a:srgbClr val="E46C0A"/>
                </a:solidFill>
              </a:defRPr>
            </a:pPr>
            <a:r>
              <a:rPr lang="en-US" dirty="0"/>
              <a:t>20</a:t>
            </a:r>
            <a:endParaRPr sz="1100" dirty="0"/>
          </a:p>
          <a:p>
            <a:pPr algn="ctr">
              <a:defRPr sz="1100" b="1"/>
            </a:pPr>
            <a:r>
              <a:rPr dirty="0"/>
              <a:t>Pre-school educational institutions </a:t>
            </a:r>
          </a:p>
        </p:txBody>
      </p:sp>
      <p:sp>
        <p:nvSpPr>
          <p:cNvPr id="346" name="TextBox 22"/>
          <p:cNvSpPr txBox="1"/>
          <p:nvPr/>
        </p:nvSpPr>
        <p:spPr>
          <a:xfrm>
            <a:off x="2411759" y="2780927"/>
            <a:ext cx="2016225" cy="492443"/>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1500" b="1">
                <a:solidFill>
                  <a:srgbClr val="E46C0A"/>
                </a:solidFill>
              </a:defRPr>
            </a:pPr>
            <a:r>
              <a:rPr lang="ru-RU" dirty="0" smtClean="0"/>
              <a:t>4</a:t>
            </a:r>
            <a:endParaRPr dirty="0"/>
          </a:p>
          <a:p>
            <a:pPr algn="ctr">
              <a:defRPr sz="1100" b="1"/>
            </a:pPr>
            <a:r>
              <a:rPr dirty="0"/>
              <a:t> Universities</a:t>
            </a:r>
          </a:p>
        </p:txBody>
      </p:sp>
      <p:sp>
        <p:nvSpPr>
          <p:cNvPr id="347" name="TextBox 25"/>
          <p:cNvSpPr txBox="1"/>
          <p:nvPr/>
        </p:nvSpPr>
        <p:spPr>
          <a:xfrm>
            <a:off x="179511" y="2780927"/>
            <a:ext cx="2196246" cy="492443"/>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1500" b="1">
                <a:solidFill>
                  <a:srgbClr val="E46C0A"/>
                </a:solidFill>
              </a:defRPr>
            </a:pPr>
            <a:r>
              <a:rPr dirty="0"/>
              <a:t>1</a:t>
            </a:r>
            <a:r>
              <a:rPr lang="en-US" dirty="0"/>
              <a:t>1</a:t>
            </a:r>
            <a:endParaRPr sz="1100" dirty="0"/>
          </a:p>
          <a:p>
            <a:pPr algn="ctr">
              <a:defRPr sz="1100" b="1"/>
            </a:pPr>
            <a:r>
              <a:rPr dirty="0"/>
              <a:t>Vocational education institutions</a:t>
            </a:r>
          </a:p>
        </p:txBody>
      </p:sp>
      <p:sp>
        <p:nvSpPr>
          <p:cNvPr id="348" name="TextBox 20"/>
          <p:cNvSpPr txBox="1"/>
          <p:nvPr/>
        </p:nvSpPr>
        <p:spPr>
          <a:xfrm>
            <a:off x="235660" y="3625279"/>
            <a:ext cx="4032450" cy="2946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1400" b="1">
                <a:solidFill>
                  <a:srgbClr val="E46C0A"/>
                </a:solidFill>
              </a:defRPr>
            </a:lvl1pPr>
          </a:lstStyle>
          <a:p>
            <a:r>
              <a:rPr dirty="0"/>
              <a:t>Culture</a:t>
            </a:r>
          </a:p>
        </p:txBody>
      </p:sp>
      <p:sp>
        <p:nvSpPr>
          <p:cNvPr id="349" name="TextBox 24"/>
          <p:cNvSpPr txBox="1"/>
          <p:nvPr/>
        </p:nvSpPr>
        <p:spPr>
          <a:xfrm>
            <a:off x="4716015" y="3573016"/>
            <a:ext cx="4032450" cy="2946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1400" b="1">
                <a:solidFill>
                  <a:srgbClr val="E46C0A"/>
                </a:solidFill>
              </a:defRPr>
            </a:lvl1pPr>
          </a:lstStyle>
          <a:p>
            <a:r>
              <a:t>Physical Culture and Sport</a:t>
            </a:r>
          </a:p>
        </p:txBody>
      </p:sp>
      <p:sp>
        <p:nvSpPr>
          <p:cNvPr id="350" name="TextBox 26"/>
          <p:cNvSpPr txBox="1"/>
          <p:nvPr/>
        </p:nvSpPr>
        <p:spPr>
          <a:xfrm>
            <a:off x="5796136" y="4941168"/>
            <a:ext cx="2088233" cy="66172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1500" b="1">
                <a:solidFill>
                  <a:srgbClr val="E46C0A"/>
                </a:solidFill>
              </a:defRPr>
            </a:pPr>
            <a:r>
              <a:rPr dirty="0"/>
              <a:t>4</a:t>
            </a:r>
            <a:r>
              <a:rPr lang="en-US" dirty="0"/>
              <a:t>20</a:t>
            </a:r>
            <a:r>
              <a:rPr sz="1100" dirty="0">
                <a:solidFill>
                  <a:srgbClr val="000000"/>
                </a:solidFill>
              </a:rPr>
              <a:t> </a:t>
            </a:r>
            <a:endParaRPr sz="1100" dirty="0"/>
          </a:p>
          <a:p>
            <a:pPr algn="ctr">
              <a:defRPr sz="1100" b="1"/>
            </a:pPr>
            <a:r>
              <a:rPr dirty="0"/>
              <a:t>sport facilities</a:t>
            </a:r>
            <a:r>
              <a:rPr b="0" dirty="0"/>
              <a:t>, </a:t>
            </a:r>
          </a:p>
          <a:p>
            <a:pPr algn="ctr">
              <a:defRPr sz="1100"/>
            </a:pPr>
            <a:r>
              <a:rPr dirty="0"/>
              <a:t>including:</a:t>
            </a:r>
          </a:p>
        </p:txBody>
      </p:sp>
      <p:sp>
        <p:nvSpPr>
          <p:cNvPr id="351" name="TextBox 27"/>
          <p:cNvSpPr txBox="1"/>
          <p:nvPr/>
        </p:nvSpPr>
        <p:spPr>
          <a:xfrm>
            <a:off x="179512" y="4221088"/>
            <a:ext cx="1584176" cy="64633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1500" b="1">
                <a:solidFill>
                  <a:srgbClr val="E46C0A"/>
                </a:solidFill>
              </a:defRPr>
            </a:pPr>
            <a:r>
              <a:rPr lang="en-US" sz="1400" dirty="0"/>
              <a:t>2 + 10 branches</a:t>
            </a:r>
            <a:endParaRPr sz="1400" dirty="0"/>
          </a:p>
          <a:p>
            <a:pPr algn="ctr">
              <a:defRPr sz="1100" b="1"/>
            </a:pPr>
            <a:r>
              <a:rPr dirty="0"/>
              <a:t>cultural and leisure centers</a:t>
            </a:r>
          </a:p>
        </p:txBody>
      </p:sp>
      <p:sp>
        <p:nvSpPr>
          <p:cNvPr id="352" name="TextBox 28"/>
          <p:cNvSpPr txBox="1"/>
          <p:nvPr/>
        </p:nvSpPr>
        <p:spPr>
          <a:xfrm>
            <a:off x="251519" y="5949280"/>
            <a:ext cx="2232250" cy="2438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sz="1100"/>
            </a:pPr>
            <a:r>
              <a:rPr dirty="0"/>
              <a:t>Amur Regional </a:t>
            </a:r>
            <a:r>
              <a:rPr b="1" dirty="0">
                <a:solidFill>
                  <a:srgbClr val="0070C0"/>
                </a:solidFill>
              </a:rPr>
              <a:t>concert hall</a:t>
            </a:r>
          </a:p>
        </p:txBody>
      </p:sp>
      <p:sp>
        <p:nvSpPr>
          <p:cNvPr id="353" name="TextBox 30"/>
          <p:cNvSpPr txBox="1"/>
          <p:nvPr/>
        </p:nvSpPr>
        <p:spPr>
          <a:xfrm>
            <a:off x="2319843" y="5949279"/>
            <a:ext cx="2108142" cy="3962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1100"/>
            </a:pPr>
            <a:r>
              <a:rPr b="1" dirty="0">
                <a:solidFill>
                  <a:srgbClr val="0070C0"/>
                </a:solidFill>
              </a:rPr>
              <a:t>Novikov-</a:t>
            </a:r>
            <a:r>
              <a:rPr b="1" dirty="0" err="1">
                <a:solidFill>
                  <a:srgbClr val="0070C0"/>
                </a:solidFill>
              </a:rPr>
              <a:t>Daurskiy</a:t>
            </a:r>
            <a:r>
              <a:rPr b="1" dirty="0">
                <a:solidFill>
                  <a:srgbClr val="0070C0"/>
                </a:solidFill>
              </a:rPr>
              <a:t> </a:t>
            </a:r>
            <a:r>
              <a:rPr dirty="0"/>
              <a:t>Amur Regional </a:t>
            </a:r>
            <a:r>
              <a:rPr b="1" dirty="0">
                <a:solidFill>
                  <a:srgbClr val="0070C0"/>
                </a:solidFill>
              </a:rPr>
              <a:t>Museum </a:t>
            </a:r>
          </a:p>
        </p:txBody>
      </p:sp>
      <p:sp>
        <p:nvSpPr>
          <p:cNvPr id="354" name="TextBox 31"/>
          <p:cNvSpPr txBox="1"/>
          <p:nvPr/>
        </p:nvSpPr>
        <p:spPr>
          <a:xfrm>
            <a:off x="2339751" y="5013176"/>
            <a:ext cx="2160241" cy="3962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1100"/>
            </a:pPr>
            <a:r>
              <a:rPr dirty="0"/>
              <a:t>Amur Regional </a:t>
            </a:r>
            <a:r>
              <a:rPr b="1" dirty="0">
                <a:solidFill>
                  <a:srgbClr val="0070C0"/>
                </a:solidFill>
              </a:rPr>
              <a:t>Puppet Theatre</a:t>
            </a:r>
            <a:r>
              <a:rPr dirty="0"/>
              <a:t>,</a:t>
            </a:r>
          </a:p>
          <a:p>
            <a:pPr algn="ctr">
              <a:defRPr sz="1100"/>
            </a:pPr>
            <a:r>
              <a:rPr dirty="0"/>
              <a:t>Amur Regional </a:t>
            </a:r>
            <a:r>
              <a:rPr b="1" dirty="0">
                <a:solidFill>
                  <a:srgbClr val="0070C0"/>
                </a:solidFill>
              </a:rPr>
              <a:t>Drama Theatre</a:t>
            </a:r>
          </a:p>
        </p:txBody>
      </p:sp>
      <p:sp>
        <p:nvSpPr>
          <p:cNvPr id="355" name="TextBox 32"/>
          <p:cNvSpPr txBox="1"/>
          <p:nvPr/>
        </p:nvSpPr>
        <p:spPr>
          <a:xfrm>
            <a:off x="1763688" y="4221088"/>
            <a:ext cx="1224137" cy="7645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1500" b="1">
                <a:solidFill>
                  <a:srgbClr val="E46C0A"/>
                </a:solidFill>
              </a:defRPr>
            </a:pPr>
            <a:r>
              <a:t>3</a:t>
            </a:r>
          </a:p>
          <a:p>
            <a:pPr algn="ctr">
              <a:defRPr sz="1100" b="1"/>
            </a:pPr>
            <a:r>
              <a:t>Public amusement parks</a:t>
            </a:r>
          </a:p>
        </p:txBody>
      </p:sp>
      <p:sp>
        <p:nvSpPr>
          <p:cNvPr id="356" name="TextBox 33"/>
          <p:cNvSpPr txBox="1"/>
          <p:nvPr/>
        </p:nvSpPr>
        <p:spPr>
          <a:xfrm>
            <a:off x="3059832" y="4221088"/>
            <a:ext cx="1296145" cy="66172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1500" b="1">
                <a:solidFill>
                  <a:srgbClr val="E46C0A"/>
                </a:solidFill>
              </a:defRPr>
            </a:pPr>
            <a:r>
              <a:rPr lang="ru-RU" dirty="0" smtClean="0"/>
              <a:t>5</a:t>
            </a:r>
            <a:endParaRPr dirty="0"/>
          </a:p>
          <a:p>
            <a:pPr algn="ctr">
              <a:defRPr sz="1100" b="1"/>
            </a:pPr>
            <a:r>
              <a:rPr dirty="0"/>
              <a:t>Art schools for children</a:t>
            </a:r>
          </a:p>
        </p:txBody>
      </p:sp>
      <p:sp>
        <p:nvSpPr>
          <p:cNvPr id="357" name="TextBox 4"/>
          <p:cNvSpPr txBox="1"/>
          <p:nvPr/>
        </p:nvSpPr>
        <p:spPr>
          <a:xfrm>
            <a:off x="4788023" y="3861048"/>
            <a:ext cx="4104458" cy="553998"/>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just">
              <a:defRPr sz="1500" b="1">
                <a:solidFill>
                  <a:srgbClr val="E46C0A"/>
                </a:solidFill>
              </a:defRPr>
            </a:pPr>
            <a:r>
              <a:rPr lang="ru-RU" dirty="0" smtClean="0"/>
              <a:t>97,2</a:t>
            </a:r>
            <a:r>
              <a:rPr dirty="0" smtClean="0"/>
              <a:t> </a:t>
            </a:r>
            <a:r>
              <a:rPr sz="1100" dirty="0">
                <a:solidFill>
                  <a:srgbClr val="000000"/>
                </a:solidFill>
              </a:rPr>
              <a:t>thousand citizens </a:t>
            </a:r>
            <a:r>
              <a:rPr sz="1100" b="0" dirty="0">
                <a:solidFill>
                  <a:srgbClr val="000000"/>
                </a:solidFill>
              </a:rPr>
              <a:t>do sport on a regular basis. </a:t>
            </a:r>
            <a:r>
              <a:rPr sz="1100" b="0" dirty="0">
                <a:solidFill>
                  <a:schemeClr val="tx1"/>
                </a:solidFill>
              </a:rPr>
              <a:t>Annually </a:t>
            </a:r>
            <a:r>
              <a:rPr lang="en-US" sz="1100" b="0" dirty="0">
                <a:solidFill>
                  <a:schemeClr val="tx1"/>
                </a:solidFill>
              </a:rPr>
              <a:t>about</a:t>
            </a:r>
            <a:r>
              <a:rPr sz="1100" b="0" dirty="0">
                <a:solidFill>
                  <a:schemeClr val="tx1"/>
                </a:solidFill>
              </a:rPr>
              <a:t> </a:t>
            </a:r>
            <a:r>
              <a:rPr lang="ru-RU" sz="1500" b="1" dirty="0" smtClean="0">
                <a:solidFill>
                  <a:srgbClr val="E46C0A"/>
                </a:solidFill>
              </a:rPr>
              <a:t>275</a:t>
            </a:r>
            <a:r>
              <a:rPr sz="1100" b="0" dirty="0" smtClean="0">
                <a:solidFill>
                  <a:srgbClr val="000000"/>
                </a:solidFill>
              </a:rPr>
              <a:t> </a:t>
            </a:r>
            <a:r>
              <a:rPr sz="1100" dirty="0">
                <a:solidFill>
                  <a:srgbClr val="000000"/>
                </a:solidFill>
              </a:rPr>
              <a:t>sport events </a:t>
            </a:r>
            <a:r>
              <a:rPr sz="1100" b="0" dirty="0">
                <a:solidFill>
                  <a:srgbClr val="000000"/>
                </a:solidFill>
              </a:rPr>
              <a:t>are hold in the city. </a:t>
            </a:r>
          </a:p>
        </p:txBody>
      </p:sp>
      <p:sp>
        <p:nvSpPr>
          <p:cNvPr id="358" name="TextBox 40"/>
          <p:cNvSpPr txBox="1"/>
          <p:nvPr/>
        </p:nvSpPr>
        <p:spPr>
          <a:xfrm>
            <a:off x="7668342" y="5622339"/>
            <a:ext cx="1080122" cy="66172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1500" b="1">
                <a:solidFill>
                  <a:srgbClr val="E46C0A"/>
                </a:solidFill>
              </a:defRPr>
            </a:pPr>
            <a:r>
              <a:rPr dirty="0"/>
              <a:t>3</a:t>
            </a:r>
            <a:r>
              <a:rPr dirty="0">
                <a:solidFill>
                  <a:srgbClr val="000000"/>
                </a:solidFill>
              </a:rPr>
              <a:t> </a:t>
            </a:r>
          </a:p>
          <a:p>
            <a:pPr algn="ctr">
              <a:defRPr sz="1100" b="1"/>
            </a:pPr>
            <a:r>
              <a:rPr dirty="0"/>
              <a:t>stadiums with </a:t>
            </a:r>
            <a:r>
              <a:rPr lang="en-US" dirty="0"/>
              <a:t>stands</a:t>
            </a:r>
            <a:endParaRPr dirty="0"/>
          </a:p>
        </p:txBody>
      </p:sp>
      <p:sp>
        <p:nvSpPr>
          <p:cNvPr id="359" name="TextBox 41"/>
          <p:cNvSpPr txBox="1"/>
          <p:nvPr/>
        </p:nvSpPr>
        <p:spPr>
          <a:xfrm>
            <a:off x="4924376" y="5647599"/>
            <a:ext cx="1022947" cy="492443"/>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1500" b="1">
                <a:solidFill>
                  <a:srgbClr val="E46C0A"/>
                </a:solidFill>
              </a:defRPr>
            </a:pPr>
            <a:r>
              <a:rPr dirty="0"/>
              <a:t>8</a:t>
            </a:r>
            <a:r>
              <a:rPr lang="en-US" dirty="0"/>
              <a:t>9</a:t>
            </a:r>
            <a:r>
              <a:rPr sz="1100" dirty="0">
                <a:solidFill>
                  <a:srgbClr val="000000"/>
                </a:solidFill>
              </a:rPr>
              <a:t> </a:t>
            </a:r>
            <a:endParaRPr sz="1100" dirty="0"/>
          </a:p>
          <a:p>
            <a:pPr algn="ctr">
              <a:defRPr sz="1100" b="1"/>
            </a:pPr>
            <a:r>
              <a:rPr dirty="0"/>
              <a:t>gyms</a:t>
            </a:r>
          </a:p>
        </p:txBody>
      </p:sp>
      <p:sp>
        <p:nvSpPr>
          <p:cNvPr id="360" name="TextBox 43"/>
          <p:cNvSpPr txBox="1"/>
          <p:nvPr/>
        </p:nvSpPr>
        <p:spPr>
          <a:xfrm>
            <a:off x="6228184" y="5622339"/>
            <a:ext cx="1152129" cy="430887"/>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1500" b="1">
                <a:solidFill>
                  <a:srgbClr val="E46C0A"/>
                </a:solidFill>
              </a:defRPr>
            </a:pPr>
            <a:r>
              <a:rPr lang="en-US" sz="1100" dirty="0"/>
              <a:t>6</a:t>
            </a:r>
            <a:r>
              <a:rPr sz="1100" dirty="0"/>
              <a:t> </a:t>
            </a:r>
          </a:p>
          <a:p>
            <a:pPr algn="ctr">
              <a:defRPr sz="1100" b="1"/>
            </a:pPr>
            <a:r>
              <a:rPr dirty="0"/>
              <a:t>swimming pools</a:t>
            </a:r>
          </a:p>
        </p:txBody>
      </p:sp>
      <p:sp>
        <p:nvSpPr>
          <p:cNvPr id="361" name="TextBox 42"/>
          <p:cNvSpPr txBox="1"/>
          <p:nvPr/>
        </p:nvSpPr>
        <p:spPr>
          <a:xfrm>
            <a:off x="5004047" y="4581128"/>
            <a:ext cx="3824089" cy="32316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1500" b="1">
                <a:solidFill>
                  <a:srgbClr val="E46C0A"/>
                </a:solidFill>
              </a:defRPr>
            </a:pPr>
            <a:r>
              <a:rPr lang="en-US" dirty="0"/>
              <a:t>7</a:t>
            </a:r>
            <a:r>
              <a:rPr sz="1100" b="0" dirty="0">
                <a:solidFill>
                  <a:srgbClr val="000000"/>
                </a:solidFill>
              </a:rPr>
              <a:t> </a:t>
            </a:r>
            <a:r>
              <a:rPr sz="1100" dirty="0">
                <a:solidFill>
                  <a:srgbClr val="000000"/>
                </a:solidFill>
              </a:rPr>
              <a:t>sport schools for the youth</a:t>
            </a:r>
          </a:p>
        </p:txBody>
      </p:sp>
      <p:sp>
        <p:nvSpPr>
          <p:cNvPr id="362" name="TextBox 44"/>
          <p:cNvSpPr txBox="1"/>
          <p:nvPr/>
        </p:nvSpPr>
        <p:spPr>
          <a:xfrm>
            <a:off x="251519" y="4005064"/>
            <a:ext cx="3672409" cy="2438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100"/>
            </a:lvl1pPr>
          </a:lstStyle>
          <a:p>
            <a:r>
              <a:t>On the territory of the city there are:</a:t>
            </a:r>
          </a:p>
        </p:txBody>
      </p:sp>
      <p:sp>
        <p:nvSpPr>
          <p:cNvPr id="363" name="TextBox 47"/>
          <p:cNvSpPr txBox="1"/>
          <p:nvPr/>
        </p:nvSpPr>
        <p:spPr>
          <a:xfrm>
            <a:off x="179512" y="5023831"/>
            <a:ext cx="2160242" cy="8534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1100"/>
            </a:pPr>
            <a:r>
              <a:rPr dirty="0"/>
              <a:t>Amur Regional </a:t>
            </a:r>
            <a:r>
              <a:rPr b="1" dirty="0">
                <a:solidFill>
                  <a:srgbClr val="0070C0"/>
                </a:solidFill>
              </a:rPr>
              <a:t>Research and Children’s libraries</a:t>
            </a:r>
            <a:r>
              <a:rPr dirty="0"/>
              <a:t>,</a:t>
            </a:r>
          </a:p>
          <a:p>
            <a:pPr algn="ctr">
              <a:defRPr sz="1100"/>
            </a:pPr>
            <a:r>
              <a:rPr dirty="0"/>
              <a:t>Municipal information </a:t>
            </a:r>
            <a:r>
              <a:rPr b="1" dirty="0">
                <a:solidFill>
                  <a:srgbClr val="0070C0"/>
                </a:solidFill>
              </a:rPr>
              <a:t>library system</a:t>
            </a:r>
            <a:r>
              <a:rPr dirty="0"/>
              <a:t>, which unites </a:t>
            </a:r>
            <a:r>
              <a:rPr b="1" dirty="0">
                <a:solidFill>
                  <a:srgbClr val="0070C0"/>
                </a:solidFill>
              </a:rPr>
              <a:t>12 libraries</a:t>
            </a:r>
          </a:p>
        </p:txBody>
      </p:sp>
      <p:sp>
        <p:nvSpPr>
          <p:cNvPr id="364" name="Прямоугольник 35"/>
          <p:cNvSpPr txBox="1"/>
          <p:nvPr/>
        </p:nvSpPr>
        <p:spPr>
          <a:xfrm>
            <a:off x="8493647" y="116632"/>
            <a:ext cx="428962" cy="492443"/>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lgn="ctr">
              <a:defRPr sz="2600" b="1">
                <a:solidFill>
                  <a:srgbClr val="FFFFFF"/>
                </a:solidFill>
              </a:defRPr>
            </a:lvl1pPr>
          </a:lstStyle>
          <a:p>
            <a:r>
              <a:rPr dirty="0"/>
              <a:t>1</a:t>
            </a:r>
            <a:r>
              <a:rPr lang="en-US" dirty="0"/>
              <a:t>6</a:t>
            </a:r>
            <a:endParaRPr dirty="0"/>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DailideDA\Desktop\information\documents\Инвестиционный паспорт 2021\2021 работа над инвест. паспортом г. Благовещенска\2022-04-16 Инвестиционный паспорт\2022-04-16 Инвестиционный паспорт\IMG_8108.jpg">
            <a:extLst>
              <a:ext uri="{FF2B5EF4-FFF2-40B4-BE49-F238E27FC236}">
                <a16:creationId xmlns="" xmlns:a16="http://schemas.microsoft.com/office/drawing/2014/main" id="{361581A7-384A-A260-894E-9FC0600302D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034"/>
          <a:stretch/>
        </p:blipFill>
        <p:spPr bwMode="auto">
          <a:xfrm>
            <a:off x="0" y="1219"/>
            <a:ext cx="9151981"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71" name="Прямоугольник 4"/>
          <p:cNvGrpSpPr/>
          <p:nvPr/>
        </p:nvGrpSpPr>
        <p:grpSpPr>
          <a:xfrm>
            <a:off x="8350905" y="-30437"/>
            <a:ext cx="800474" cy="720084"/>
            <a:chOff x="0" y="-1"/>
            <a:chExt cx="800473" cy="720082"/>
          </a:xfrm>
        </p:grpSpPr>
        <p:sp>
          <p:nvSpPr>
            <p:cNvPr id="369" name="Прямоугольник"/>
            <p:cNvSpPr/>
            <p:nvPr/>
          </p:nvSpPr>
          <p:spPr>
            <a:xfrm>
              <a:off x="0" y="-1"/>
              <a:ext cx="800473" cy="720082"/>
            </a:xfrm>
            <a:prstGeom prst="rect">
              <a:avLst/>
            </a:prstGeom>
            <a:solidFill>
              <a:srgbClr val="0070C0">
                <a:alpha val="58000"/>
              </a:srgbClr>
            </a:solidFill>
            <a:ln w="12700" cap="flat">
              <a:noFill/>
              <a:miter lim="400000"/>
            </a:ln>
            <a:effectLst/>
          </p:spPr>
          <p:txBody>
            <a:bodyPr wrap="square" lIns="45719" tIns="45719" rIns="45719" bIns="45719" numCol="1" anchor="ctr">
              <a:noAutofit/>
            </a:bodyPr>
            <a:lstStyle/>
            <a:p>
              <a:pPr algn="ctr">
                <a:defRPr sz="2600" b="1">
                  <a:solidFill>
                    <a:srgbClr val="FFFFFF"/>
                  </a:solidFill>
                </a:defRPr>
              </a:pPr>
              <a:endParaRPr/>
            </a:p>
          </p:txBody>
        </p:sp>
        <p:sp>
          <p:nvSpPr>
            <p:cNvPr id="370" name="18"/>
            <p:cNvSpPr txBox="1"/>
            <p:nvPr/>
          </p:nvSpPr>
          <p:spPr>
            <a:xfrm>
              <a:off x="0" y="113821"/>
              <a:ext cx="800473" cy="49243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sz="2600" b="1">
                  <a:solidFill>
                    <a:srgbClr val="FFFFFF"/>
                  </a:solidFill>
                </a:defRPr>
              </a:lvl1pPr>
            </a:lstStyle>
            <a:p>
              <a:r>
                <a:rPr dirty="0"/>
                <a:t>1</a:t>
              </a:r>
              <a:r>
                <a:rPr lang="en-US" dirty="0"/>
                <a:t>7</a:t>
              </a:r>
              <a:endParaRPr dirty="0"/>
            </a:p>
          </p:txBody>
        </p:sp>
      </p:gr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 name="Picture 2" descr="Picture 2"/>
          <p:cNvPicPr>
            <a:picLocks noChangeAspect="1"/>
          </p:cNvPicPr>
          <p:nvPr/>
        </p:nvPicPr>
        <p:blipFill>
          <a:blip r:embed="rId2"/>
          <a:srcRect l="11567" t="39893" b="40962"/>
          <a:stretch>
            <a:fillRect/>
          </a:stretch>
        </p:blipFill>
        <p:spPr>
          <a:xfrm>
            <a:off x="-1" y="-27385"/>
            <a:ext cx="9144002" cy="1188001"/>
          </a:xfrm>
          <a:prstGeom prst="rect">
            <a:avLst/>
          </a:prstGeom>
          <a:ln w="12700">
            <a:miter lim="400000"/>
          </a:ln>
        </p:spPr>
      </p:pic>
      <p:sp>
        <p:nvSpPr>
          <p:cNvPr id="375" name="Прямоугольник 4"/>
          <p:cNvSpPr/>
          <p:nvPr/>
        </p:nvSpPr>
        <p:spPr>
          <a:xfrm>
            <a:off x="0" y="-27385"/>
            <a:ext cx="9144000" cy="1188002"/>
          </a:xfrm>
          <a:prstGeom prst="rect">
            <a:avLst/>
          </a:prstGeom>
          <a:solidFill>
            <a:srgbClr val="0070C0">
              <a:alpha val="58000"/>
            </a:srgbClr>
          </a:solidFill>
          <a:ln w="12700">
            <a:miter lim="400000"/>
          </a:ln>
        </p:spPr>
        <p:txBody>
          <a:bodyPr lIns="45719" rIns="45719" anchor="ctr"/>
          <a:lstStyle/>
          <a:p>
            <a:pPr algn="ctr">
              <a:defRPr>
                <a:solidFill>
                  <a:srgbClr val="FFFFFF"/>
                </a:solidFill>
              </a:defRPr>
            </a:pPr>
            <a:endParaRPr/>
          </a:p>
        </p:txBody>
      </p:sp>
      <p:sp>
        <p:nvSpPr>
          <p:cNvPr id="376" name="TextBox 5"/>
          <p:cNvSpPr txBox="1"/>
          <p:nvPr/>
        </p:nvSpPr>
        <p:spPr>
          <a:xfrm>
            <a:off x="323527" y="344269"/>
            <a:ext cx="4824538" cy="492443"/>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2600" b="1">
                <a:solidFill>
                  <a:srgbClr val="FFFFFF"/>
                </a:solidFill>
              </a:defRPr>
            </a:lvl1pPr>
          </a:lstStyle>
          <a:p>
            <a:r>
              <a:rPr dirty="0" smtClean="0"/>
              <a:t>Economic </a:t>
            </a:r>
            <a:r>
              <a:rPr dirty="0"/>
              <a:t>potential</a:t>
            </a:r>
          </a:p>
        </p:txBody>
      </p:sp>
      <p:sp>
        <p:nvSpPr>
          <p:cNvPr id="377" name="TextBox 6"/>
          <p:cNvSpPr txBox="1"/>
          <p:nvPr/>
        </p:nvSpPr>
        <p:spPr>
          <a:xfrm>
            <a:off x="323527" y="1196751"/>
            <a:ext cx="4032450" cy="52322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1400" b="1">
                <a:solidFill>
                  <a:srgbClr val="E46C0A"/>
                </a:solidFill>
              </a:defRPr>
            </a:lvl1pPr>
          </a:lstStyle>
          <a:p>
            <a:r>
              <a:rPr dirty="0"/>
              <a:t>Economic and social indicators of development of Blagoveshchensk in 20</a:t>
            </a:r>
            <a:r>
              <a:rPr lang="en-US" dirty="0"/>
              <a:t>21</a:t>
            </a:r>
            <a:endParaRPr dirty="0"/>
          </a:p>
        </p:txBody>
      </p:sp>
      <p:sp>
        <p:nvSpPr>
          <p:cNvPr id="378" name="Прямая соединительная линия 10"/>
          <p:cNvSpPr/>
          <p:nvPr/>
        </p:nvSpPr>
        <p:spPr>
          <a:xfrm flipH="1">
            <a:off x="4572000" y="1340767"/>
            <a:ext cx="1" cy="5184577"/>
          </a:xfrm>
          <a:prstGeom prst="line">
            <a:avLst/>
          </a:prstGeom>
          <a:ln w="28575">
            <a:solidFill>
              <a:srgbClr val="0070C0"/>
            </a:solidFill>
          </a:ln>
        </p:spPr>
        <p:txBody>
          <a:bodyPr lIns="45719" rIns="45719"/>
          <a:lstStyle/>
          <a:p>
            <a:endParaRPr/>
          </a:p>
        </p:txBody>
      </p:sp>
      <p:sp>
        <p:nvSpPr>
          <p:cNvPr id="379" name="TextBox 11"/>
          <p:cNvSpPr txBox="1"/>
          <p:nvPr/>
        </p:nvSpPr>
        <p:spPr>
          <a:xfrm>
            <a:off x="4716015" y="1196751"/>
            <a:ext cx="4176466" cy="52322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1400" b="1">
                <a:solidFill>
                  <a:srgbClr val="E46C0A"/>
                </a:solidFill>
              </a:defRPr>
            </a:pPr>
            <a:r>
              <a:rPr dirty="0"/>
              <a:t>Structure of fixed-capital investments (excluding SMEs). Types of economic activities, % </a:t>
            </a:r>
          </a:p>
        </p:txBody>
      </p:sp>
      <p:sp>
        <p:nvSpPr>
          <p:cNvPr id="380" name="Прямоугольник 2"/>
          <p:cNvSpPr txBox="1"/>
          <p:nvPr/>
        </p:nvSpPr>
        <p:spPr>
          <a:xfrm>
            <a:off x="179510" y="1762217"/>
            <a:ext cx="2160243" cy="9079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1000"/>
            </a:pPr>
            <a:r>
              <a:rPr dirty="0"/>
              <a:t>Turnover of organizations, which are not classified as small business enterprises (including medium-sized businesses) – </a:t>
            </a:r>
          </a:p>
          <a:p>
            <a:pPr algn="ctr">
              <a:defRPr sz="1300" b="1">
                <a:solidFill>
                  <a:srgbClr val="E46C0A"/>
                </a:solidFill>
              </a:defRPr>
            </a:pPr>
            <a:r>
              <a:rPr lang="en-US" dirty="0" smtClean="0"/>
              <a:t>232028,9</a:t>
            </a:r>
            <a:r>
              <a:rPr sz="1000" b="0" dirty="0" smtClean="0">
                <a:solidFill>
                  <a:srgbClr val="000000"/>
                </a:solidFill>
              </a:rPr>
              <a:t> </a:t>
            </a:r>
            <a:r>
              <a:rPr sz="1000" dirty="0">
                <a:solidFill>
                  <a:srgbClr val="000000"/>
                </a:solidFill>
              </a:rPr>
              <a:t>million rubles</a:t>
            </a:r>
          </a:p>
        </p:txBody>
      </p:sp>
      <p:sp>
        <p:nvSpPr>
          <p:cNvPr id="381" name="Прямоугольник 8"/>
          <p:cNvSpPr txBox="1"/>
          <p:nvPr/>
        </p:nvSpPr>
        <p:spPr>
          <a:xfrm>
            <a:off x="2195735" y="1772816"/>
            <a:ext cx="2140787" cy="600164"/>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1000"/>
            </a:pPr>
            <a:r>
              <a:rPr lang="en-US" dirty="0"/>
              <a:t>Share of profitable </a:t>
            </a:r>
            <a:r>
              <a:rPr dirty="0"/>
              <a:t>enterprises (excluding small business enterprises) – </a:t>
            </a:r>
          </a:p>
          <a:p>
            <a:pPr algn="ctr">
              <a:defRPr sz="1300" b="1">
                <a:solidFill>
                  <a:srgbClr val="E46C0A"/>
                </a:solidFill>
              </a:defRPr>
            </a:pPr>
            <a:r>
              <a:rPr lang="en-US" dirty="0" smtClean="0"/>
              <a:t>69,1</a:t>
            </a:r>
            <a:r>
              <a:rPr dirty="0"/>
              <a:t>%</a:t>
            </a:r>
          </a:p>
        </p:txBody>
      </p:sp>
      <p:sp>
        <p:nvSpPr>
          <p:cNvPr id="382" name="Прямоугольник 12"/>
          <p:cNvSpPr txBox="1"/>
          <p:nvPr/>
        </p:nvSpPr>
        <p:spPr>
          <a:xfrm>
            <a:off x="179511" y="2636911"/>
            <a:ext cx="2160242" cy="446276"/>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1000"/>
            </a:pPr>
            <a:r>
              <a:rPr dirty="0"/>
              <a:t>Amount of new housing – </a:t>
            </a:r>
          </a:p>
          <a:p>
            <a:pPr algn="ctr">
              <a:defRPr sz="1300" b="1">
                <a:solidFill>
                  <a:srgbClr val="E46C0A"/>
                </a:solidFill>
              </a:defRPr>
            </a:pPr>
            <a:r>
              <a:rPr lang="en-US" dirty="0" smtClean="0"/>
              <a:t>136,8</a:t>
            </a:r>
            <a:r>
              <a:rPr sz="1000" b="0" dirty="0" smtClean="0">
                <a:solidFill>
                  <a:srgbClr val="000000"/>
                </a:solidFill>
              </a:rPr>
              <a:t> </a:t>
            </a:r>
            <a:r>
              <a:rPr sz="1000" dirty="0">
                <a:solidFill>
                  <a:srgbClr val="000000"/>
                </a:solidFill>
              </a:rPr>
              <a:t>thousand square meters</a:t>
            </a:r>
          </a:p>
        </p:txBody>
      </p:sp>
      <p:sp>
        <p:nvSpPr>
          <p:cNvPr id="383" name="Прямоугольник 13"/>
          <p:cNvSpPr txBox="1"/>
          <p:nvPr/>
        </p:nvSpPr>
        <p:spPr>
          <a:xfrm>
            <a:off x="179511" y="3212975"/>
            <a:ext cx="2160242" cy="446276"/>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1000"/>
            </a:pPr>
            <a:r>
              <a:rPr dirty="0"/>
              <a:t>Retail turnover – </a:t>
            </a:r>
          </a:p>
          <a:p>
            <a:pPr algn="ctr">
              <a:defRPr sz="1300" b="1">
                <a:solidFill>
                  <a:srgbClr val="E46C0A"/>
                </a:solidFill>
              </a:defRPr>
            </a:pPr>
            <a:r>
              <a:rPr lang="en-US" dirty="0" smtClean="0"/>
              <a:t>54496,9</a:t>
            </a:r>
            <a:r>
              <a:rPr sz="1000" b="0" dirty="0" smtClean="0">
                <a:solidFill>
                  <a:srgbClr val="000000"/>
                </a:solidFill>
              </a:rPr>
              <a:t> </a:t>
            </a:r>
            <a:r>
              <a:rPr sz="1000" dirty="0">
                <a:solidFill>
                  <a:srgbClr val="000000"/>
                </a:solidFill>
              </a:rPr>
              <a:t>million rubles</a:t>
            </a:r>
          </a:p>
        </p:txBody>
      </p:sp>
      <p:sp>
        <p:nvSpPr>
          <p:cNvPr id="384" name="Прямоугольник 14"/>
          <p:cNvSpPr txBox="1"/>
          <p:nvPr/>
        </p:nvSpPr>
        <p:spPr>
          <a:xfrm>
            <a:off x="2267743" y="2564903"/>
            <a:ext cx="2160241" cy="446276"/>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1000"/>
            </a:pPr>
            <a:r>
              <a:rPr dirty="0"/>
              <a:t>Amount of</a:t>
            </a:r>
            <a:r>
              <a:rPr lang="en-US" dirty="0"/>
              <a:t> “Building” sector </a:t>
            </a:r>
            <a:r>
              <a:rPr dirty="0"/>
              <a:t> – </a:t>
            </a:r>
          </a:p>
          <a:p>
            <a:pPr algn="ctr">
              <a:defRPr sz="1300" b="1">
                <a:solidFill>
                  <a:srgbClr val="E46C0A"/>
                </a:solidFill>
              </a:defRPr>
            </a:pPr>
            <a:r>
              <a:rPr lang="en-US" dirty="0" smtClean="0"/>
              <a:t>16416,6</a:t>
            </a:r>
            <a:r>
              <a:rPr sz="1000" b="0" dirty="0" smtClean="0">
                <a:solidFill>
                  <a:srgbClr val="000000"/>
                </a:solidFill>
              </a:rPr>
              <a:t> </a:t>
            </a:r>
            <a:r>
              <a:rPr sz="1000" dirty="0">
                <a:solidFill>
                  <a:srgbClr val="000000"/>
                </a:solidFill>
              </a:rPr>
              <a:t>million rubles</a:t>
            </a:r>
          </a:p>
        </p:txBody>
      </p:sp>
      <p:sp>
        <p:nvSpPr>
          <p:cNvPr id="385" name="Прямоугольник 15"/>
          <p:cNvSpPr txBox="1"/>
          <p:nvPr/>
        </p:nvSpPr>
        <p:spPr>
          <a:xfrm>
            <a:off x="2051719" y="3212975"/>
            <a:ext cx="2448273" cy="446276"/>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1000"/>
            </a:pPr>
            <a:r>
              <a:rPr dirty="0"/>
              <a:t>Amount of paid services for citizens – </a:t>
            </a:r>
          </a:p>
          <a:p>
            <a:pPr algn="ctr">
              <a:defRPr sz="1300" b="1">
                <a:solidFill>
                  <a:srgbClr val="E46C0A"/>
                </a:solidFill>
              </a:defRPr>
            </a:pPr>
            <a:r>
              <a:rPr lang="en-US" dirty="0" smtClean="0"/>
              <a:t>16765,8</a:t>
            </a:r>
            <a:r>
              <a:rPr sz="1000" b="0" dirty="0" smtClean="0">
                <a:solidFill>
                  <a:srgbClr val="000000"/>
                </a:solidFill>
              </a:rPr>
              <a:t> </a:t>
            </a:r>
            <a:r>
              <a:rPr sz="1000" dirty="0">
                <a:solidFill>
                  <a:srgbClr val="000000"/>
                </a:solidFill>
              </a:rPr>
              <a:t>million rubles</a:t>
            </a:r>
          </a:p>
        </p:txBody>
      </p:sp>
      <p:sp>
        <p:nvSpPr>
          <p:cNvPr id="386" name="Прямоугольник 17"/>
          <p:cNvSpPr txBox="1"/>
          <p:nvPr/>
        </p:nvSpPr>
        <p:spPr>
          <a:xfrm>
            <a:off x="179511" y="3620923"/>
            <a:ext cx="4232613" cy="446276"/>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1000"/>
            </a:pPr>
            <a:r>
              <a:rPr dirty="0"/>
              <a:t>Average nominal monthly wages (excluding small business enterprises) – </a:t>
            </a:r>
            <a:r>
              <a:rPr lang="en-US" sz="1300" b="1" dirty="0" smtClean="0">
                <a:solidFill>
                  <a:srgbClr val="E46C0A"/>
                </a:solidFill>
              </a:rPr>
              <a:t>68607,9</a:t>
            </a:r>
            <a:r>
              <a:rPr dirty="0" smtClean="0"/>
              <a:t> </a:t>
            </a:r>
            <a:r>
              <a:rPr b="1" dirty="0"/>
              <a:t>rubles</a:t>
            </a:r>
          </a:p>
        </p:txBody>
      </p:sp>
      <p:sp>
        <p:nvSpPr>
          <p:cNvPr id="388" name="TextBox 1"/>
          <p:cNvSpPr txBox="1"/>
          <p:nvPr/>
        </p:nvSpPr>
        <p:spPr>
          <a:xfrm>
            <a:off x="323527" y="4191470"/>
            <a:ext cx="4032450" cy="4470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1200" b="1">
                <a:solidFill>
                  <a:srgbClr val="0070C0"/>
                </a:solidFill>
              </a:defRPr>
            </a:pPr>
            <a:r>
              <a:t>Amount of fixed-capital investments (excluding SBE). </a:t>
            </a:r>
          </a:p>
          <a:p>
            <a:pPr algn="ctr">
              <a:defRPr sz="1200" b="1">
                <a:solidFill>
                  <a:srgbClr val="0070C0"/>
                </a:solidFill>
              </a:defRPr>
            </a:pPr>
            <a:r>
              <a:t>Sources of funding, %</a:t>
            </a:r>
          </a:p>
        </p:txBody>
      </p:sp>
      <p:sp>
        <p:nvSpPr>
          <p:cNvPr id="389" name="TextBox 7"/>
          <p:cNvSpPr txBox="1"/>
          <p:nvPr/>
        </p:nvSpPr>
        <p:spPr>
          <a:xfrm>
            <a:off x="2411760" y="4892967"/>
            <a:ext cx="2016225" cy="1200329"/>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just">
              <a:defRPr sz="1000"/>
            </a:pPr>
            <a:r>
              <a:rPr dirty="0"/>
              <a:t>Self-</a:t>
            </a:r>
            <a:r>
              <a:rPr dirty="0" err="1"/>
              <a:t>possesed</a:t>
            </a:r>
            <a:r>
              <a:rPr dirty="0"/>
              <a:t> funds – </a:t>
            </a:r>
            <a:r>
              <a:rPr lang="en-US" sz="1200" b="1" dirty="0" smtClean="0">
                <a:solidFill>
                  <a:srgbClr val="E46C0A"/>
                </a:solidFill>
              </a:rPr>
              <a:t>61</a:t>
            </a:r>
            <a:r>
              <a:rPr sz="1200" b="1" dirty="0" smtClean="0">
                <a:solidFill>
                  <a:srgbClr val="E46C0A"/>
                </a:solidFill>
              </a:rPr>
              <a:t>,</a:t>
            </a:r>
            <a:r>
              <a:rPr lang="en-US" sz="1200" b="1" dirty="0" smtClean="0">
                <a:solidFill>
                  <a:srgbClr val="E46C0A"/>
                </a:solidFill>
              </a:rPr>
              <a:t>1</a:t>
            </a:r>
            <a:r>
              <a:rPr sz="1200" b="1" dirty="0" smtClean="0">
                <a:solidFill>
                  <a:srgbClr val="E46C0A"/>
                </a:solidFill>
              </a:rPr>
              <a:t>%</a:t>
            </a:r>
            <a:r>
              <a:rPr dirty="0" smtClean="0"/>
              <a:t>, </a:t>
            </a:r>
            <a:r>
              <a:rPr dirty="0"/>
              <a:t>budget resources – </a:t>
            </a:r>
            <a:r>
              <a:rPr lang="en-US" sz="1200" b="1" dirty="0" smtClean="0">
                <a:solidFill>
                  <a:srgbClr val="E46C0A"/>
                </a:solidFill>
              </a:rPr>
              <a:t>32,7</a:t>
            </a:r>
            <a:r>
              <a:rPr sz="1200" b="1" dirty="0" smtClean="0">
                <a:solidFill>
                  <a:srgbClr val="E46C0A"/>
                </a:solidFill>
              </a:rPr>
              <a:t>%</a:t>
            </a:r>
            <a:r>
              <a:rPr dirty="0" smtClean="0"/>
              <a:t>, </a:t>
            </a:r>
            <a:r>
              <a:rPr dirty="0"/>
              <a:t>bank credit – </a:t>
            </a:r>
            <a:r>
              <a:rPr lang="en-US" sz="1200" b="1" dirty="0">
                <a:solidFill>
                  <a:srgbClr val="E46C0A"/>
                </a:solidFill>
              </a:rPr>
              <a:t>0</a:t>
            </a:r>
            <a:r>
              <a:rPr lang="en-US" sz="1200" b="1" dirty="0" smtClean="0">
                <a:solidFill>
                  <a:srgbClr val="E46C0A"/>
                </a:solidFill>
              </a:rPr>
              <a:t>,9</a:t>
            </a:r>
            <a:r>
              <a:rPr sz="1200" b="1" dirty="0" smtClean="0">
                <a:solidFill>
                  <a:srgbClr val="E46C0A"/>
                </a:solidFill>
              </a:rPr>
              <a:t>%</a:t>
            </a:r>
            <a:r>
              <a:rPr dirty="0" smtClean="0"/>
              <a:t>, </a:t>
            </a:r>
            <a:r>
              <a:rPr dirty="0"/>
              <a:t>off-budget funds – </a:t>
            </a:r>
            <a:r>
              <a:rPr sz="1200" b="1" dirty="0">
                <a:solidFill>
                  <a:srgbClr val="E46C0A"/>
                </a:solidFill>
              </a:rPr>
              <a:t>0,</a:t>
            </a:r>
            <a:r>
              <a:rPr lang="en-US" sz="1200" b="1" dirty="0">
                <a:solidFill>
                  <a:srgbClr val="E46C0A"/>
                </a:solidFill>
              </a:rPr>
              <a:t>3</a:t>
            </a:r>
            <a:r>
              <a:rPr sz="1200" b="1" dirty="0">
                <a:solidFill>
                  <a:srgbClr val="E46C0A"/>
                </a:solidFill>
              </a:rPr>
              <a:t>%</a:t>
            </a:r>
            <a:r>
              <a:rPr dirty="0"/>
              <a:t>, borrowed funds of other organizations – </a:t>
            </a:r>
            <a:r>
              <a:rPr lang="en-US" sz="1200" b="1" dirty="0">
                <a:solidFill>
                  <a:srgbClr val="E46C0A"/>
                </a:solidFill>
              </a:rPr>
              <a:t>3</a:t>
            </a:r>
            <a:r>
              <a:rPr lang="en-US" sz="1200" b="1" dirty="0" smtClean="0">
                <a:solidFill>
                  <a:srgbClr val="E46C0A"/>
                </a:solidFill>
              </a:rPr>
              <a:t>,5</a:t>
            </a:r>
            <a:r>
              <a:rPr sz="1200" b="1" dirty="0">
                <a:solidFill>
                  <a:srgbClr val="E46C0A"/>
                </a:solidFill>
              </a:rPr>
              <a:t>%</a:t>
            </a:r>
            <a:r>
              <a:rPr dirty="0"/>
              <a:t>, others – </a:t>
            </a:r>
            <a:r>
              <a:rPr lang="en-US" sz="1200" b="1" dirty="0" smtClean="0">
                <a:solidFill>
                  <a:srgbClr val="E46C0A"/>
                </a:solidFill>
              </a:rPr>
              <a:t>1,5</a:t>
            </a:r>
            <a:r>
              <a:rPr sz="1200" b="1" dirty="0" smtClean="0">
                <a:solidFill>
                  <a:srgbClr val="E46C0A"/>
                </a:solidFill>
              </a:rPr>
              <a:t>%</a:t>
            </a:r>
            <a:r>
              <a:rPr dirty="0" smtClean="0"/>
              <a:t>. </a:t>
            </a:r>
            <a:endParaRPr dirty="0"/>
          </a:p>
        </p:txBody>
      </p:sp>
      <p:sp>
        <p:nvSpPr>
          <p:cNvPr id="391" name="Прямоугольник 20"/>
          <p:cNvSpPr txBox="1"/>
          <p:nvPr/>
        </p:nvSpPr>
        <p:spPr>
          <a:xfrm>
            <a:off x="8493647" y="116632"/>
            <a:ext cx="428962" cy="492443"/>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lgn="ctr">
              <a:defRPr sz="2600" b="1">
                <a:solidFill>
                  <a:srgbClr val="FFFFFF"/>
                </a:solidFill>
              </a:defRPr>
            </a:lvl1pPr>
          </a:lstStyle>
          <a:p>
            <a:r>
              <a:rPr dirty="0"/>
              <a:t>1</a:t>
            </a:r>
            <a:r>
              <a:rPr lang="en-US" dirty="0"/>
              <a:t>8</a:t>
            </a:r>
            <a:endParaRPr dirty="0"/>
          </a:p>
        </p:txBody>
      </p:sp>
      <p:graphicFrame>
        <p:nvGraphicFramePr>
          <p:cNvPr id="21" name="Диаграмма 20"/>
          <p:cNvGraphicFramePr/>
          <p:nvPr>
            <p:extLst>
              <p:ext uri="{D42A27DB-BD31-4B8C-83A1-F6EECF244321}">
                <p14:modId xmlns:p14="http://schemas.microsoft.com/office/powerpoint/2010/main" val="52000145"/>
              </p:ext>
            </p:extLst>
          </p:nvPr>
        </p:nvGraphicFramePr>
        <p:xfrm>
          <a:off x="-444387" y="4638511"/>
          <a:ext cx="3480048" cy="2320032"/>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21"/>
          <p:cNvSpPr txBox="1"/>
          <p:nvPr/>
        </p:nvSpPr>
        <p:spPr>
          <a:xfrm>
            <a:off x="923766" y="5570023"/>
            <a:ext cx="792089" cy="754053"/>
          </a:xfrm>
          <a:prstGeom prst="rect">
            <a:avLst/>
          </a:prstGeom>
          <a:noFill/>
        </p:spPr>
        <p:txBody>
          <a:bodyPr wrap="square" rtlCol="0">
            <a:spAutoFit/>
          </a:bodyPr>
          <a:lstStyle/>
          <a:p>
            <a:pPr algn="ctr"/>
            <a:r>
              <a:rPr lang="en-US" sz="1300" b="1" dirty="0" smtClean="0">
                <a:solidFill>
                  <a:schemeClr val="accent6">
                    <a:lumMod val="75000"/>
                  </a:schemeClr>
                </a:solidFill>
              </a:rPr>
              <a:t>44</a:t>
            </a:r>
            <a:r>
              <a:rPr lang="ru-RU" sz="1300" b="1" dirty="0" smtClean="0">
                <a:solidFill>
                  <a:schemeClr val="accent6">
                    <a:lumMod val="75000"/>
                  </a:schemeClr>
                </a:solidFill>
              </a:rPr>
              <a:t> </a:t>
            </a:r>
            <a:r>
              <a:rPr lang="en-US" sz="1300" b="1" dirty="0" smtClean="0">
                <a:solidFill>
                  <a:schemeClr val="accent6">
                    <a:lumMod val="75000"/>
                  </a:schemeClr>
                </a:solidFill>
              </a:rPr>
              <a:t>321</a:t>
            </a:r>
            <a:r>
              <a:rPr lang="ru-RU" sz="1000" dirty="0" smtClean="0"/>
              <a:t> </a:t>
            </a:r>
            <a:r>
              <a:rPr lang="en-US" sz="1000" b="1" dirty="0"/>
              <a:t>million rubles</a:t>
            </a:r>
          </a:p>
          <a:p>
            <a:pPr algn="ctr"/>
            <a:endParaRPr lang="ru-RU" sz="1000" b="1" dirty="0"/>
          </a:p>
        </p:txBody>
      </p:sp>
      <p:cxnSp>
        <p:nvCxnSpPr>
          <p:cNvPr id="23" name="Прямая соединительная линия 22"/>
          <p:cNvCxnSpPr/>
          <p:nvPr/>
        </p:nvCxnSpPr>
        <p:spPr>
          <a:xfrm flipH="1">
            <a:off x="1283805" y="4879968"/>
            <a:ext cx="432050" cy="144017"/>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Прямая соединительная линия 23"/>
          <p:cNvCxnSpPr/>
          <p:nvPr/>
        </p:nvCxnSpPr>
        <p:spPr>
          <a:xfrm flipH="1" flipV="1">
            <a:off x="1787861" y="6284124"/>
            <a:ext cx="252028" cy="216024"/>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 name="Прямая соединительная линия 24"/>
          <p:cNvCxnSpPr/>
          <p:nvPr/>
        </p:nvCxnSpPr>
        <p:spPr>
          <a:xfrm>
            <a:off x="781206" y="4951976"/>
            <a:ext cx="250571" cy="36004"/>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Прямая соединительная линия 25"/>
          <p:cNvCxnSpPr/>
          <p:nvPr/>
        </p:nvCxnSpPr>
        <p:spPr>
          <a:xfrm>
            <a:off x="1031777" y="4915972"/>
            <a:ext cx="108012" cy="108013"/>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Прямая соединительная линия 26"/>
          <p:cNvCxnSpPr/>
          <p:nvPr/>
        </p:nvCxnSpPr>
        <p:spPr>
          <a:xfrm flipV="1">
            <a:off x="527721" y="5095992"/>
            <a:ext cx="506971" cy="1"/>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30" name="Диаграмма 29"/>
          <p:cNvGraphicFramePr/>
          <p:nvPr>
            <p:extLst>
              <p:ext uri="{D42A27DB-BD31-4B8C-83A1-F6EECF244321}">
                <p14:modId xmlns:p14="http://schemas.microsoft.com/office/powerpoint/2010/main" val="753920793"/>
              </p:ext>
            </p:extLst>
          </p:nvPr>
        </p:nvGraphicFramePr>
        <p:xfrm>
          <a:off x="4535996" y="1571567"/>
          <a:ext cx="4536504" cy="498432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88085736"/>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7" name="Picture 2" descr="Picture 2"/>
          <p:cNvPicPr>
            <a:picLocks noChangeAspect="1"/>
          </p:cNvPicPr>
          <p:nvPr/>
        </p:nvPicPr>
        <p:blipFill>
          <a:blip r:embed="rId2"/>
          <a:srcRect l="11567" t="39893" b="40962"/>
          <a:stretch>
            <a:fillRect/>
          </a:stretch>
        </p:blipFill>
        <p:spPr>
          <a:xfrm>
            <a:off x="-1" y="-27385"/>
            <a:ext cx="9144002" cy="1188001"/>
          </a:xfrm>
          <a:prstGeom prst="rect">
            <a:avLst/>
          </a:prstGeom>
          <a:ln w="12700">
            <a:miter lim="400000"/>
          </a:ln>
        </p:spPr>
      </p:pic>
      <p:sp>
        <p:nvSpPr>
          <p:cNvPr id="408" name="Прямоугольник 4"/>
          <p:cNvSpPr/>
          <p:nvPr/>
        </p:nvSpPr>
        <p:spPr>
          <a:xfrm>
            <a:off x="0" y="-27385"/>
            <a:ext cx="9144000" cy="1188002"/>
          </a:xfrm>
          <a:prstGeom prst="rect">
            <a:avLst/>
          </a:prstGeom>
          <a:solidFill>
            <a:srgbClr val="0070C0">
              <a:alpha val="58000"/>
            </a:srgbClr>
          </a:solidFill>
          <a:ln w="12700">
            <a:miter lim="400000"/>
          </a:ln>
        </p:spPr>
        <p:txBody>
          <a:bodyPr lIns="45719" rIns="45719" anchor="ctr"/>
          <a:lstStyle/>
          <a:p>
            <a:pPr algn="ctr">
              <a:defRPr>
                <a:solidFill>
                  <a:srgbClr val="FFFFFF"/>
                </a:solidFill>
              </a:defRPr>
            </a:pPr>
            <a:endParaRPr/>
          </a:p>
        </p:txBody>
      </p:sp>
      <p:sp>
        <p:nvSpPr>
          <p:cNvPr id="409" name="TextBox 5"/>
          <p:cNvSpPr txBox="1"/>
          <p:nvPr/>
        </p:nvSpPr>
        <p:spPr>
          <a:xfrm>
            <a:off x="323527" y="344269"/>
            <a:ext cx="4824538" cy="492443"/>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2600" b="1">
                <a:solidFill>
                  <a:srgbClr val="FFFFFF"/>
                </a:solidFill>
              </a:defRPr>
            </a:lvl1pPr>
          </a:lstStyle>
          <a:p>
            <a:r>
              <a:rPr dirty="0" smtClean="0"/>
              <a:t>Economic </a:t>
            </a:r>
            <a:r>
              <a:rPr dirty="0"/>
              <a:t>potential</a:t>
            </a:r>
          </a:p>
        </p:txBody>
      </p:sp>
      <p:sp>
        <p:nvSpPr>
          <p:cNvPr id="410" name="TextBox 9"/>
          <p:cNvSpPr txBox="1"/>
          <p:nvPr/>
        </p:nvSpPr>
        <p:spPr>
          <a:xfrm>
            <a:off x="539551" y="1249596"/>
            <a:ext cx="8096571" cy="307777"/>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1400" b="1">
                <a:solidFill>
                  <a:srgbClr val="E46C0A"/>
                </a:solidFill>
              </a:defRPr>
            </a:pPr>
            <a:r>
              <a:rPr dirty="0"/>
              <a:t>Amount of shipped products and amount of workers in types of economic activities in </a:t>
            </a:r>
            <a:r>
              <a:rPr dirty="0" smtClean="0"/>
              <a:t>20</a:t>
            </a:r>
            <a:r>
              <a:rPr lang="en-US" dirty="0" smtClean="0"/>
              <a:t>22</a:t>
            </a:r>
            <a:r>
              <a:rPr dirty="0" smtClean="0"/>
              <a:t>, </a:t>
            </a:r>
            <a:r>
              <a:rPr dirty="0"/>
              <a:t>%</a:t>
            </a:r>
          </a:p>
        </p:txBody>
      </p:sp>
      <p:sp>
        <p:nvSpPr>
          <p:cNvPr id="412" name="TextBox 8"/>
          <p:cNvSpPr txBox="1"/>
          <p:nvPr/>
        </p:nvSpPr>
        <p:spPr>
          <a:xfrm>
            <a:off x="107504" y="1772816"/>
            <a:ext cx="3240360" cy="2692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1200" b="1">
                <a:solidFill>
                  <a:srgbClr val="0070C0"/>
                </a:solidFill>
              </a:defRPr>
            </a:lvl1pPr>
          </a:lstStyle>
          <a:p>
            <a:r>
              <a:t>Amount of shipped products</a:t>
            </a:r>
          </a:p>
        </p:txBody>
      </p:sp>
      <p:sp>
        <p:nvSpPr>
          <p:cNvPr id="413" name="TextBox 10"/>
          <p:cNvSpPr txBox="1"/>
          <p:nvPr/>
        </p:nvSpPr>
        <p:spPr>
          <a:xfrm>
            <a:off x="5652120" y="1772816"/>
            <a:ext cx="3240361" cy="2692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1200" b="1">
                <a:solidFill>
                  <a:srgbClr val="0070C0"/>
                </a:solidFill>
              </a:defRPr>
            </a:lvl1pPr>
          </a:lstStyle>
          <a:p>
            <a:r>
              <a:t>Amount of workers</a:t>
            </a:r>
          </a:p>
        </p:txBody>
      </p:sp>
      <p:sp>
        <p:nvSpPr>
          <p:cNvPr id="415" name="TextBox 13"/>
          <p:cNvSpPr txBox="1"/>
          <p:nvPr/>
        </p:nvSpPr>
        <p:spPr>
          <a:xfrm>
            <a:off x="6876256" y="2726050"/>
            <a:ext cx="792090" cy="63094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1300" b="1">
                <a:solidFill>
                  <a:srgbClr val="E46C0A"/>
                </a:solidFill>
              </a:defRPr>
            </a:pPr>
            <a:r>
              <a:rPr dirty="0"/>
              <a:t>6</a:t>
            </a:r>
            <a:r>
              <a:rPr lang="en-US" dirty="0" smtClean="0"/>
              <a:t>2,7 </a:t>
            </a:r>
            <a:r>
              <a:rPr sz="1100" dirty="0">
                <a:solidFill>
                  <a:srgbClr val="000000"/>
                </a:solidFill>
              </a:rPr>
              <a:t>thousand people</a:t>
            </a:r>
          </a:p>
        </p:txBody>
      </p:sp>
      <p:sp>
        <p:nvSpPr>
          <p:cNvPr id="417" name="TextBox 17"/>
          <p:cNvSpPr txBox="1"/>
          <p:nvPr/>
        </p:nvSpPr>
        <p:spPr>
          <a:xfrm>
            <a:off x="1835696" y="3944089"/>
            <a:ext cx="5184577" cy="2692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1200" b="1">
                <a:solidFill>
                  <a:srgbClr val="0070C0"/>
                </a:solidFill>
              </a:defRPr>
            </a:lvl1pPr>
          </a:lstStyle>
          <a:p>
            <a:r>
              <a:rPr dirty="0"/>
              <a:t>Structure of manufacturing industry products</a:t>
            </a:r>
          </a:p>
        </p:txBody>
      </p:sp>
      <p:sp>
        <p:nvSpPr>
          <p:cNvPr id="422" name="TextBox 1"/>
          <p:cNvSpPr txBox="1"/>
          <p:nvPr/>
        </p:nvSpPr>
        <p:spPr>
          <a:xfrm>
            <a:off x="5615633" y="5005625"/>
            <a:ext cx="3020490" cy="1015663"/>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lgn="just">
              <a:defRPr sz="1000"/>
            </a:pPr>
            <a:r>
              <a:rPr lang="en-US" dirty="0"/>
              <a:t>In Blagoveshchensk there are huge foodstuffs diversity (poultry meat, sausages, semi finished meat and meat-containing products, butter, whole milk products, confectionery and pasta), publishing and printing products, electrical equipment, various building materials and furniture. </a:t>
            </a:r>
            <a:endParaRPr dirty="0"/>
          </a:p>
        </p:txBody>
      </p:sp>
      <p:sp>
        <p:nvSpPr>
          <p:cNvPr id="423" name="TextBox 18"/>
          <p:cNvSpPr txBox="1"/>
          <p:nvPr/>
        </p:nvSpPr>
        <p:spPr>
          <a:xfrm>
            <a:off x="3851918" y="5386435"/>
            <a:ext cx="792090" cy="63094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1300" b="1">
                <a:solidFill>
                  <a:srgbClr val="E46C0A"/>
                </a:solidFill>
              </a:defRPr>
            </a:pPr>
            <a:r>
              <a:rPr lang="en-US" dirty="0"/>
              <a:t>2</a:t>
            </a:r>
            <a:r>
              <a:rPr dirty="0"/>
              <a:t>1</a:t>
            </a:r>
            <a:r>
              <a:rPr lang="en-US" dirty="0"/>
              <a:t>255,0</a:t>
            </a:r>
            <a:r>
              <a:rPr sz="1000" b="0" dirty="0">
                <a:solidFill>
                  <a:srgbClr val="000000"/>
                </a:solidFill>
              </a:rPr>
              <a:t> </a:t>
            </a:r>
            <a:r>
              <a:rPr sz="1100" dirty="0">
                <a:solidFill>
                  <a:srgbClr val="000000"/>
                </a:solidFill>
              </a:rPr>
              <a:t>million rubles</a:t>
            </a:r>
          </a:p>
        </p:txBody>
      </p:sp>
      <p:sp>
        <p:nvSpPr>
          <p:cNvPr id="424" name="Прямоугольник 19"/>
          <p:cNvSpPr txBox="1"/>
          <p:nvPr/>
        </p:nvSpPr>
        <p:spPr>
          <a:xfrm>
            <a:off x="8493647" y="116632"/>
            <a:ext cx="428962" cy="492443"/>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lgn="ctr">
              <a:defRPr sz="2600" b="1">
                <a:solidFill>
                  <a:srgbClr val="FFFFFF"/>
                </a:solidFill>
              </a:defRPr>
            </a:lvl1pPr>
          </a:lstStyle>
          <a:p>
            <a:r>
              <a:rPr lang="ru-RU" dirty="0"/>
              <a:t>1</a:t>
            </a:r>
            <a:r>
              <a:rPr lang="en-US" dirty="0"/>
              <a:t>9</a:t>
            </a:r>
            <a:endParaRPr dirty="0"/>
          </a:p>
        </p:txBody>
      </p:sp>
      <p:pic>
        <p:nvPicPr>
          <p:cNvPr id="36" name="Рисунок 35"/>
          <p:cNvPicPr>
            <a:picLocks noChangeAspect="1"/>
          </p:cNvPicPr>
          <p:nvPr/>
        </p:nvPicPr>
        <p:blipFill rotWithShape="1">
          <a:blip r:embed="rId3"/>
          <a:srcRect l="66568" t="35491" r="7751" b="60525"/>
          <a:stretch/>
        </p:blipFill>
        <p:spPr>
          <a:xfrm>
            <a:off x="683568" y="5157192"/>
            <a:ext cx="2232248" cy="216024"/>
          </a:xfrm>
          <a:prstGeom prst="rect">
            <a:avLst/>
          </a:prstGeom>
        </p:spPr>
      </p:pic>
      <p:pic>
        <p:nvPicPr>
          <p:cNvPr id="38" name="Рисунок 37"/>
          <p:cNvPicPr>
            <a:picLocks noChangeAspect="1"/>
          </p:cNvPicPr>
          <p:nvPr/>
        </p:nvPicPr>
        <p:blipFill rotWithShape="1">
          <a:blip r:embed="rId3"/>
          <a:srcRect l="66568" t="44941" r="7751" b="48419"/>
          <a:stretch/>
        </p:blipFill>
        <p:spPr>
          <a:xfrm>
            <a:off x="683568" y="5517232"/>
            <a:ext cx="2232248" cy="360041"/>
          </a:xfrm>
          <a:prstGeom prst="rect">
            <a:avLst/>
          </a:prstGeom>
        </p:spPr>
      </p:pic>
      <p:pic>
        <p:nvPicPr>
          <p:cNvPr id="39" name="Рисунок 38"/>
          <p:cNvPicPr>
            <a:picLocks noChangeAspect="1"/>
          </p:cNvPicPr>
          <p:nvPr/>
        </p:nvPicPr>
        <p:blipFill rotWithShape="1">
          <a:blip r:embed="rId3"/>
          <a:srcRect l="66568" t="53039" r="7751" b="42977"/>
          <a:stretch/>
        </p:blipFill>
        <p:spPr>
          <a:xfrm>
            <a:off x="683568" y="5877272"/>
            <a:ext cx="2232248" cy="216024"/>
          </a:xfrm>
          <a:prstGeom prst="rect">
            <a:avLst/>
          </a:prstGeom>
        </p:spPr>
      </p:pic>
      <p:sp>
        <p:nvSpPr>
          <p:cNvPr id="8" name="TextBox 7"/>
          <p:cNvSpPr txBox="1"/>
          <p:nvPr/>
        </p:nvSpPr>
        <p:spPr>
          <a:xfrm>
            <a:off x="882818" y="5126997"/>
            <a:ext cx="2016223" cy="246219"/>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1000" dirty="0"/>
              <a:t>Foodstuffs</a:t>
            </a:r>
            <a:endParaRPr kumimoji="0" lang="ru-RU" sz="1000" b="0" i="0" u="none" strike="noStrike" cap="none" spc="0" normalizeH="0" baseline="0" dirty="0">
              <a:ln>
                <a:noFill/>
              </a:ln>
              <a:solidFill>
                <a:srgbClr val="000000"/>
              </a:solidFill>
              <a:effectLst/>
              <a:uFillTx/>
              <a:sym typeface="Calibri"/>
            </a:endParaRPr>
          </a:p>
        </p:txBody>
      </p:sp>
      <p:sp>
        <p:nvSpPr>
          <p:cNvPr id="10" name="TextBox 9"/>
          <p:cNvSpPr txBox="1"/>
          <p:nvPr/>
        </p:nvSpPr>
        <p:spPr>
          <a:xfrm>
            <a:off x="882818" y="5445224"/>
            <a:ext cx="1600950" cy="40010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1000" dirty="0"/>
              <a:t>Repair and installation of machinery and equipment</a:t>
            </a:r>
          </a:p>
        </p:txBody>
      </p:sp>
      <p:sp>
        <p:nvSpPr>
          <p:cNvPr id="11" name="TextBox 10"/>
          <p:cNvSpPr txBox="1"/>
          <p:nvPr/>
        </p:nvSpPr>
        <p:spPr>
          <a:xfrm>
            <a:off x="882818" y="5877272"/>
            <a:ext cx="1744966" cy="246219"/>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1000" dirty="0"/>
              <a:t>Others</a:t>
            </a:r>
            <a:endParaRPr kumimoji="0" lang="ru-RU" sz="1000" b="0" i="0" u="none" strike="noStrike" cap="none" spc="0" normalizeH="0" baseline="0" dirty="0">
              <a:ln>
                <a:noFill/>
              </a:ln>
              <a:solidFill>
                <a:srgbClr val="000000"/>
              </a:solidFill>
              <a:effectLst/>
              <a:uFillTx/>
              <a:sym typeface="Calibri"/>
            </a:endParaRPr>
          </a:p>
        </p:txBody>
      </p:sp>
      <p:graphicFrame>
        <p:nvGraphicFramePr>
          <p:cNvPr id="35" name="Диаграмма 34"/>
          <p:cNvGraphicFramePr/>
          <p:nvPr>
            <p:extLst>
              <p:ext uri="{D42A27DB-BD31-4B8C-83A1-F6EECF244321}">
                <p14:modId xmlns:p14="http://schemas.microsoft.com/office/powerpoint/2010/main" val="1460240793"/>
              </p:ext>
            </p:extLst>
          </p:nvPr>
        </p:nvGraphicFramePr>
        <p:xfrm>
          <a:off x="-404225" y="1974033"/>
          <a:ext cx="6280042" cy="261434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7" name="Диаграмма 36"/>
          <p:cNvGraphicFramePr/>
          <p:nvPr>
            <p:extLst>
              <p:ext uri="{D42A27DB-BD31-4B8C-83A1-F6EECF244321}">
                <p14:modId xmlns:p14="http://schemas.microsoft.com/office/powerpoint/2010/main" val="3199410629"/>
              </p:ext>
            </p:extLst>
          </p:nvPr>
        </p:nvGraphicFramePr>
        <p:xfrm>
          <a:off x="518293" y="4329100"/>
          <a:ext cx="5857744" cy="2736304"/>
        </p:xfrm>
        <a:graphic>
          <a:graphicData uri="http://schemas.openxmlformats.org/drawingml/2006/chart">
            <c:chart xmlns:c="http://schemas.openxmlformats.org/drawingml/2006/chart" xmlns:r="http://schemas.openxmlformats.org/officeDocument/2006/relationships" r:id="rId5"/>
          </a:graphicData>
        </a:graphic>
      </p:graphicFrame>
      <p:sp>
        <p:nvSpPr>
          <p:cNvPr id="40" name="TextBox 39"/>
          <p:cNvSpPr txBox="1"/>
          <p:nvPr/>
        </p:nvSpPr>
        <p:spPr>
          <a:xfrm>
            <a:off x="3851431" y="5415607"/>
            <a:ext cx="792089" cy="630942"/>
          </a:xfrm>
          <a:prstGeom prst="rect">
            <a:avLst/>
          </a:prstGeom>
          <a:noFill/>
        </p:spPr>
        <p:txBody>
          <a:bodyPr wrap="square" rtlCol="0">
            <a:spAutoFit/>
          </a:bodyPr>
          <a:lstStyle/>
          <a:p>
            <a:pPr algn="ctr"/>
            <a:r>
              <a:rPr lang="ru-RU" sz="1300" b="1" dirty="0" smtClean="0">
                <a:solidFill>
                  <a:schemeClr val="accent6">
                    <a:lumMod val="75000"/>
                  </a:schemeClr>
                </a:solidFill>
              </a:rPr>
              <a:t>26 694</a:t>
            </a:r>
            <a:r>
              <a:rPr lang="ru-RU" sz="1000" dirty="0" smtClean="0"/>
              <a:t> </a:t>
            </a:r>
            <a:r>
              <a:rPr lang="en-US" sz="1100" b="1" dirty="0"/>
              <a:t>million rubles</a:t>
            </a:r>
            <a:endParaRPr lang="ru-RU" sz="1100" b="1" dirty="0"/>
          </a:p>
        </p:txBody>
      </p:sp>
      <p:graphicFrame>
        <p:nvGraphicFramePr>
          <p:cNvPr id="41" name="Диаграмма 40"/>
          <p:cNvGraphicFramePr/>
          <p:nvPr>
            <p:extLst>
              <p:ext uri="{D42A27DB-BD31-4B8C-83A1-F6EECF244321}">
                <p14:modId xmlns:p14="http://schemas.microsoft.com/office/powerpoint/2010/main" val="1388807264"/>
              </p:ext>
            </p:extLst>
          </p:nvPr>
        </p:nvGraphicFramePr>
        <p:xfrm>
          <a:off x="5587785" y="1801422"/>
          <a:ext cx="3388665" cy="2592287"/>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Заголовок 1"/>
          <p:cNvSpPr txBox="1">
            <a:spLocks noGrp="1"/>
          </p:cNvSpPr>
          <p:nvPr>
            <p:ph type="ctrTitle"/>
          </p:nvPr>
        </p:nvSpPr>
        <p:spPr>
          <a:prstGeom prst="rect">
            <a:avLst/>
          </a:prstGeom>
        </p:spPr>
        <p:txBody>
          <a:bodyPr/>
          <a:lstStyle/>
          <a:p>
            <a:endParaRPr/>
          </a:p>
        </p:txBody>
      </p:sp>
      <p:sp>
        <p:nvSpPr>
          <p:cNvPr id="127" name="Подзаголовок 2"/>
          <p:cNvSpPr txBox="1">
            <a:spLocks noGrp="1"/>
          </p:cNvSpPr>
          <p:nvPr>
            <p:ph type="subTitle" sz="quarter" idx="1"/>
          </p:nvPr>
        </p:nvSpPr>
        <p:spPr>
          <a:prstGeom prst="rect">
            <a:avLst/>
          </a:prstGeom>
        </p:spPr>
        <p:txBody>
          <a:bodyPr/>
          <a:lstStyle/>
          <a:p>
            <a:endParaRPr/>
          </a:p>
        </p:txBody>
      </p:sp>
      <p:pic>
        <p:nvPicPr>
          <p:cNvPr id="128" name="Picture 2" descr="Picture 2"/>
          <p:cNvPicPr>
            <a:picLocks noChangeAspect="1"/>
          </p:cNvPicPr>
          <p:nvPr/>
        </p:nvPicPr>
        <p:blipFill>
          <a:blip r:embed="rId2"/>
          <a:srcRect r="11651"/>
          <a:stretch>
            <a:fillRect/>
          </a:stretch>
        </p:blipFill>
        <p:spPr>
          <a:xfrm>
            <a:off x="0" y="0"/>
            <a:ext cx="9144000" cy="6858000"/>
          </a:xfrm>
          <a:prstGeom prst="rect">
            <a:avLst/>
          </a:prstGeom>
          <a:ln w="12700">
            <a:miter lim="400000"/>
          </a:ln>
        </p:spPr>
      </p:pic>
      <p:pic>
        <p:nvPicPr>
          <p:cNvPr id="5" name="Picture 7" descr="\\192.168.1.2\files\Управление экономического развития и инвестиций\Отдел развития предпринимательства и инвестиций\Инвестиционный паспорт\2022\2022-04-16 Инвестиционный паспорт\2022-04-16 Инвестиционный паспорт\IMG_7179.jpg"/>
          <p:cNvPicPr>
            <a:picLocks noChangeAspect="1" noChangeArrowheads="1"/>
          </p:cNvPicPr>
          <p:nvPr/>
        </p:nvPicPr>
        <p:blipFill rotWithShape="1">
          <a:blip r:embed="rId3">
            <a:extLst>
              <a:ext uri="{28A0092B-C50C-407E-A947-70E740481C1C}">
                <a14:useLocalDpi xmlns:a14="http://schemas.microsoft.com/office/drawing/2010/main" val="0"/>
              </a:ext>
            </a:extLst>
          </a:blip>
          <a:srcRect l="4425" r="7066"/>
          <a:stretch/>
        </p:blipFill>
        <p:spPr bwMode="auto">
          <a:xfrm>
            <a:off x="3531" y="0"/>
            <a:ext cx="9144000" cy="6885384"/>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a:extLst>
              <a:ext uri="{FF2B5EF4-FFF2-40B4-BE49-F238E27FC236}">
                <a16:creationId xmlns="" xmlns:a16="http://schemas.microsoft.com/office/drawing/2014/main" id="{08FE232E-B9A6-4D86-9F84-1A0BB6306F1A}"/>
              </a:ext>
            </a:extLst>
          </p:cNvPr>
          <p:cNvSpPr/>
          <p:nvPr/>
        </p:nvSpPr>
        <p:spPr>
          <a:xfrm>
            <a:off x="0" y="5924549"/>
            <a:ext cx="9144000" cy="960835"/>
          </a:xfrm>
          <a:prstGeom prst="rect">
            <a:avLst/>
          </a:prstGeom>
          <a:solidFill>
            <a:srgbClr val="0070C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Прямоугольник 6">
            <a:extLst>
              <a:ext uri="{FF2B5EF4-FFF2-40B4-BE49-F238E27FC236}">
                <a16:creationId xmlns="" xmlns:a16="http://schemas.microsoft.com/office/drawing/2014/main" id="{05F22500-26D0-4BF7-97B2-E29474497BFD}"/>
              </a:ext>
            </a:extLst>
          </p:cNvPr>
          <p:cNvSpPr/>
          <p:nvPr/>
        </p:nvSpPr>
        <p:spPr>
          <a:xfrm>
            <a:off x="1907704" y="6220300"/>
            <a:ext cx="5328591" cy="369332"/>
          </a:xfrm>
          <a:prstGeom prst="rect">
            <a:avLst/>
          </a:prstGeom>
        </p:spPr>
        <p:txBody>
          <a:bodyPr wrap="square">
            <a:spAutoFit/>
          </a:bodyPr>
          <a:lstStyle/>
          <a:p>
            <a:pPr algn="ctr"/>
            <a:r>
              <a:rPr lang="en-US" b="1" dirty="0">
                <a:solidFill>
                  <a:schemeClr val="bg1"/>
                </a:solidFill>
              </a:rPr>
              <a:t>The publication contains information for </a:t>
            </a:r>
            <a:r>
              <a:rPr lang="en-US" b="1" dirty="0" smtClean="0">
                <a:solidFill>
                  <a:schemeClr val="bg1"/>
                </a:solidFill>
              </a:rPr>
              <a:t>202</a:t>
            </a:r>
            <a:r>
              <a:rPr lang="ru-RU" b="1" dirty="0" smtClean="0">
                <a:solidFill>
                  <a:schemeClr val="bg1"/>
                </a:solidFill>
              </a:rPr>
              <a:t>2</a:t>
            </a:r>
            <a:endParaRPr lang="ru-RU" b="1" dirty="0">
              <a:solidFill>
                <a:schemeClr val="bg1"/>
              </a:solidFill>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7" name="Picture 2" descr="Picture 2"/>
          <p:cNvPicPr>
            <a:picLocks noChangeAspect="1"/>
          </p:cNvPicPr>
          <p:nvPr/>
        </p:nvPicPr>
        <p:blipFill>
          <a:blip r:embed="rId2"/>
          <a:srcRect l="21346" t="5790" b="72424"/>
          <a:stretch>
            <a:fillRect/>
          </a:stretch>
        </p:blipFill>
        <p:spPr>
          <a:xfrm>
            <a:off x="-7930" y="-27385"/>
            <a:ext cx="9144000" cy="1188001"/>
          </a:xfrm>
          <a:prstGeom prst="rect">
            <a:avLst/>
          </a:prstGeom>
          <a:ln w="12700">
            <a:miter lim="400000"/>
          </a:ln>
        </p:spPr>
      </p:pic>
      <p:sp>
        <p:nvSpPr>
          <p:cNvPr id="438" name="Прямоугольник 4"/>
          <p:cNvSpPr/>
          <p:nvPr/>
        </p:nvSpPr>
        <p:spPr>
          <a:xfrm>
            <a:off x="0" y="-27385"/>
            <a:ext cx="9144000" cy="1188002"/>
          </a:xfrm>
          <a:prstGeom prst="rect">
            <a:avLst/>
          </a:prstGeom>
          <a:solidFill>
            <a:srgbClr val="0070C0">
              <a:alpha val="58000"/>
            </a:srgbClr>
          </a:solidFill>
          <a:ln w="12700">
            <a:miter lim="400000"/>
          </a:ln>
        </p:spPr>
        <p:txBody>
          <a:bodyPr lIns="45719" rIns="45719" anchor="ctr"/>
          <a:lstStyle/>
          <a:p>
            <a:pPr algn="ctr">
              <a:defRPr>
                <a:solidFill>
                  <a:srgbClr val="FFFFFF"/>
                </a:solidFill>
              </a:defRPr>
            </a:pPr>
            <a:endParaRPr/>
          </a:p>
        </p:txBody>
      </p:sp>
      <p:sp>
        <p:nvSpPr>
          <p:cNvPr id="439" name="TextBox 17"/>
          <p:cNvSpPr txBox="1"/>
          <p:nvPr/>
        </p:nvSpPr>
        <p:spPr>
          <a:xfrm>
            <a:off x="323527" y="344269"/>
            <a:ext cx="4824538" cy="492443"/>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2600" b="1">
                <a:solidFill>
                  <a:srgbClr val="FFFFFF"/>
                </a:solidFill>
              </a:defRPr>
            </a:lvl1pPr>
          </a:lstStyle>
          <a:p>
            <a:r>
              <a:rPr dirty="0" smtClean="0"/>
              <a:t>Economic </a:t>
            </a:r>
            <a:r>
              <a:rPr dirty="0"/>
              <a:t>potential</a:t>
            </a:r>
          </a:p>
        </p:txBody>
      </p:sp>
      <p:sp>
        <p:nvSpPr>
          <p:cNvPr id="440" name="TextBox 29"/>
          <p:cNvSpPr txBox="1"/>
          <p:nvPr/>
        </p:nvSpPr>
        <p:spPr>
          <a:xfrm>
            <a:off x="323527" y="1268759"/>
            <a:ext cx="4032450" cy="307777"/>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1400" b="1">
                <a:solidFill>
                  <a:srgbClr val="E46C0A"/>
                </a:solidFill>
              </a:defRPr>
            </a:lvl1pPr>
          </a:lstStyle>
          <a:p>
            <a:r>
              <a:rPr dirty="0"/>
              <a:t>Small and medium </a:t>
            </a:r>
            <a:r>
              <a:rPr lang="en-US" dirty="0"/>
              <a:t>enterprises (SME)</a:t>
            </a:r>
            <a:endParaRPr dirty="0"/>
          </a:p>
        </p:txBody>
      </p:sp>
      <p:sp>
        <p:nvSpPr>
          <p:cNvPr id="441" name="Прямая соединительная линия 30"/>
          <p:cNvSpPr/>
          <p:nvPr/>
        </p:nvSpPr>
        <p:spPr>
          <a:xfrm flipH="1">
            <a:off x="4564069" y="1340767"/>
            <a:ext cx="1" cy="5184577"/>
          </a:xfrm>
          <a:prstGeom prst="line">
            <a:avLst/>
          </a:prstGeom>
          <a:ln w="28575">
            <a:solidFill>
              <a:srgbClr val="0070C0"/>
            </a:solidFill>
          </a:ln>
        </p:spPr>
        <p:txBody>
          <a:bodyPr lIns="45719" rIns="45719"/>
          <a:lstStyle/>
          <a:p>
            <a:endParaRPr/>
          </a:p>
        </p:txBody>
      </p:sp>
      <p:sp>
        <p:nvSpPr>
          <p:cNvPr id="442" name="TextBox 32"/>
          <p:cNvSpPr txBox="1"/>
          <p:nvPr/>
        </p:nvSpPr>
        <p:spPr>
          <a:xfrm>
            <a:off x="251519" y="1556791"/>
            <a:ext cx="4104458" cy="1034129"/>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just">
              <a:lnSpc>
                <a:spcPct val="90000"/>
              </a:lnSpc>
              <a:defRPr sz="1200" b="1">
                <a:solidFill>
                  <a:srgbClr val="0070C0"/>
                </a:solidFill>
              </a:defRPr>
            </a:pPr>
            <a:r>
              <a:rPr dirty="0"/>
              <a:t>Total amount of small</a:t>
            </a:r>
            <a:r>
              <a:rPr b="0" dirty="0">
                <a:solidFill>
                  <a:srgbClr val="000000"/>
                </a:solidFill>
              </a:rPr>
              <a:t> </a:t>
            </a:r>
            <a:r>
              <a:rPr sz="1100" b="0" dirty="0">
                <a:solidFill>
                  <a:srgbClr val="000000"/>
                </a:solidFill>
              </a:rPr>
              <a:t>(including microenterprises) </a:t>
            </a:r>
            <a:r>
              <a:rPr dirty="0"/>
              <a:t>and medium </a:t>
            </a:r>
            <a:r>
              <a:rPr lang="en-US" dirty="0"/>
              <a:t>enterprises </a:t>
            </a:r>
            <a:r>
              <a:rPr sz="1100" b="0" dirty="0">
                <a:solidFill>
                  <a:srgbClr val="000000"/>
                </a:solidFill>
              </a:rPr>
              <a:t>(excluding sole trader) were </a:t>
            </a:r>
            <a:r>
              <a:rPr lang="en-US" sz="1100" b="0" dirty="0" smtClean="0">
                <a:solidFill>
                  <a:srgbClr val="000000"/>
                </a:solidFill>
              </a:rPr>
              <a:t>6545</a:t>
            </a:r>
            <a:r>
              <a:rPr sz="1100" b="0" dirty="0" smtClean="0">
                <a:solidFill>
                  <a:srgbClr val="000000"/>
                </a:solidFill>
              </a:rPr>
              <a:t> </a:t>
            </a:r>
            <a:r>
              <a:rPr sz="1100" b="0" dirty="0">
                <a:solidFill>
                  <a:srgbClr val="000000"/>
                </a:solidFill>
              </a:rPr>
              <a:t>units in </a:t>
            </a:r>
            <a:r>
              <a:rPr sz="1100" b="0" dirty="0" smtClean="0">
                <a:solidFill>
                  <a:srgbClr val="000000"/>
                </a:solidFill>
              </a:rPr>
              <a:t>20</a:t>
            </a:r>
            <a:r>
              <a:rPr lang="en-US" sz="1100" b="0" dirty="0" smtClean="0">
                <a:solidFill>
                  <a:srgbClr val="000000"/>
                </a:solidFill>
              </a:rPr>
              <a:t>22</a:t>
            </a:r>
            <a:r>
              <a:rPr sz="1100" b="0" dirty="0" smtClean="0">
                <a:solidFill>
                  <a:srgbClr val="000000"/>
                </a:solidFill>
              </a:rPr>
              <a:t>.</a:t>
            </a:r>
            <a:endParaRPr lang="en-US" sz="1100" b="0" dirty="0" smtClean="0">
              <a:solidFill>
                <a:srgbClr val="000000"/>
              </a:solidFill>
            </a:endParaRPr>
          </a:p>
          <a:p>
            <a:pPr algn="just">
              <a:lnSpc>
                <a:spcPct val="90000"/>
              </a:lnSpc>
              <a:defRPr sz="1200" b="1">
                <a:solidFill>
                  <a:srgbClr val="0070C0"/>
                </a:solidFill>
              </a:defRPr>
            </a:pPr>
            <a:r>
              <a:rPr lang="en-US" sz="1100" dirty="0">
                <a:solidFill>
                  <a:schemeClr val="tx1"/>
                </a:solidFill>
              </a:rPr>
              <a:t>There were </a:t>
            </a:r>
            <a:r>
              <a:rPr lang="en-US" sz="1100" dirty="0">
                <a:solidFill>
                  <a:srgbClr val="0070C0"/>
                </a:solidFill>
              </a:rPr>
              <a:t>7529</a:t>
            </a:r>
            <a:r>
              <a:rPr lang="en-US" sz="1100" dirty="0">
                <a:solidFill>
                  <a:schemeClr val="tx1"/>
                </a:solidFill>
              </a:rPr>
              <a:t> sole traders in </a:t>
            </a:r>
            <a:r>
              <a:rPr lang="en-US" sz="1100" dirty="0" smtClean="0">
                <a:solidFill>
                  <a:schemeClr val="tx1"/>
                </a:solidFill>
              </a:rPr>
              <a:t>01.01.2023</a:t>
            </a:r>
          </a:p>
          <a:p>
            <a:pPr algn="just">
              <a:lnSpc>
                <a:spcPct val="90000"/>
              </a:lnSpc>
              <a:defRPr sz="1200" b="1">
                <a:solidFill>
                  <a:srgbClr val="0070C0"/>
                </a:solidFill>
              </a:defRPr>
            </a:pPr>
            <a:r>
              <a:rPr lang="en-US" sz="1100" dirty="0">
                <a:solidFill>
                  <a:schemeClr val="tx1"/>
                </a:solidFill>
              </a:rPr>
              <a:t>The main share in the total number of small and medium-sized businesses is: </a:t>
            </a:r>
          </a:p>
          <a:p>
            <a:pPr algn="just">
              <a:lnSpc>
                <a:spcPct val="90000"/>
              </a:lnSpc>
              <a:defRPr sz="1200" b="1">
                <a:solidFill>
                  <a:srgbClr val="0070C0"/>
                </a:solidFill>
              </a:defRPr>
            </a:pPr>
            <a:endParaRPr sz="1100" b="0" dirty="0">
              <a:solidFill>
                <a:srgbClr val="000000"/>
              </a:solidFill>
            </a:endParaRPr>
          </a:p>
        </p:txBody>
      </p:sp>
      <p:sp>
        <p:nvSpPr>
          <p:cNvPr id="443" name="TextBox 33"/>
          <p:cNvSpPr txBox="1"/>
          <p:nvPr/>
        </p:nvSpPr>
        <p:spPr>
          <a:xfrm>
            <a:off x="326341" y="2383651"/>
            <a:ext cx="1224135" cy="49530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lnSpc>
                <a:spcPct val="90000"/>
              </a:lnSpc>
              <a:defRPr sz="1100" b="1"/>
            </a:pPr>
            <a:r>
              <a:rPr dirty="0"/>
              <a:t>Microenterprises</a:t>
            </a:r>
          </a:p>
          <a:p>
            <a:pPr algn="ctr">
              <a:lnSpc>
                <a:spcPct val="90000"/>
              </a:lnSpc>
              <a:defRPr sz="1100"/>
            </a:pPr>
            <a:r>
              <a:rPr dirty="0"/>
              <a:t> </a:t>
            </a:r>
            <a:r>
              <a:rPr lang="ru-RU" sz="1500" b="1" dirty="0" smtClean="0">
                <a:solidFill>
                  <a:srgbClr val="E46C0A"/>
                </a:solidFill>
              </a:rPr>
              <a:t>9</a:t>
            </a:r>
            <a:r>
              <a:rPr lang="en-US" sz="1500" b="1" dirty="0" smtClean="0">
                <a:solidFill>
                  <a:srgbClr val="E46C0A"/>
                </a:solidFill>
              </a:rPr>
              <a:t>5</a:t>
            </a:r>
            <a:r>
              <a:rPr sz="1500" b="1" dirty="0" smtClean="0">
                <a:solidFill>
                  <a:srgbClr val="E46C0A"/>
                </a:solidFill>
              </a:rPr>
              <a:t>%</a:t>
            </a:r>
            <a:r>
              <a:rPr sz="1800" dirty="0" smtClean="0"/>
              <a:t> </a:t>
            </a:r>
            <a:endParaRPr sz="1800" dirty="0"/>
          </a:p>
        </p:txBody>
      </p:sp>
      <p:sp>
        <p:nvSpPr>
          <p:cNvPr id="444" name="TextBox 34"/>
          <p:cNvSpPr txBox="1"/>
          <p:nvPr/>
        </p:nvSpPr>
        <p:spPr>
          <a:xfrm>
            <a:off x="1577659" y="2393979"/>
            <a:ext cx="1188133" cy="60478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lnSpc>
                <a:spcPct val="90000"/>
              </a:lnSpc>
              <a:defRPr sz="1100" b="1"/>
            </a:pPr>
            <a:r>
              <a:rPr dirty="0"/>
              <a:t>Small business enterprises</a:t>
            </a:r>
            <a:r>
              <a:rPr b="0" dirty="0"/>
              <a:t> </a:t>
            </a:r>
            <a:r>
              <a:rPr lang="ru-RU" b="0" dirty="0"/>
              <a:t> </a:t>
            </a:r>
            <a:r>
              <a:rPr lang="en-US" sz="1500" b="1" dirty="0" smtClean="0">
                <a:solidFill>
                  <a:srgbClr val="E46C0A"/>
                </a:solidFill>
              </a:rPr>
              <a:t>4</a:t>
            </a:r>
            <a:r>
              <a:rPr lang="en-US" sz="1500" dirty="0" smtClean="0">
                <a:solidFill>
                  <a:srgbClr val="E46C0A"/>
                </a:solidFill>
              </a:rPr>
              <a:t>,8</a:t>
            </a:r>
            <a:r>
              <a:rPr sz="1500" dirty="0" smtClean="0">
                <a:solidFill>
                  <a:srgbClr val="E46C0A"/>
                </a:solidFill>
              </a:rPr>
              <a:t>%</a:t>
            </a:r>
            <a:r>
              <a:rPr sz="1500" b="0" dirty="0" smtClean="0"/>
              <a:t> </a:t>
            </a:r>
            <a:endParaRPr sz="1500" b="0" dirty="0"/>
          </a:p>
        </p:txBody>
      </p:sp>
      <p:sp>
        <p:nvSpPr>
          <p:cNvPr id="445" name="TextBox 35"/>
          <p:cNvSpPr txBox="1"/>
          <p:nvPr/>
        </p:nvSpPr>
        <p:spPr>
          <a:xfrm>
            <a:off x="2983765" y="2395802"/>
            <a:ext cx="1008113" cy="64633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lnSpc>
                <a:spcPct val="90000"/>
              </a:lnSpc>
              <a:defRPr sz="1100" b="1"/>
            </a:pPr>
            <a:r>
              <a:rPr dirty="0"/>
              <a:t>Medium-sized enterprises</a:t>
            </a:r>
            <a:r>
              <a:rPr b="0" dirty="0"/>
              <a:t> </a:t>
            </a:r>
            <a:r>
              <a:rPr sz="1500" dirty="0" smtClean="0">
                <a:solidFill>
                  <a:srgbClr val="E46C0A"/>
                </a:solidFill>
              </a:rPr>
              <a:t>0,</a:t>
            </a:r>
            <a:r>
              <a:rPr lang="en-US" sz="1500" dirty="0" smtClean="0">
                <a:solidFill>
                  <a:srgbClr val="E46C0A"/>
                </a:solidFill>
              </a:rPr>
              <a:t>2</a:t>
            </a:r>
            <a:r>
              <a:rPr sz="1500" dirty="0" smtClean="0">
                <a:solidFill>
                  <a:srgbClr val="E46C0A"/>
                </a:solidFill>
              </a:rPr>
              <a:t>%</a:t>
            </a:r>
            <a:r>
              <a:rPr sz="1800" b="0" dirty="0" smtClean="0"/>
              <a:t> </a:t>
            </a:r>
            <a:endParaRPr sz="1800" b="0" dirty="0"/>
          </a:p>
        </p:txBody>
      </p:sp>
      <p:sp>
        <p:nvSpPr>
          <p:cNvPr id="446" name="Прямоугольник 36"/>
          <p:cNvSpPr txBox="1"/>
          <p:nvPr/>
        </p:nvSpPr>
        <p:spPr>
          <a:xfrm>
            <a:off x="251519" y="2751310"/>
            <a:ext cx="4104458" cy="26161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1100"/>
            </a:pPr>
            <a:endParaRPr dirty="0"/>
          </a:p>
        </p:txBody>
      </p:sp>
      <p:sp>
        <p:nvSpPr>
          <p:cNvPr id="447" name="TextBox 37"/>
          <p:cNvSpPr txBox="1"/>
          <p:nvPr/>
        </p:nvSpPr>
        <p:spPr>
          <a:xfrm>
            <a:off x="251519" y="3140968"/>
            <a:ext cx="4104458" cy="446276"/>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just">
              <a:defRPr sz="1200" b="1">
                <a:solidFill>
                  <a:srgbClr val="0070C0"/>
                </a:solidFill>
              </a:defRPr>
            </a:pPr>
            <a:r>
              <a:rPr dirty="0"/>
              <a:t>The amount of </a:t>
            </a:r>
            <a:r>
              <a:rPr lang="en-US" dirty="0"/>
              <a:t>SME</a:t>
            </a:r>
            <a:r>
              <a:rPr sz="1100" b="0" dirty="0">
                <a:solidFill>
                  <a:srgbClr val="000000"/>
                </a:solidFill>
              </a:rPr>
              <a:t> in the average number of employees of all enterprises and organizations of Blagoveshchensk is </a:t>
            </a:r>
            <a:r>
              <a:rPr lang="en-US" sz="1100" b="1" dirty="0" smtClean="0">
                <a:solidFill>
                  <a:srgbClr val="0070C0"/>
                </a:solidFill>
              </a:rPr>
              <a:t>70</a:t>
            </a:r>
            <a:r>
              <a:rPr lang="en-US" sz="1100" dirty="0" smtClean="0"/>
              <a:t>,1</a:t>
            </a:r>
            <a:r>
              <a:rPr sz="1100" dirty="0" smtClean="0"/>
              <a:t>%</a:t>
            </a:r>
            <a:r>
              <a:rPr sz="1100" b="0" dirty="0" smtClean="0">
                <a:solidFill>
                  <a:srgbClr val="000000"/>
                </a:solidFill>
              </a:rPr>
              <a:t>.</a:t>
            </a:r>
            <a:endParaRPr sz="1100" b="0" dirty="0">
              <a:solidFill>
                <a:srgbClr val="000000"/>
              </a:solidFill>
            </a:endParaRPr>
          </a:p>
        </p:txBody>
      </p:sp>
      <p:sp>
        <p:nvSpPr>
          <p:cNvPr id="448" name="TextBox 38"/>
          <p:cNvSpPr txBox="1"/>
          <p:nvPr/>
        </p:nvSpPr>
        <p:spPr>
          <a:xfrm>
            <a:off x="179511" y="3801814"/>
            <a:ext cx="2478092" cy="93718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lnSpc>
                <a:spcPct val="90000"/>
              </a:lnSpc>
              <a:defRPr sz="1100" b="1"/>
            </a:pPr>
            <a:r>
              <a:rPr dirty="0"/>
              <a:t>Income from products realization (service provision)</a:t>
            </a:r>
          </a:p>
          <a:p>
            <a:pPr algn="ctr">
              <a:lnSpc>
                <a:spcPct val="90000"/>
              </a:lnSpc>
              <a:defRPr sz="1500" b="1">
                <a:solidFill>
                  <a:srgbClr val="E46C0A"/>
                </a:solidFill>
              </a:defRPr>
            </a:pPr>
            <a:r>
              <a:rPr lang="en-US" dirty="0"/>
              <a:t>180 526,9</a:t>
            </a:r>
            <a:r>
              <a:rPr dirty="0"/>
              <a:t> </a:t>
            </a:r>
          </a:p>
          <a:p>
            <a:pPr algn="ctr">
              <a:lnSpc>
                <a:spcPct val="90000"/>
              </a:lnSpc>
              <a:defRPr sz="1200" b="1">
                <a:solidFill>
                  <a:srgbClr val="E46C0A"/>
                </a:solidFill>
              </a:defRPr>
            </a:pPr>
            <a:r>
              <a:rPr dirty="0"/>
              <a:t>million rubles</a:t>
            </a:r>
          </a:p>
          <a:p>
            <a:pPr algn="ctr">
              <a:lnSpc>
                <a:spcPct val="90000"/>
              </a:lnSpc>
              <a:defRPr sz="1200"/>
            </a:pPr>
            <a:r>
              <a:rPr dirty="0"/>
              <a:t> </a:t>
            </a:r>
          </a:p>
        </p:txBody>
      </p:sp>
      <p:sp>
        <p:nvSpPr>
          <p:cNvPr id="449" name="TextBox 39"/>
          <p:cNvSpPr txBox="1"/>
          <p:nvPr/>
        </p:nvSpPr>
        <p:spPr>
          <a:xfrm>
            <a:off x="2627783" y="3818480"/>
            <a:ext cx="1656185" cy="784830"/>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lnSpc>
                <a:spcPct val="90000"/>
              </a:lnSpc>
              <a:defRPr sz="1100" b="1"/>
            </a:pPr>
            <a:r>
              <a:rPr dirty="0"/>
              <a:t>Tax revenue</a:t>
            </a:r>
          </a:p>
          <a:p>
            <a:pPr algn="ctr">
              <a:lnSpc>
                <a:spcPct val="90000"/>
              </a:lnSpc>
              <a:defRPr sz="1500" b="1">
                <a:solidFill>
                  <a:srgbClr val="E46C0A"/>
                </a:solidFill>
              </a:defRPr>
            </a:pPr>
            <a:r>
              <a:rPr lang="en-US" dirty="0" smtClean="0"/>
              <a:t>19 416,2</a:t>
            </a:r>
            <a:r>
              <a:rPr dirty="0" smtClean="0"/>
              <a:t> </a:t>
            </a:r>
            <a:endParaRPr dirty="0"/>
          </a:p>
          <a:p>
            <a:pPr algn="ctr">
              <a:lnSpc>
                <a:spcPct val="90000"/>
              </a:lnSpc>
              <a:defRPr sz="1200" b="1">
                <a:solidFill>
                  <a:srgbClr val="E46C0A"/>
                </a:solidFill>
              </a:defRPr>
            </a:pPr>
            <a:r>
              <a:rPr dirty="0"/>
              <a:t>million rubles</a:t>
            </a:r>
          </a:p>
          <a:p>
            <a:pPr algn="ctr">
              <a:lnSpc>
                <a:spcPct val="90000"/>
              </a:lnSpc>
              <a:defRPr sz="1200"/>
            </a:pPr>
            <a:r>
              <a:rPr dirty="0"/>
              <a:t> </a:t>
            </a:r>
          </a:p>
        </p:txBody>
      </p:sp>
      <p:sp>
        <p:nvSpPr>
          <p:cNvPr id="450" name="TextBox 2"/>
          <p:cNvSpPr txBox="1"/>
          <p:nvPr/>
        </p:nvSpPr>
        <p:spPr>
          <a:xfrm>
            <a:off x="539552" y="4509120"/>
            <a:ext cx="3528392" cy="276999"/>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spcBef>
                <a:spcPts val="200"/>
              </a:spcBef>
              <a:defRPr sz="1200" b="1">
                <a:solidFill>
                  <a:srgbClr val="0070C0"/>
                </a:solidFill>
              </a:defRPr>
            </a:lvl1pPr>
          </a:lstStyle>
          <a:p>
            <a:r>
              <a:rPr dirty="0"/>
              <a:t>Support for </a:t>
            </a:r>
            <a:r>
              <a:rPr lang="en-US" dirty="0"/>
              <a:t>SMEs</a:t>
            </a:r>
            <a:endParaRPr dirty="0"/>
          </a:p>
        </p:txBody>
      </p:sp>
      <p:sp>
        <p:nvSpPr>
          <p:cNvPr id="451" name="TextBox 3"/>
          <p:cNvSpPr txBox="1"/>
          <p:nvPr/>
        </p:nvSpPr>
        <p:spPr>
          <a:xfrm>
            <a:off x="179510" y="4786119"/>
            <a:ext cx="4104457" cy="261610"/>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lgn="ctr">
              <a:defRPr sz="1100" b="1">
                <a:solidFill>
                  <a:srgbClr val="0070C0"/>
                </a:solidFill>
              </a:defRPr>
            </a:pPr>
            <a:endParaRPr dirty="0"/>
          </a:p>
        </p:txBody>
      </p:sp>
      <p:sp>
        <p:nvSpPr>
          <p:cNvPr id="453" name="TextBox 31"/>
          <p:cNvSpPr txBox="1"/>
          <p:nvPr/>
        </p:nvSpPr>
        <p:spPr>
          <a:xfrm>
            <a:off x="4715762" y="1268759"/>
            <a:ext cx="4032449" cy="4978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1400" b="1">
                <a:solidFill>
                  <a:srgbClr val="E46C0A"/>
                </a:solidFill>
              </a:defRPr>
            </a:pPr>
            <a:r>
              <a:rPr dirty="0"/>
              <a:t>The structure of small business enterprises in types of economic activities  </a:t>
            </a:r>
          </a:p>
        </p:txBody>
      </p:sp>
      <p:sp>
        <p:nvSpPr>
          <p:cNvPr id="455" name="Прямоугольник 22"/>
          <p:cNvSpPr txBox="1"/>
          <p:nvPr/>
        </p:nvSpPr>
        <p:spPr>
          <a:xfrm>
            <a:off x="8493647" y="116632"/>
            <a:ext cx="428962" cy="492443"/>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lgn="ctr">
              <a:defRPr sz="2600" b="1">
                <a:solidFill>
                  <a:srgbClr val="FFFFFF"/>
                </a:solidFill>
              </a:defRPr>
            </a:lvl1pPr>
          </a:lstStyle>
          <a:p>
            <a:r>
              <a:rPr lang="en-US" dirty="0"/>
              <a:t>20</a:t>
            </a:r>
            <a:endParaRPr dirty="0"/>
          </a:p>
        </p:txBody>
      </p:sp>
      <p:sp>
        <p:nvSpPr>
          <p:cNvPr id="2" name="Прямоугольник 1"/>
          <p:cNvSpPr/>
          <p:nvPr/>
        </p:nvSpPr>
        <p:spPr>
          <a:xfrm>
            <a:off x="395536" y="4916924"/>
            <a:ext cx="3865999" cy="1438855"/>
          </a:xfrm>
          <a:prstGeom prst="rect">
            <a:avLst/>
          </a:prstGeom>
        </p:spPr>
        <p:txBody>
          <a:bodyPr wrap="square">
            <a:spAutoFit/>
          </a:bodyPr>
          <a:lstStyle/>
          <a:p>
            <a:pPr algn="just"/>
            <a:r>
              <a:rPr lang="en-US" sz="1100" dirty="0"/>
              <a:t>Support for SMEs </a:t>
            </a:r>
            <a:r>
              <a:rPr lang="en-US" sz="1100" dirty="0" smtClean="0"/>
              <a:t>on </a:t>
            </a:r>
            <a:r>
              <a:rPr lang="en-US" sz="1100" dirty="0"/>
              <a:t>the territory of Blagoveshchensk city is realized within the framework of municipal program </a:t>
            </a:r>
            <a:r>
              <a:rPr lang="en-US" sz="1100" b="1" dirty="0"/>
              <a:t>“SMEs and Tourism Development in Blagoveshchensk City Area”</a:t>
            </a:r>
            <a:r>
              <a:rPr lang="en-US" sz="1100" dirty="0"/>
              <a:t>, which includes </a:t>
            </a:r>
            <a:r>
              <a:rPr lang="en-US" sz="1100" b="1" dirty="0"/>
              <a:t>“SMEs Development in Blagoveshchensk City” </a:t>
            </a:r>
            <a:r>
              <a:rPr lang="en-US" sz="1100" dirty="0"/>
              <a:t>subprogram. This was approved by decree (03.10.2014 </a:t>
            </a:r>
            <a:r>
              <a:rPr lang="ru-RU" sz="1100" dirty="0"/>
              <a:t>№</a:t>
            </a:r>
            <a:r>
              <a:rPr lang="en-US" sz="1100" dirty="0"/>
              <a:t> 4129) of Blagoveshchensk city administration. </a:t>
            </a:r>
          </a:p>
          <a:p>
            <a:pPr algn="just"/>
            <a:r>
              <a:rPr lang="en-US" sz="1100" dirty="0"/>
              <a:t>Support for SMEs includes financial, property, informational, consulting and organizational support services.</a:t>
            </a:r>
          </a:p>
        </p:txBody>
      </p:sp>
      <p:graphicFrame>
        <p:nvGraphicFramePr>
          <p:cNvPr id="21" name="Диаграмма 20"/>
          <p:cNvGraphicFramePr/>
          <p:nvPr>
            <p:extLst>
              <p:ext uri="{D42A27DB-BD31-4B8C-83A1-F6EECF244321}">
                <p14:modId xmlns:p14="http://schemas.microsoft.com/office/powerpoint/2010/main" val="1506363652"/>
              </p:ext>
            </p:extLst>
          </p:nvPr>
        </p:nvGraphicFramePr>
        <p:xfrm>
          <a:off x="4572000" y="-1"/>
          <a:ext cx="4541915" cy="6885383"/>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DailideDA\Downloads\kanatka-2.jpg"/>
          <p:cNvPicPr>
            <a:picLocks noChangeAspect="1" noChangeArrowheads="1"/>
          </p:cNvPicPr>
          <p:nvPr/>
        </p:nvPicPr>
        <p:blipFill rotWithShape="1">
          <a:blip r:embed="rId2">
            <a:extLst>
              <a:ext uri="{28A0092B-C50C-407E-A947-70E740481C1C}">
                <a14:useLocalDpi xmlns:a14="http://schemas.microsoft.com/office/drawing/2010/main" val="0"/>
              </a:ext>
            </a:extLst>
          </a:blip>
          <a:srcRect l="3692" t="-6" r="7424" b="6"/>
          <a:stretch/>
        </p:blipFill>
        <p:spPr bwMode="auto">
          <a:xfrm>
            <a:off x="-1" y="-395"/>
            <a:ext cx="9144001" cy="6858395"/>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21</a:t>
            </a:r>
            <a:endParaRPr lang="ru-RU" sz="2600" b="1" dirty="0">
              <a:cs typeface="Times New Roman" pitchFamily="18" charset="0"/>
            </a:endParaRPr>
          </a:p>
        </p:txBody>
      </p:sp>
    </p:spTree>
    <p:extLst>
      <p:ext uri="{BB962C8B-B14F-4D97-AF65-F5344CB8AC3E}">
        <p14:creationId xmlns:p14="http://schemas.microsoft.com/office/powerpoint/2010/main" val="405018358"/>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 name="Прямоугольник 5"/>
          <p:cNvSpPr txBox="1"/>
          <p:nvPr/>
        </p:nvSpPr>
        <p:spPr>
          <a:xfrm>
            <a:off x="382872" y="272260"/>
            <a:ext cx="2961468" cy="4724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2600">
                <a:solidFill>
                  <a:srgbClr val="FFFFFF"/>
                </a:solidFill>
              </a:defRPr>
            </a:lvl1pPr>
          </a:lstStyle>
          <a:p>
            <a:r>
              <a:t>Investment climate</a:t>
            </a:r>
          </a:p>
        </p:txBody>
      </p:sp>
      <p:sp>
        <p:nvSpPr>
          <p:cNvPr id="485" name="TextBox 10"/>
          <p:cNvSpPr txBox="1"/>
          <p:nvPr/>
        </p:nvSpPr>
        <p:spPr>
          <a:xfrm>
            <a:off x="4859187" y="5157192"/>
            <a:ext cx="3744417" cy="4978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1400" b="1">
                <a:solidFill>
                  <a:srgbClr val="E46C0A"/>
                </a:solidFill>
              </a:defRPr>
            </a:lvl1pPr>
          </a:lstStyle>
          <a:p>
            <a:r>
              <a:rPr dirty="0"/>
              <a:t>“Growth points” of the city of Blagoveshchensk</a:t>
            </a:r>
          </a:p>
        </p:txBody>
      </p:sp>
      <p:sp>
        <p:nvSpPr>
          <p:cNvPr id="486" name="Прямая соединительная линия 7"/>
          <p:cNvSpPr/>
          <p:nvPr/>
        </p:nvSpPr>
        <p:spPr>
          <a:xfrm flipH="1">
            <a:off x="4564069" y="1340767"/>
            <a:ext cx="1" cy="5184577"/>
          </a:xfrm>
          <a:prstGeom prst="line">
            <a:avLst/>
          </a:prstGeom>
          <a:ln w="28575">
            <a:solidFill>
              <a:srgbClr val="0070C0"/>
            </a:solidFill>
          </a:ln>
        </p:spPr>
        <p:txBody>
          <a:bodyPr lIns="45719" rIns="45719"/>
          <a:lstStyle/>
          <a:p>
            <a:endParaRPr/>
          </a:p>
        </p:txBody>
      </p:sp>
      <p:sp>
        <p:nvSpPr>
          <p:cNvPr id="487" name="TextBox 1"/>
          <p:cNvSpPr txBox="1"/>
          <p:nvPr/>
        </p:nvSpPr>
        <p:spPr>
          <a:xfrm>
            <a:off x="323528" y="1652022"/>
            <a:ext cx="4088174" cy="5093702"/>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just">
              <a:defRPr sz="1300" b="1">
                <a:solidFill>
                  <a:srgbClr val="0070C0"/>
                </a:solidFill>
              </a:defRPr>
            </a:pPr>
            <a:r>
              <a:rPr dirty="0"/>
              <a:t>Scale</a:t>
            </a:r>
          </a:p>
          <a:p>
            <a:pPr algn="just">
              <a:spcBef>
                <a:spcPts val="600"/>
              </a:spcBef>
              <a:defRPr sz="1100"/>
            </a:pPr>
            <a:r>
              <a:rPr dirty="0"/>
              <a:t>Blagoveshchensk is the administrative center of Amur region.  Population — </a:t>
            </a:r>
            <a:r>
              <a:rPr sz="1300" b="1" dirty="0" smtClean="0">
                <a:solidFill>
                  <a:srgbClr val="E46C0A"/>
                </a:solidFill>
              </a:rPr>
              <a:t>2</a:t>
            </a:r>
            <a:r>
              <a:rPr lang="ru-RU" sz="1300" b="1" dirty="0" smtClean="0">
                <a:solidFill>
                  <a:srgbClr val="E46C0A"/>
                </a:solidFill>
              </a:rPr>
              <a:t>46</a:t>
            </a:r>
            <a:r>
              <a:rPr sz="1300" b="1" dirty="0" smtClean="0">
                <a:solidFill>
                  <a:srgbClr val="E46C0A"/>
                </a:solidFill>
              </a:rPr>
              <a:t>,</a:t>
            </a:r>
            <a:r>
              <a:rPr lang="ru-RU" sz="1300" b="1" dirty="0" smtClean="0">
                <a:solidFill>
                  <a:srgbClr val="E46C0A"/>
                </a:solidFill>
              </a:rPr>
              <a:t>3</a:t>
            </a:r>
            <a:r>
              <a:rPr lang="en-US" sz="1300" b="1" dirty="0" smtClean="0">
                <a:solidFill>
                  <a:srgbClr val="E46C0A"/>
                </a:solidFill>
              </a:rPr>
              <a:t> </a:t>
            </a:r>
            <a:r>
              <a:rPr dirty="0" smtClean="0"/>
              <a:t> </a:t>
            </a:r>
            <a:r>
              <a:rPr dirty="0"/>
              <a:t>thousand people. It is the </a:t>
            </a:r>
            <a:r>
              <a:rPr lang="en-US" dirty="0"/>
              <a:t>sixth</a:t>
            </a:r>
            <a:r>
              <a:rPr dirty="0" smtClean="0"/>
              <a:t> </a:t>
            </a:r>
            <a:r>
              <a:rPr dirty="0"/>
              <a:t>biggest city in the Far East..</a:t>
            </a:r>
          </a:p>
          <a:p>
            <a:pPr algn="just">
              <a:defRPr sz="1300" b="1">
                <a:solidFill>
                  <a:srgbClr val="0070C0"/>
                </a:solidFill>
              </a:defRPr>
            </a:pPr>
            <a:r>
              <a:rPr dirty="0"/>
              <a:t>Advantageous geographical location</a:t>
            </a:r>
          </a:p>
          <a:p>
            <a:pPr algn="just">
              <a:defRPr sz="1100"/>
            </a:pPr>
            <a:r>
              <a:rPr dirty="0"/>
              <a:t>The city is located on the left bank of the Amur river and on the right one of the Zeya river. It is the only one among other regional centers of the Russian Federation which is located on the state border. Chinese city of </a:t>
            </a:r>
            <a:r>
              <a:rPr dirty="0" err="1"/>
              <a:t>Heihe</a:t>
            </a:r>
            <a:r>
              <a:rPr dirty="0"/>
              <a:t> is on the right bank of the Amur river. There is a railway which provides railway junction with the Trans-Siberian Railway.</a:t>
            </a:r>
          </a:p>
          <a:p>
            <a:pPr algn="just">
              <a:defRPr sz="1300" b="1">
                <a:solidFill>
                  <a:srgbClr val="0070C0"/>
                </a:solidFill>
              </a:defRPr>
            </a:pPr>
            <a:r>
              <a:rPr dirty="0"/>
              <a:t>Developed education system</a:t>
            </a:r>
          </a:p>
          <a:p>
            <a:pPr algn="just">
              <a:defRPr sz="1100"/>
            </a:pPr>
            <a:r>
              <a:rPr dirty="0"/>
              <a:t>The city has the developed system of colleges, universities and research </a:t>
            </a:r>
            <a:r>
              <a:rPr dirty="0" err="1"/>
              <a:t>institutuons</a:t>
            </a:r>
            <a:r>
              <a:rPr dirty="0"/>
              <a:t>.</a:t>
            </a:r>
          </a:p>
          <a:p>
            <a:pPr algn="just">
              <a:defRPr sz="1300" b="1">
                <a:solidFill>
                  <a:srgbClr val="0070C0"/>
                </a:solidFill>
              </a:defRPr>
            </a:pPr>
            <a:r>
              <a:rPr dirty="0"/>
              <a:t>Developed business infrastructure</a:t>
            </a:r>
          </a:p>
          <a:p>
            <a:pPr algn="just">
              <a:defRPr sz="1100"/>
            </a:pPr>
            <a:r>
              <a:rPr dirty="0"/>
              <a:t>In Blagoveshchensk there are:  </a:t>
            </a:r>
            <a:r>
              <a:rPr sz="1300" b="1" dirty="0" smtClean="0">
                <a:solidFill>
                  <a:srgbClr val="E46C0A"/>
                </a:solidFill>
              </a:rPr>
              <a:t>2</a:t>
            </a:r>
            <a:r>
              <a:rPr lang="ru-RU" sz="1300" b="1" dirty="0" smtClean="0">
                <a:solidFill>
                  <a:srgbClr val="E46C0A"/>
                </a:solidFill>
              </a:rPr>
              <a:t>4</a:t>
            </a:r>
            <a:r>
              <a:rPr dirty="0" smtClean="0"/>
              <a:t> </a:t>
            </a:r>
            <a:r>
              <a:rPr dirty="0"/>
              <a:t>credit organizations, </a:t>
            </a:r>
            <a:r>
              <a:rPr lang="ru-RU" sz="1300" b="1" dirty="0" smtClean="0">
                <a:solidFill>
                  <a:srgbClr val="E46C0A"/>
                </a:solidFill>
              </a:rPr>
              <a:t>13</a:t>
            </a:r>
            <a:r>
              <a:rPr dirty="0" smtClean="0"/>
              <a:t> </a:t>
            </a:r>
            <a:r>
              <a:rPr dirty="0"/>
              <a:t>insurance organizations, </a:t>
            </a:r>
            <a:r>
              <a:rPr lang="ru-RU" sz="1300" b="1" dirty="0" smtClean="0">
                <a:solidFill>
                  <a:srgbClr val="E46C0A"/>
                </a:solidFill>
              </a:rPr>
              <a:t>12</a:t>
            </a:r>
            <a:r>
              <a:rPr dirty="0" smtClean="0"/>
              <a:t> </a:t>
            </a:r>
            <a:r>
              <a:rPr dirty="0"/>
              <a:t>leasing companies; consulting, advertising and employment agencies; audit firms. </a:t>
            </a:r>
          </a:p>
          <a:p>
            <a:pPr algn="just">
              <a:defRPr sz="1300" b="1">
                <a:solidFill>
                  <a:srgbClr val="0070C0"/>
                </a:solidFill>
              </a:defRPr>
            </a:pPr>
            <a:r>
              <a:rPr dirty="0"/>
              <a:t>City attractiveness </a:t>
            </a:r>
          </a:p>
          <a:p>
            <a:pPr algn="just">
              <a:defRPr sz="1100"/>
            </a:pPr>
            <a:r>
              <a:rPr dirty="0"/>
              <a:t>Blagoveshchensk has the developed real estate and consumer market</a:t>
            </a:r>
            <a:r>
              <a:rPr lang="en-US" dirty="0"/>
              <a:t>, high availability of medical organizations and institutions of health, education and culture</a:t>
            </a:r>
            <a:r>
              <a:rPr lang="en-US" dirty="0" smtClean="0"/>
              <a:t>.</a:t>
            </a:r>
            <a:endParaRPr lang="ru-RU" dirty="0" smtClean="0"/>
          </a:p>
          <a:p>
            <a:pPr algn="just">
              <a:defRPr sz="1100"/>
            </a:pPr>
            <a:endParaRPr lang="ru-RU" dirty="0" smtClean="0"/>
          </a:p>
          <a:p>
            <a:pPr>
              <a:defRPr sz="1300" b="1">
                <a:solidFill>
                  <a:srgbClr val="0070C0"/>
                </a:solidFill>
              </a:defRPr>
            </a:pPr>
            <a:r>
              <a:rPr lang="en-US" dirty="0"/>
              <a:t>Resources</a:t>
            </a:r>
          </a:p>
          <a:p>
            <a:pPr algn="just">
              <a:spcBef>
                <a:spcPts val="600"/>
              </a:spcBef>
              <a:defRPr sz="1100"/>
            </a:pPr>
            <a:r>
              <a:rPr lang="en-US" dirty="0"/>
              <a:t>There is the resource base for enterprises which work in sphere of producing building materials and food products.</a:t>
            </a:r>
          </a:p>
          <a:p>
            <a:pPr algn="just">
              <a:defRPr sz="1100"/>
            </a:pPr>
            <a:endParaRPr dirty="0"/>
          </a:p>
        </p:txBody>
      </p:sp>
      <p:sp>
        <p:nvSpPr>
          <p:cNvPr id="488" name="TextBox 11"/>
          <p:cNvSpPr txBox="1"/>
          <p:nvPr/>
        </p:nvSpPr>
        <p:spPr>
          <a:xfrm>
            <a:off x="323527" y="1268759"/>
            <a:ext cx="3744418" cy="2946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1400" b="1">
                <a:solidFill>
                  <a:srgbClr val="E46C0A"/>
                </a:solidFill>
              </a:defRPr>
            </a:lvl1pPr>
          </a:lstStyle>
          <a:p>
            <a:r>
              <a:t>Competitive advantages</a:t>
            </a:r>
          </a:p>
        </p:txBody>
      </p:sp>
      <p:sp>
        <p:nvSpPr>
          <p:cNvPr id="489" name="TextBox 12"/>
          <p:cNvSpPr txBox="1"/>
          <p:nvPr/>
        </p:nvSpPr>
        <p:spPr>
          <a:xfrm>
            <a:off x="4660291" y="1304788"/>
            <a:ext cx="4088173" cy="3724096"/>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sz="1300" b="1">
                <a:solidFill>
                  <a:srgbClr val="0070C0"/>
                </a:solidFill>
              </a:defRPr>
            </a:pPr>
            <a:r>
              <a:rPr lang="en-US" dirty="0" smtClean="0"/>
              <a:t>Modern development </a:t>
            </a:r>
            <a:r>
              <a:rPr dirty="0" smtClean="0"/>
              <a:t> </a:t>
            </a:r>
            <a:r>
              <a:rPr dirty="0"/>
              <a:t>institutes </a:t>
            </a:r>
            <a:endParaRPr lang="en-US" dirty="0" smtClean="0"/>
          </a:p>
          <a:p>
            <a:pPr algn="just">
              <a:spcBef>
                <a:spcPts val="300"/>
              </a:spcBef>
              <a:defRPr sz="1100"/>
            </a:pPr>
            <a:r>
              <a:rPr dirty="0" smtClean="0"/>
              <a:t>Regional and municipal institutions, institutes of </a:t>
            </a:r>
            <a:r>
              <a:rPr lang="en-US" dirty="0" smtClean="0"/>
              <a:t>modern</a:t>
            </a:r>
            <a:r>
              <a:rPr dirty="0" smtClean="0"/>
              <a:t> development are located on the territory of Blagoveshchensk:</a:t>
            </a:r>
          </a:p>
          <a:p>
            <a:pPr marL="198000" indent="-126000" algn="just">
              <a:lnSpc>
                <a:spcPct val="90000"/>
              </a:lnSpc>
              <a:spcBef>
                <a:spcPts val="300"/>
              </a:spcBef>
              <a:buSzPct val="100000"/>
              <a:buChar char="✓"/>
              <a:defRPr sz="1100"/>
            </a:pPr>
            <a:r>
              <a:rPr lang="en-US" sz="1100" dirty="0"/>
              <a:t> Business and Investment Support Center "My Business"</a:t>
            </a:r>
            <a:endParaRPr lang="en-US" sz="1100" dirty="0" smtClean="0"/>
          </a:p>
          <a:p>
            <a:pPr marL="198000" indent="-126000" algn="just">
              <a:lnSpc>
                <a:spcPct val="90000"/>
              </a:lnSpc>
              <a:spcBef>
                <a:spcPts val="300"/>
              </a:spcBef>
              <a:buSzPct val="100000"/>
              <a:buChar char="✓"/>
              <a:defRPr sz="1100"/>
            </a:pPr>
            <a:r>
              <a:rPr lang="en-US" sz="1100" dirty="0" smtClean="0"/>
              <a:t>Agency </a:t>
            </a:r>
            <a:r>
              <a:rPr lang="en-US" sz="1100" dirty="0"/>
              <a:t>of the Amur Region for Attracting </a:t>
            </a:r>
            <a:r>
              <a:rPr lang="en-US" sz="1100" dirty="0" smtClean="0"/>
              <a:t>Investments</a:t>
            </a:r>
          </a:p>
          <a:p>
            <a:pPr marL="198000" indent="-126000" algn="just">
              <a:lnSpc>
                <a:spcPct val="90000"/>
              </a:lnSpc>
              <a:spcBef>
                <a:spcPts val="300"/>
              </a:spcBef>
              <a:buSzPct val="100000"/>
              <a:buChar char="✓"/>
              <a:defRPr sz="1100"/>
            </a:pPr>
            <a:r>
              <a:rPr dirty="0" smtClean="0"/>
              <a:t>Credit </a:t>
            </a:r>
            <a:r>
              <a:rPr dirty="0"/>
              <a:t>assistance fund of </a:t>
            </a:r>
            <a:r>
              <a:rPr lang="en-US" dirty="0"/>
              <a:t>SME </a:t>
            </a:r>
            <a:r>
              <a:rPr dirty="0"/>
              <a:t>of Amur region</a:t>
            </a:r>
          </a:p>
          <a:p>
            <a:pPr marL="198000" indent="-126000" algn="just">
              <a:lnSpc>
                <a:spcPct val="90000"/>
              </a:lnSpc>
              <a:spcBef>
                <a:spcPts val="300"/>
              </a:spcBef>
              <a:buSzPct val="100000"/>
              <a:buChar char="✓"/>
              <a:defRPr sz="1100"/>
            </a:pPr>
            <a:r>
              <a:rPr lang="en-US" dirty="0">
                <a:solidFill>
                  <a:schemeClr val="tx1"/>
                </a:solidFill>
              </a:rPr>
              <a:t>C</a:t>
            </a:r>
            <a:r>
              <a:rPr dirty="0">
                <a:solidFill>
                  <a:schemeClr val="tx1"/>
                </a:solidFill>
              </a:rPr>
              <a:t>ouncil </a:t>
            </a:r>
            <a:r>
              <a:rPr dirty="0"/>
              <a:t>of improving investment climate and developing entrepreneurship under the lead of the mayor of Blagoveshchensk</a:t>
            </a:r>
            <a:endParaRPr lang="en-US" dirty="0"/>
          </a:p>
          <a:p>
            <a:pPr marL="198000" indent="-126000" algn="just">
              <a:lnSpc>
                <a:spcPct val="90000"/>
              </a:lnSpc>
              <a:spcBef>
                <a:spcPts val="300"/>
              </a:spcBef>
              <a:buSzPct val="100000"/>
              <a:buChar char="✓"/>
              <a:defRPr sz="1100"/>
            </a:pPr>
            <a:r>
              <a:rPr lang="en-US" dirty="0">
                <a:solidFill>
                  <a:schemeClr val="tx1"/>
                </a:solidFill>
              </a:rPr>
              <a:t>Amur Regional Microcredit </a:t>
            </a:r>
            <a:r>
              <a:rPr lang="en-US" dirty="0" smtClean="0">
                <a:solidFill>
                  <a:schemeClr val="tx1"/>
                </a:solidFill>
              </a:rPr>
              <a:t>Company</a:t>
            </a:r>
          </a:p>
          <a:p>
            <a:pPr marL="198000" indent="-126000" algn="just">
              <a:lnSpc>
                <a:spcPct val="90000"/>
              </a:lnSpc>
              <a:spcBef>
                <a:spcPts val="300"/>
              </a:spcBef>
              <a:buSzPct val="100000"/>
              <a:buChar char="✓"/>
              <a:defRPr sz="1100"/>
            </a:pPr>
            <a:r>
              <a:rPr lang="en-US" dirty="0">
                <a:solidFill>
                  <a:schemeClr val="tx1"/>
                </a:solidFill>
              </a:rPr>
              <a:t> </a:t>
            </a:r>
            <a:r>
              <a:rPr lang="en-US" dirty="0" smtClean="0">
                <a:solidFill>
                  <a:schemeClr val="tx1"/>
                </a:solidFill>
              </a:rPr>
              <a:t>Blagoveshchensk </a:t>
            </a:r>
            <a:r>
              <a:rPr lang="en-US" dirty="0">
                <a:solidFill>
                  <a:schemeClr val="tx1"/>
                </a:solidFill>
              </a:rPr>
              <a:t>city </a:t>
            </a:r>
            <a:r>
              <a:rPr lang="en-US" dirty="0" smtClean="0">
                <a:solidFill>
                  <a:schemeClr val="tx1"/>
                </a:solidFill>
              </a:rPr>
              <a:t>Multifunctional </a:t>
            </a:r>
            <a:r>
              <a:rPr lang="en-US" dirty="0">
                <a:solidFill>
                  <a:schemeClr val="tx1"/>
                </a:solidFill>
              </a:rPr>
              <a:t>center of providing state and municipal </a:t>
            </a:r>
            <a:r>
              <a:rPr lang="en-US" dirty="0" smtClean="0">
                <a:solidFill>
                  <a:schemeClr val="tx1"/>
                </a:solidFill>
              </a:rPr>
              <a:t>services</a:t>
            </a:r>
            <a:endParaRPr lang="en-US" dirty="0">
              <a:solidFill>
                <a:schemeClr val="tx1"/>
              </a:solidFill>
            </a:endParaRPr>
          </a:p>
          <a:p>
            <a:pPr marL="72000" algn="just">
              <a:lnSpc>
                <a:spcPct val="90000"/>
              </a:lnSpc>
              <a:spcBef>
                <a:spcPts val="300"/>
              </a:spcBef>
              <a:buSzPct val="100000"/>
              <a:defRPr sz="1100"/>
            </a:pPr>
            <a:endParaRPr dirty="0"/>
          </a:p>
          <a:p>
            <a:pPr indent="72000" algn="just">
              <a:lnSpc>
                <a:spcPct val="90000"/>
              </a:lnSpc>
              <a:spcBef>
                <a:spcPts val="300"/>
              </a:spcBef>
              <a:defRPr sz="1100"/>
            </a:pPr>
            <a:r>
              <a:rPr dirty="0"/>
              <a:t>Amur Regional Chamber of Industry and Commerce, OPORA </a:t>
            </a:r>
            <a:r>
              <a:rPr dirty="0" smtClean="0"/>
              <a:t>Russia</a:t>
            </a:r>
            <a:r>
              <a:rPr dirty="0"/>
              <a:t>, </a:t>
            </a:r>
            <a:r>
              <a:rPr lang="en-US" dirty="0"/>
              <a:t>Business Russia, Industrialists, Entrepreneurs and Employers Union of the Amur Region, </a:t>
            </a:r>
            <a:r>
              <a:rPr dirty="0"/>
              <a:t>institute authorized to protect the rights of entrepreneurs and many others are all-Russian organizations which represent small business enterprises.</a:t>
            </a:r>
          </a:p>
          <a:p>
            <a:pPr indent="72000" algn="just">
              <a:lnSpc>
                <a:spcPct val="90000"/>
              </a:lnSpc>
              <a:spcBef>
                <a:spcPts val="300"/>
              </a:spcBef>
              <a:defRPr sz="1400"/>
            </a:pPr>
            <a:r>
              <a:rPr dirty="0"/>
              <a:t> </a:t>
            </a:r>
            <a:r>
              <a:rPr sz="1300" b="1" dirty="0">
                <a:solidFill>
                  <a:srgbClr val="0070C0"/>
                </a:solidFill>
              </a:rPr>
              <a:t>Individual approach to investors</a:t>
            </a:r>
          </a:p>
          <a:p>
            <a:pPr marL="198000" indent="-126000" algn="just">
              <a:lnSpc>
                <a:spcPct val="90000"/>
              </a:lnSpc>
              <a:spcBef>
                <a:spcPts val="300"/>
              </a:spcBef>
              <a:buSzPct val="100000"/>
              <a:buChar char="✓"/>
              <a:defRPr sz="1100"/>
            </a:pPr>
            <a:r>
              <a:rPr dirty="0"/>
              <a:t>Equal treatment </a:t>
            </a:r>
            <a:r>
              <a:rPr lang="en-US" dirty="0" smtClean="0"/>
              <a:t>for</a:t>
            </a:r>
            <a:r>
              <a:rPr dirty="0" smtClean="0"/>
              <a:t> </a:t>
            </a:r>
            <a:r>
              <a:rPr dirty="0"/>
              <a:t>domestic and foreign investors</a:t>
            </a:r>
          </a:p>
          <a:p>
            <a:pPr marL="198000" indent="-126000" algn="just">
              <a:lnSpc>
                <a:spcPct val="90000"/>
              </a:lnSpc>
              <a:spcBef>
                <a:spcPts val="300"/>
              </a:spcBef>
              <a:buSzPct val="100000"/>
              <a:buChar char="✓"/>
              <a:defRPr sz="1100"/>
            </a:pPr>
            <a:r>
              <a:rPr dirty="0"/>
              <a:t>Complete project support in the "</a:t>
            </a:r>
            <a:r>
              <a:rPr lang="en-US" dirty="0"/>
              <a:t>one stop</a:t>
            </a:r>
            <a:r>
              <a:rPr dirty="0"/>
              <a:t>" regime</a:t>
            </a:r>
          </a:p>
        </p:txBody>
      </p:sp>
      <p:sp>
        <p:nvSpPr>
          <p:cNvPr id="490" name="Прямоугольник 2"/>
          <p:cNvSpPr txBox="1"/>
          <p:nvPr/>
        </p:nvSpPr>
        <p:spPr>
          <a:xfrm>
            <a:off x="4725146" y="5517232"/>
            <a:ext cx="4023318" cy="626325"/>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marL="179999" indent="-179999" algn="just">
              <a:lnSpc>
                <a:spcPct val="90000"/>
              </a:lnSpc>
              <a:spcBef>
                <a:spcPts val="300"/>
              </a:spcBef>
              <a:buClr>
                <a:srgbClr val="0070C0"/>
              </a:buClr>
              <a:buSzPct val="100000"/>
              <a:buChar char="▪"/>
              <a:defRPr sz="1100"/>
            </a:pPr>
            <a:r>
              <a:rPr dirty="0"/>
              <a:t>Tourism and recreation</a:t>
            </a:r>
          </a:p>
          <a:p>
            <a:pPr marL="179999" indent="-179999" algn="just">
              <a:lnSpc>
                <a:spcPct val="90000"/>
              </a:lnSpc>
              <a:spcBef>
                <a:spcPts val="300"/>
              </a:spcBef>
              <a:buClr>
                <a:srgbClr val="0070C0"/>
              </a:buClr>
              <a:buSzPct val="100000"/>
              <a:buChar char="▪"/>
              <a:defRPr sz="1100"/>
            </a:pPr>
            <a:r>
              <a:rPr dirty="0"/>
              <a:t>Logistics and connection</a:t>
            </a:r>
          </a:p>
          <a:p>
            <a:pPr marL="179999" indent="-179999" algn="just">
              <a:lnSpc>
                <a:spcPct val="90000"/>
              </a:lnSpc>
              <a:spcBef>
                <a:spcPts val="300"/>
              </a:spcBef>
              <a:buClr>
                <a:srgbClr val="0070C0"/>
              </a:buClr>
              <a:buSzPct val="100000"/>
              <a:buChar char="▪"/>
              <a:defRPr sz="1100"/>
            </a:pPr>
            <a:r>
              <a:rPr lang="en-US" dirty="0"/>
              <a:t>Process</a:t>
            </a:r>
            <a:r>
              <a:rPr dirty="0"/>
              <a:t>ing industry</a:t>
            </a:r>
          </a:p>
        </p:txBody>
      </p:sp>
      <p:sp>
        <p:nvSpPr>
          <p:cNvPr id="491" name="Прямоугольник 13"/>
          <p:cNvSpPr txBox="1"/>
          <p:nvPr/>
        </p:nvSpPr>
        <p:spPr>
          <a:xfrm>
            <a:off x="8417349" y="116632"/>
            <a:ext cx="428962" cy="492443"/>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lgn="ctr">
              <a:defRPr sz="2600" b="1">
                <a:solidFill>
                  <a:srgbClr val="FFFFFF"/>
                </a:solidFill>
              </a:defRPr>
            </a:lvl1pPr>
          </a:lstStyle>
          <a:p>
            <a:r>
              <a:rPr dirty="0"/>
              <a:t>2</a:t>
            </a:r>
            <a:r>
              <a:rPr lang="ru-RU" dirty="0"/>
              <a:t>1</a:t>
            </a:r>
            <a:endParaRPr dirty="0"/>
          </a:p>
        </p:txBody>
      </p:sp>
      <p:pic>
        <p:nvPicPr>
          <p:cNvPr id="5" name="Рисунок 4">
            <a:extLst>
              <a:ext uri="{FF2B5EF4-FFF2-40B4-BE49-F238E27FC236}">
                <a16:creationId xmlns="" xmlns:a16="http://schemas.microsoft.com/office/drawing/2014/main" id="{20D1D18F-86B1-45C2-B14A-18FCCD4666F8}"/>
              </a:ext>
            </a:extLst>
          </p:cNvPr>
          <p:cNvPicPr>
            <a:picLocks noChangeAspect="1"/>
          </p:cNvPicPr>
          <p:nvPr/>
        </p:nvPicPr>
        <p:blipFill>
          <a:blip r:embed="rId2"/>
          <a:stretch>
            <a:fillRect/>
          </a:stretch>
        </p:blipFill>
        <p:spPr>
          <a:xfrm>
            <a:off x="0" y="-26365"/>
            <a:ext cx="9144000" cy="1127760"/>
          </a:xfrm>
          <a:prstGeom prst="rect">
            <a:avLst/>
          </a:prstGeom>
        </p:spPr>
      </p:pic>
      <p:sp>
        <p:nvSpPr>
          <p:cNvPr id="483" name="Прямоугольник 4"/>
          <p:cNvSpPr/>
          <p:nvPr/>
        </p:nvSpPr>
        <p:spPr>
          <a:xfrm>
            <a:off x="0" y="-113687"/>
            <a:ext cx="9155147" cy="1215384"/>
          </a:xfrm>
          <a:prstGeom prst="rect">
            <a:avLst/>
          </a:prstGeom>
          <a:solidFill>
            <a:srgbClr val="0070C0">
              <a:alpha val="58000"/>
            </a:srgbClr>
          </a:solidFill>
          <a:ln w="12700">
            <a:miter lim="400000"/>
          </a:ln>
        </p:spPr>
        <p:txBody>
          <a:bodyPr lIns="45719" rIns="45719" anchor="ctr"/>
          <a:lstStyle/>
          <a:p>
            <a:pPr algn="ctr">
              <a:defRPr>
                <a:solidFill>
                  <a:srgbClr val="FFFFFF"/>
                </a:solidFill>
              </a:defRPr>
            </a:pPr>
            <a:endParaRPr dirty="0"/>
          </a:p>
        </p:txBody>
      </p:sp>
      <p:sp>
        <p:nvSpPr>
          <p:cNvPr id="6" name="Прямоугольник 5">
            <a:extLst>
              <a:ext uri="{FF2B5EF4-FFF2-40B4-BE49-F238E27FC236}">
                <a16:creationId xmlns="" xmlns:a16="http://schemas.microsoft.com/office/drawing/2014/main" id="{9D76A364-72C8-5C83-DBA7-279146716093}"/>
              </a:ext>
            </a:extLst>
          </p:cNvPr>
          <p:cNvSpPr/>
          <p:nvPr/>
        </p:nvSpPr>
        <p:spPr>
          <a:xfrm>
            <a:off x="382874" y="272262"/>
            <a:ext cx="2858475" cy="492443"/>
          </a:xfrm>
          <a:prstGeom prst="rect">
            <a:avLst/>
          </a:prstGeom>
        </p:spPr>
        <p:txBody>
          <a:bodyPr wrap="none">
            <a:spAutoFit/>
          </a:bodyPr>
          <a:lstStyle/>
          <a:p>
            <a:r>
              <a:rPr lang="en-US" sz="2600" b="1" dirty="0" smtClean="0">
                <a:solidFill>
                  <a:schemeClr val="bg1"/>
                </a:solidFill>
                <a:cs typeface="Arial" pitchFamily="34" charset="0"/>
              </a:rPr>
              <a:t>Investment </a:t>
            </a:r>
            <a:r>
              <a:rPr lang="en-US" sz="2600" b="1" dirty="0">
                <a:solidFill>
                  <a:schemeClr val="bg1"/>
                </a:solidFill>
                <a:cs typeface="Arial" pitchFamily="34" charset="0"/>
              </a:rPr>
              <a:t>climate</a:t>
            </a:r>
            <a:endParaRPr lang="ru-RU" sz="2600" dirty="0">
              <a:solidFill>
                <a:schemeClr val="bg1"/>
              </a:solidFill>
              <a:cs typeface="Arial" pitchFamily="34" charset="0"/>
            </a:endParaRPr>
          </a:p>
        </p:txBody>
      </p:sp>
      <p:sp>
        <p:nvSpPr>
          <p:cNvPr id="8" name="Прямоугольник 7">
            <a:extLst>
              <a:ext uri="{FF2B5EF4-FFF2-40B4-BE49-F238E27FC236}">
                <a16:creationId xmlns="" xmlns:a16="http://schemas.microsoft.com/office/drawing/2014/main" id="{18665E1D-56D3-76F6-19EA-088C73FC5BF8}"/>
              </a:ext>
            </a:extLst>
          </p:cNvPr>
          <p:cNvSpPr/>
          <p:nvPr/>
        </p:nvSpPr>
        <p:spPr>
          <a:xfrm>
            <a:off x="8343527" y="0"/>
            <a:ext cx="800473" cy="708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a:cs typeface="Times New Roman" pitchFamily="18" charset="0"/>
              </a:rPr>
              <a:t>22</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92.168.1.2\files\Управление экономического развития и инвестиций\Отдел развития предпринимательства и инвестиций\Инвестиционный паспорт\2022\2022-04-16 Инвестиционный паспорт\2022-04-16 Инвестиционный паспорт\IMG_0556.jpg">
            <a:extLst>
              <a:ext uri="{FF2B5EF4-FFF2-40B4-BE49-F238E27FC236}">
                <a16:creationId xmlns="" xmlns:a16="http://schemas.microsoft.com/office/drawing/2014/main" id="{CF5E9C02-F37E-F1AC-5E28-904E64018D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 t="17009" r="-26" b="64540"/>
          <a:stretch/>
        </p:blipFill>
        <p:spPr bwMode="auto">
          <a:xfrm>
            <a:off x="0" y="0"/>
            <a:ext cx="9144000" cy="1124744"/>
          </a:xfrm>
          <a:prstGeom prst="rect">
            <a:avLst/>
          </a:prstGeom>
          <a:noFill/>
          <a:extLst>
            <a:ext uri="{909E8E84-426E-40DD-AFC4-6F175D3DCCD1}">
              <a14:hiddenFill xmlns:a14="http://schemas.microsoft.com/office/drawing/2010/main">
                <a:solidFill>
                  <a:srgbClr val="FFFFFF"/>
                </a:solidFill>
              </a14:hiddenFill>
            </a:ext>
          </a:extLst>
        </p:spPr>
      </p:pic>
      <p:sp>
        <p:nvSpPr>
          <p:cNvPr id="494" name="Прямоугольник 4"/>
          <p:cNvSpPr/>
          <p:nvPr/>
        </p:nvSpPr>
        <p:spPr>
          <a:xfrm>
            <a:off x="0" y="-90639"/>
            <a:ext cx="9155147" cy="1215384"/>
          </a:xfrm>
          <a:prstGeom prst="rect">
            <a:avLst/>
          </a:prstGeom>
          <a:solidFill>
            <a:srgbClr val="0070C0">
              <a:alpha val="58000"/>
            </a:srgbClr>
          </a:solidFill>
          <a:ln w="12700">
            <a:miter lim="400000"/>
          </a:ln>
        </p:spPr>
        <p:txBody>
          <a:bodyPr lIns="45719" rIns="45719" anchor="ctr"/>
          <a:lstStyle/>
          <a:p>
            <a:pPr algn="ctr">
              <a:defRPr>
                <a:solidFill>
                  <a:srgbClr val="FFFFFF"/>
                </a:solidFill>
              </a:defRPr>
            </a:pPr>
            <a:endParaRPr/>
          </a:p>
        </p:txBody>
      </p:sp>
      <p:sp>
        <p:nvSpPr>
          <p:cNvPr id="495" name="Прямоугольник 5"/>
          <p:cNvSpPr txBox="1"/>
          <p:nvPr/>
        </p:nvSpPr>
        <p:spPr>
          <a:xfrm>
            <a:off x="305495" y="44623"/>
            <a:ext cx="7212870" cy="492443"/>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2600" b="1">
                <a:solidFill>
                  <a:srgbClr val="FFFFFF"/>
                </a:solidFill>
              </a:defRPr>
            </a:lvl1pPr>
          </a:lstStyle>
          <a:p>
            <a:r>
              <a:rPr dirty="0" smtClean="0"/>
              <a:t>State </a:t>
            </a:r>
            <a:r>
              <a:rPr dirty="0"/>
              <a:t>and municipal support of investment activity</a:t>
            </a:r>
          </a:p>
        </p:txBody>
      </p:sp>
      <p:sp>
        <p:nvSpPr>
          <p:cNvPr id="496" name="TextBox 3"/>
          <p:cNvSpPr txBox="1"/>
          <p:nvPr/>
        </p:nvSpPr>
        <p:spPr>
          <a:xfrm>
            <a:off x="429443" y="1334159"/>
            <a:ext cx="3744418" cy="2946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1400" b="1">
                <a:solidFill>
                  <a:srgbClr val="E46C0A"/>
                </a:solidFill>
              </a:defRPr>
            </a:lvl1pPr>
          </a:lstStyle>
          <a:p>
            <a:r>
              <a:t>State support of investment activity</a:t>
            </a:r>
          </a:p>
        </p:txBody>
      </p:sp>
      <p:sp>
        <p:nvSpPr>
          <p:cNvPr id="497" name="Объект 2"/>
          <p:cNvSpPr txBox="1">
            <a:spLocks noGrp="1"/>
          </p:cNvSpPr>
          <p:nvPr>
            <p:ph type="body" sz="half" idx="1"/>
          </p:nvPr>
        </p:nvSpPr>
        <p:spPr>
          <a:xfrm>
            <a:off x="107503" y="1628799"/>
            <a:ext cx="4388298" cy="4824538"/>
          </a:xfrm>
          <a:prstGeom prst="rect">
            <a:avLst/>
          </a:prstGeom>
        </p:spPr>
        <p:txBody>
          <a:bodyPr/>
          <a:lstStyle/>
          <a:p>
            <a:pPr marL="179999" indent="-179999" algn="just">
              <a:spcBef>
                <a:spcPts val="200"/>
              </a:spcBef>
              <a:buFontTx/>
              <a:buChar char="▪"/>
              <a:defRPr sz="1100" b="1">
                <a:solidFill>
                  <a:srgbClr val="0070C0"/>
                </a:solidFill>
              </a:defRPr>
            </a:pPr>
            <a:r>
              <a:rPr dirty="0"/>
              <a:t>Tax preferences</a:t>
            </a:r>
          </a:p>
          <a:p>
            <a:pPr indent="-126000" algn="just">
              <a:lnSpc>
                <a:spcPct val="90000"/>
              </a:lnSpc>
              <a:spcBef>
                <a:spcPts val="100"/>
              </a:spcBef>
              <a:buFontTx/>
              <a:buChar char="✓"/>
              <a:defRPr sz="900" b="1"/>
            </a:pPr>
            <a:r>
              <a:rPr sz="1000" dirty="0"/>
              <a:t>Establishment of differentiated tax rates</a:t>
            </a:r>
            <a:r>
              <a:rPr sz="1000" b="0" dirty="0"/>
              <a:t> for corporate property tax of certain taxpayers' categories;</a:t>
            </a:r>
          </a:p>
          <a:p>
            <a:pPr indent="-126000" algn="just">
              <a:lnSpc>
                <a:spcPct val="90000"/>
              </a:lnSpc>
              <a:spcBef>
                <a:spcPts val="100"/>
              </a:spcBef>
              <a:buFontTx/>
              <a:buChar char="✓"/>
              <a:defRPr sz="900"/>
            </a:pPr>
            <a:r>
              <a:rPr sz="1000" dirty="0"/>
              <a:t>Establishment of reduced </a:t>
            </a:r>
            <a:r>
              <a:rPr sz="1000" b="1" dirty="0"/>
              <a:t>profit taxes</a:t>
            </a:r>
            <a:r>
              <a:rPr sz="1000" dirty="0"/>
              <a:t>, which should be entered in Amur region budget at the rate of </a:t>
            </a:r>
            <a:r>
              <a:rPr sz="1000" b="1" dirty="0"/>
              <a:t>13,5%</a:t>
            </a:r>
            <a:r>
              <a:rPr sz="1000" dirty="0"/>
              <a:t> for certain taxpayers' categories;</a:t>
            </a:r>
          </a:p>
          <a:p>
            <a:pPr indent="-126000" algn="just">
              <a:lnSpc>
                <a:spcPct val="90000"/>
              </a:lnSpc>
              <a:spcBef>
                <a:spcPts val="100"/>
              </a:spcBef>
              <a:buFontTx/>
              <a:buChar char="✓"/>
              <a:defRPr sz="900"/>
            </a:pPr>
            <a:r>
              <a:rPr sz="1000" dirty="0"/>
              <a:t>Establishment of </a:t>
            </a:r>
            <a:r>
              <a:rPr sz="1000" b="1" dirty="0"/>
              <a:t>profit tax rates</a:t>
            </a:r>
            <a:r>
              <a:rPr sz="1000" dirty="0"/>
              <a:t>, which should be entered in Amur region budget. </a:t>
            </a:r>
            <a:r>
              <a:rPr sz="1000" b="1" dirty="0"/>
              <a:t>During the first five tax periods - 0%, during the next five tax periods - 10% </a:t>
            </a:r>
            <a:r>
              <a:rPr sz="1000" dirty="0"/>
              <a:t>for projects, which have "Regional investment project" status according to the Federal Law 30.09.2013 № 267-FL;</a:t>
            </a:r>
          </a:p>
          <a:p>
            <a:pPr indent="-126000" algn="just">
              <a:lnSpc>
                <a:spcPct val="90000"/>
              </a:lnSpc>
              <a:spcBef>
                <a:spcPts val="100"/>
              </a:spcBef>
              <a:buFontTx/>
              <a:buChar char="✓"/>
              <a:defRPr sz="900"/>
            </a:pPr>
            <a:r>
              <a:rPr sz="1000" dirty="0"/>
              <a:t>Establishment of differentiated tax rates in using </a:t>
            </a:r>
            <a:r>
              <a:rPr sz="1000" b="1" dirty="0"/>
              <a:t>simplified taxation system</a:t>
            </a:r>
            <a:r>
              <a:rPr sz="1000" dirty="0"/>
              <a:t>.</a:t>
            </a:r>
          </a:p>
          <a:p>
            <a:pPr indent="-126000" algn="just">
              <a:lnSpc>
                <a:spcPct val="90000"/>
              </a:lnSpc>
              <a:spcBef>
                <a:spcPts val="100"/>
              </a:spcBef>
              <a:buFontTx/>
              <a:buChar char="✓"/>
              <a:defRPr sz="900"/>
            </a:pPr>
            <a:r>
              <a:rPr sz="1000" dirty="0"/>
              <a:t>Establishment of </a:t>
            </a:r>
            <a:r>
              <a:rPr sz="1000" b="1" dirty="0"/>
              <a:t>zero tax rate in using simplified taxation system</a:t>
            </a:r>
            <a:r>
              <a:rPr sz="1000" dirty="0"/>
              <a:t> during the first two tax periods for taxpayers  – sole traders, who are for the first time registered and who carry out various types of activities;</a:t>
            </a:r>
          </a:p>
          <a:p>
            <a:pPr indent="-126000" algn="just">
              <a:lnSpc>
                <a:spcPct val="90000"/>
              </a:lnSpc>
              <a:spcBef>
                <a:spcPts val="100"/>
              </a:spcBef>
              <a:buFontTx/>
              <a:buChar char="✓"/>
              <a:defRPr sz="900"/>
            </a:pPr>
            <a:r>
              <a:rPr sz="1000" dirty="0"/>
              <a:t>Establishment of </a:t>
            </a:r>
            <a:r>
              <a:rPr sz="1000" b="1" dirty="0"/>
              <a:t>tax rate in the amount of 0% in using patent taxation system </a:t>
            </a:r>
            <a:r>
              <a:rPr sz="1000" dirty="0"/>
              <a:t>during the first two tax periods for taxpayers  – sole traders, who are for the first time registered and who carry out various types of activities;</a:t>
            </a:r>
          </a:p>
          <a:p>
            <a:pPr indent="-126000" algn="just">
              <a:lnSpc>
                <a:spcPct val="90000"/>
              </a:lnSpc>
              <a:spcBef>
                <a:spcPts val="100"/>
              </a:spcBef>
              <a:buFontTx/>
              <a:buChar char="✓"/>
              <a:defRPr sz="900" b="1"/>
            </a:pPr>
            <a:r>
              <a:rPr sz="1000" dirty="0"/>
              <a:t>Providing the investment tax credit;</a:t>
            </a:r>
          </a:p>
          <a:p>
            <a:pPr indent="-126000" algn="just">
              <a:lnSpc>
                <a:spcPct val="90000"/>
              </a:lnSpc>
              <a:spcBef>
                <a:spcPts val="100"/>
              </a:spcBef>
              <a:buFontTx/>
              <a:buChar char="✓"/>
              <a:defRPr sz="900" b="1"/>
            </a:pPr>
            <a:r>
              <a:rPr sz="1000" dirty="0"/>
              <a:t>Deferral or installment in paying regional taxes.</a:t>
            </a:r>
          </a:p>
          <a:p>
            <a:pPr marL="179999" indent="-179999" algn="just">
              <a:lnSpc>
                <a:spcPct val="90000"/>
              </a:lnSpc>
              <a:spcBef>
                <a:spcPts val="200"/>
              </a:spcBef>
              <a:buFontTx/>
              <a:buChar char="▪"/>
              <a:defRPr sz="1100" b="1">
                <a:solidFill>
                  <a:srgbClr val="0070C0"/>
                </a:solidFill>
              </a:defRPr>
            </a:pPr>
            <a:r>
              <a:rPr dirty="0"/>
              <a:t>Lands, buildings, structures owned by Amur region are available for rent on preferential terms.</a:t>
            </a:r>
          </a:p>
          <a:p>
            <a:pPr marL="179999" indent="-179999" algn="just">
              <a:lnSpc>
                <a:spcPct val="90000"/>
              </a:lnSpc>
              <a:spcBef>
                <a:spcPts val="200"/>
              </a:spcBef>
              <a:buFontTx/>
              <a:buChar char="▪"/>
              <a:defRPr sz="1100" b="1">
                <a:solidFill>
                  <a:srgbClr val="0070C0"/>
                </a:solidFill>
              </a:defRPr>
            </a:pPr>
            <a:r>
              <a:rPr dirty="0"/>
              <a:t>Provision of guarantees on obligations </a:t>
            </a:r>
            <a:r>
              <a:rPr sz="900" b="0" dirty="0">
                <a:solidFill>
                  <a:srgbClr val="000000"/>
                </a:solidFill>
              </a:rPr>
              <a:t>(</a:t>
            </a:r>
            <a:r>
              <a:rPr sz="1000" b="0" dirty="0">
                <a:solidFill>
                  <a:srgbClr val="000000"/>
                </a:solidFill>
              </a:rPr>
              <a:t>credit, loan) non-commercial organization «Assistance lending fund </a:t>
            </a:r>
            <a:r>
              <a:rPr lang="en-US" sz="1000" b="0" dirty="0">
                <a:solidFill>
                  <a:srgbClr val="000000"/>
                </a:solidFill>
              </a:rPr>
              <a:t>for SME</a:t>
            </a:r>
            <a:r>
              <a:rPr sz="1000" b="0" dirty="0">
                <a:solidFill>
                  <a:srgbClr val="000000"/>
                </a:solidFill>
              </a:rPr>
              <a:t>»</a:t>
            </a:r>
            <a:endParaRPr lang="en-US" sz="1000" b="0" dirty="0">
              <a:solidFill>
                <a:srgbClr val="000000"/>
              </a:solidFill>
            </a:endParaRPr>
          </a:p>
          <a:p>
            <a:pPr marL="198000" indent="-126000" algn="just">
              <a:lnSpc>
                <a:spcPct val="90000"/>
              </a:lnSpc>
              <a:spcBef>
                <a:spcPts val="300"/>
              </a:spcBef>
              <a:buChar char="✓"/>
              <a:defRPr sz="1100"/>
            </a:pPr>
            <a:r>
              <a:rPr lang="en-US" sz="1100" b="1" dirty="0">
                <a:solidFill>
                  <a:srgbClr val="0070C0"/>
                </a:solidFill>
              </a:rPr>
              <a:t>Microloan provision  </a:t>
            </a:r>
            <a:r>
              <a:rPr lang="en-US" sz="1000" dirty="0"/>
              <a:t>(ANO “Amur Regional Microcredit Company”)</a:t>
            </a:r>
          </a:p>
          <a:p>
            <a:pPr marL="72000" indent="0" algn="just">
              <a:lnSpc>
                <a:spcPct val="90000"/>
              </a:lnSpc>
              <a:spcBef>
                <a:spcPts val="300"/>
              </a:spcBef>
              <a:buNone/>
              <a:defRPr sz="1100"/>
            </a:pPr>
            <a:endParaRPr sz="900" dirty="0"/>
          </a:p>
          <a:p>
            <a:pPr marL="179999" indent="-179999" algn="just">
              <a:spcBef>
                <a:spcPts val="200"/>
              </a:spcBef>
              <a:buFontTx/>
              <a:buChar char="▪"/>
              <a:defRPr sz="1100" b="1">
                <a:solidFill>
                  <a:srgbClr val="0070C0"/>
                </a:solidFill>
              </a:defRPr>
            </a:pPr>
            <a:r>
              <a:rPr dirty="0"/>
              <a:t>Non-financial support measures</a:t>
            </a:r>
          </a:p>
          <a:p>
            <a:pPr indent="-126000" algn="just">
              <a:lnSpc>
                <a:spcPct val="90000"/>
              </a:lnSpc>
              <a:spcBef>
                <a:spcPts val="100"/>
              </a:spcBef>
              <a:buFontTx/>
              <a:buChar char="✓"/>
              <a:defRPr sz="900" b="1"/>
            </a:pPr>
            <a:r>
              <a:rPr sz="1000" dirty="0" smtClean="0"/>
              <a:t>Complete project support </a:t>
            </a:r>
            <a:r>
              <a:rPr sz="1000" b="0" dirty="0" smtClean="0"/>
              <a:t>in th</a:t>
            </a:r>
            <a:r>
              <a:rPr lang="en-US" sz="1000" b="0" dirty="0" smtClean="0"/>
              <a:t>e “one stop”</a:t>
            </a:r>
            <a:r>
              <a:rPr sz="1000" b="0" dirty="0" smtClean="0"/>
              <a:t> regime - </a:t>
            </a:r>
            <a:r>
              <a:rPr lang="en-US" sz="1000" dirty="0"/>
              <a:t>ANO "Agency of the Amur Region for Attracting </a:t>
            </a:r>
            <a:r>
              <a:rPr lang="en-US" sz="1000" dirty="0" smtClean="0"/>
              <a:t>Investments“</a:t>
            </a:r>
          </a:p>
          <a:p>
            <a:pPr indent="-126000" algn="just">
              <a:lnSpc>
                <a:spcPct val="90000"/>
              </a:lnSpc>
              <a:spcBef>
                <a:spcPts val="100"/>
              </a:spcBef>
              <a:buFontTx/>
              <a:buChar char="✓"/>
              <a:defRPr sz="900" b="1"/>
            </a:pPr>
            <a:r>
              <a:rPr lang="en-US" sz="1000" dirty="0" smtClean="0"/>
              <a:t>Marketing, informational, law support for SMEs activities, organization of training courses by Enterprise support center, Cluster development center, Export support center of Amur region.</a:t>
            </a:r>
            <a:endParaRPr lang="en-US" sz="1000" dirty="0"/>
          </a:p>
        </p:txBody>
      </p:sp>
      <p:sp>
        <p:nvSpPr>
          <p:cNvPr id="498" name="Объект 8"/>
          <p:cNvSpPr txBox="1"/>
          <p:nvPr/>
        </p:nvSpPr>
        <p:spPr>
          <a:xfrm>
            <a:off x="4571999" y="1700807"/>
            <a:ext cx="4320482" cy="4968554"/>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pPr marL="180000" indent="-180000" algn="just">
              <a:buClr>
                <a:srgbClr val="0070C0"/>
              </a:buClr>
              <a:buSzPct val="100000"/>
              <a:buChar char="▪"/>
              <a:defRPr sz="1200" b="1">
                <a:solidFill>
                  <a:srgbClr val="0070C0"/>
                </a:solidFill>
              </a:defRPr>
            </a:pPr>
            <a:r>
              <a:rPr dirty="0"/>
              <a:t>Municipal guarantees </a:t>
            </a:r>
            <a:r>
              <a:rPr sz="1000" b="0" dirty="0">
                <a:solidFill>
                  <a:srgbClr val="000000"/>
                </a:solidFill>
              </a:rPr>
              <a:t>for </a:t>
            </a:r>
            <a:r>
              <a:rPr lang="en-US" sz="1000" dirty="0"/>
              <a:t>legal </a:t>
            </a:r>
            <a:r>
              <a:rPr lang="en-US" sz="1000" dirty="0" smtClean="0"/>
              <a:t>entity </a:t>
            </a:r>
            <a:r>
              <a:rPr sz="1000" b="0" dirty="0" smtClean="0">
                <a:solidFill>
                  <a:srgbClr val="000000"/>
                </a:solidFill>
              </a:rPr>
              <a:t>carrying </a:t>
            </a:r>
            <a:r>
              <a:rPr sz="1000" b="0" dirty="0">
                <a:solidFill>
                  <a:srgbClr val="000000"/>
                </a:solidFill>
              </a:rPr>
              <a:t>out economic activity on the territory of the city;</a:t>
            </a:r>
            <a:endParaRPr sz="3200" dirty="0"/>
          </a:p>
          <a:p>
            <a:pPr marL="180000" indent="-180000" algn="just">
              <a:buClr>
                <a:srgbClr val="0070C0"/>
              </a:buClr>
              <a:buSzPct val="100000"/>
              <a:buChar char="▪"/>
              <a:defRPr sz="1200" b="1">
                <a:solidFill>
                  <a:srgbClr val="0070C0"/>
                </a:solidFill>
              </a:defRPr>
            </a:pPr>
            <a:r>
              <a:rPr dirty="0"/>
              <a:t>Providing sites of Blagoveshchensk </a:t>
            </a:r>
            <a:r>
              <a:rPr sz="1000" b="0" dirty="0">
                <a:solidFill>
                  <a:srgbClr val="000000"/>
                </a:solidFill>
              </a:rPr>
              <a:t>for investment projects realization according to the main strategic directions of the city development;</a:t>
            </a:r>
            <a:endParaRPr sz="1000" dirty="0"/>
          </a:p>
          <a:p>
            <a:pPr marL="180000" indent="-180000" algn="just">
              <a:buClr>
                <a:srgbClr val="0070C0"/>
              </a:buClr>
              <a:buSzPct val="100000"/>
              <a:buChar char="▪"/>
              <a:defRPr sz="1200" b="1">
                <a:solidFill>
                  <a:srgbClr val="0070C0"/>
                </a:solidFill>
              </a:defRPr>
            </a:pPr>
            <a:r>
              <a:rPr dirty="0"/>
              <a:t>Benefits which affect land rental rate;</a:t>
            </a:r>
          </a:p>
          <a:p>
            <a:pPr marL="180000" indent="-180000" algn="just">
              <a:buClr>
                <a:srgbClr val="0070C0"/>
              </a:buClr>
              <a:buSzPct val="100000"/>
              <a:buChar char="▪"/>
              <a:defRPr sz="1200" b="1">
                <a:solidFill>
                  <a:srgbClr val="0070C0"/>
                </a:solidFill>
              </a:defRPr>
            </a:pPr>
            <a:r>
              <a:rPr dirty="0"/>
              <a:t>Property support </a:t>
            </a:r>
            <a:r>
              <a:rPr sz="1000" b="0" dirty="0">
                <a:solidFill>
                  <a:srgbClr val="000000"/>
                </a:solidFill>
              </a:rPr>
              <a:t>in renting municipal properties that are free from any right or claim of a third party (excluding property rights of</a:t>
            </a:r>
            <a:r>
              <a:rPr lang="en-US" sz="1000" b="0" dirty="0">
                <a:solidFill>
                  <a:srgbClr val="000000"/>
                </a:solidFill>
              </a:rPr>
              <a:t> SME</a:t>
            </a:r>
            <a:r>
              <a:rPr sz="1000" b="0" dirty="0">
                <a:solidFill>
                  <a:srgbClr val="000000"/>
                </a:solidFill>
              </a:rPr>
              <a:t>);</a:t>
            </a:r>
            <a:endParaRPr sz="3200" dirty="0"/>
          </a:p>
          <a:p>
            <a:pPr marL="180000" indent="-180000" algn="just">
              <a:buClr>
                <a:srgbClr val="0070C0"/>
              </a:buClr>
              <a:buSzPct val="100000"/>
              <a:buChar char="▪"/>
              <a:defRPr sz="1200" b="1">
                <a:solidFill>
                  <a:srgbClr val="0070C0"/>
                </a:solidFill>
              </a:defRPr>
            </a:pPr>
            <a:r>
              <a:rPr dirty="0"/>
              <a:t>Organizational, informational, consulting support;</a:t>
            </a:r>
            <a:endParaRPr sz="3200" dirty="0"/>
          </a:p>
          <a:p>
            <a:pPr marL="180000" indent="-180000" algn="just">
              <a:buClr>
                <a:srgbClr val="0070C0"/>
              </a:buClr>
              <a:buSzPct val="100000"/>
              <a:buChar char="▪"/>
              <a:defRPr sz="1200" b="1">
                <a:solidFill>
                  <a:srgbClr val="0070C0"/>
                </a:solidFill>
              </a:defRPr>
            </a:pPr>
            <a:r>
              <a:rPr dirty="0"/>
              <a:t>Support for</a:t>
            </a:r>
            <a:r>
              <a:rPr lang="en-US" dirty="0"/>
              <a:t> SME</a:t>
            </a:r>
            <a:r>
              <a:rPr dirty="0"/>
              <a:t>:</a:t>
            </a:r>
          </a:p>
          <a:p>
            <a:pPr marL="342900" indent="-126000" algn="just">
              <a:spcBef>
                <a:spcPts val="100"/>
              </a:spcBef>
              <a:buSzPct val="100000"/>
              <a:buChar char="✓"/>
              <a:defRPr sz="1000"/>
            </a:pPr>
            <a:r>
              <a:rPr dirty="0" smtClean="0"/>
              <a:t>Subsidies </a:t>
            </a:r>
            <a:r>
              <a:rPr dirty="0"/>
              <a:t>program of </a:t>
            </a:r>
            <a:r>
              <a:rPr lang="en-US" dirty="0"/>
              <a:t>part of the costs associated with the payment of the first installment (advance payment) at the conclusion of equipment leasing </a:t>
            </a:r>
            <a:r>
              <a:rPr lang="en-US" dirty="0" smtClean="0"/>
              <a:t>agreements</a:t>
            </a:r>
          </a:p>
          <a:p>
            <a:pPr marL="342900" indent="-126000" algn="just">
              <a:spcBef>
                <a:spcPts val="100"/>
              </a:spcBef>
              <a:buSzPct val="100000"/>
              <a:buChar char="✓"/>
              <a:defRPr sz="1000"/>
            </a:pPr>
            <a:r>
              <a:rPr dirty="0" smtClean="0"/>
              <a:t>Subsidies </a:t>
            </a:r>
            <a:r>
              <a:rPr dirty="0"/>
              <a:t>program of </a:t>
            </a:r>
            <a:r>
              <a:rPr lang="en-US" dirty="0"/>
              <a:t>part of the costs associated with the purchase of equipment for the creation/development/modernization of </a:t>
            </a:r>
            <a:r>
              <a:rPr lang="en-US" dirty="0" smtClean="0"/>
              <a:t>production</a:t>
            </a:r>
          </a:p>
          <a:p>
            <a:pPr marL="342900" indent="-126000" algn="just">
              <a:spcBef>
                <a:spcPts val="100"/>
              </a:spcBef>
              <a:buSzPct val="100000"/>
              <a:buChar char="✓"/>
              <a:defRPr sz="1000"/>
            </a:pPr>
            <a:r>
              <a:rPr lang="en-US" dirty="0"/>
              <a:t>part of the costs of the purchase, repair of non-residential premises, as well as the purchase of building </a:t>
            </a:r>
            <a:r>
              <a:rPr lang="en-US" dirty="0" smtClean="0"/>
              <a:t>materials</a:t>
            </a:r>
            <a:r>
              <a:rPr dirty="0" smtClean="0"/>
              <a:t>.</a:t>
            </a:r>
            <a:endParaRPr b="1" dirty="0" smtClean="0">
              <a:solidFill>
                <a:srgbClr val="0070C0"/>
              </a:solidFill>
            </a:endParaRPr>
          </a:p>
          <a:p>
            <a:pPr marL="180000" indent="-180000" algn="just">
              <a:buClr>
                <a:srgbClr val="0070C0"/>
              </a:buClr>
              <a:buSzPct val="100000"/>
              <a:buChar char="▪"/>
              <a:defRPr sz="1200" b="1">
                <a:solidFill>
                  <a:srgbClr val="0070C0"/>
                </a:solidFill>
              </a:defRPr>
            </a:pPr>
            <a:r>
              <a:rPr dirty="0" smtClean="0"/>
              <a:t>Non-financial support measures:</a:t>
            </a:r>
          </a:p>
          <a:p>
            <a:pPr marL="342900" indent="-126000" algn="just">
              <a:spcBef>
                <a:spcPts val="100"/>
              </a:spcBef>
              <a:buSzPct val="100000"/>
              <a:buChar char="✓"/>
              <a:defRPr sz="900" b="1"/>
            </a:pPr>
            <a:r>
              <a:rPr lang="en-US" sz="1000" dirty="0" smtClean="0">
                <a:solidFill>
                  <a:schemeClr val="tx1"/>
                </a:solidFill>
              </a:rPr>
              <a:t>C</a:t>
            </a:r>
            <a:r>
              <a:rPr sz="1000" dirty="0">
                <a:solidFill>
                  <a:schemeClr val="tx1"/>
                </a:solidFill>
              </a:rPr>
              <a:t>ouncil </a:t>
            </a:r>
            <a:r>
              <a:rPr sz="1000" b="0" dirty="0">
                <a:solidFill>
                  <a:schemeClr val="tx1"/>
                </a:solidFill>
              </a:rPr>
              <a:t>of improving </a:t>
            </a:r>
            <a:r>
              <a:rPr sz="1000" b="0" dirty="0"/>
              <a:t>investment climate and developing entrepreneurship under the lead of the mayor of Blagoveshchensk;</a:t>
            </a:r>
          </a:p>
          <a:p>
            <a:pPr marL="342900" indent="-126000" algn="just">
              <a:spcBef>
                <a:spcPts val="100"/>
              </a:spcBef>
              <a:buSzPct val="100000"/>
              <a:buChar char="✓"/>
              <a:defRPr sz="900" b="1"/>
            </a:pPr>
            <a:r>
              <a:rPr sz="1000" dirty="0"/>
              <a:t>Investment projects support </a:t>
            </a:r>
            <a:r>
              <a:rPr sz="1000" b="0" dirty="0"/>
              <a:t>in the</a:t>
            </a:r>
            <a:r>
              <a:rPr lang="en-US" sz="1000" b="0" dirty="0"/>
              <a:t> “one stop”</a:t>
            </a:r>
            <a:r>
              <a:rPr sz="1000" dirty="0"/>
              <a:t> </a:t>
            </a:r>
            <a:r>
              <a:rPr sz="1000" b="0" dirty="0"/>
              <a:t>regime by economic and investment development authority of Blagoveshchensk city administration;</a:t>
            </a:r>
          </a:p>
          <a:p>
            <a:pPr marL="342900" indent="-126000" algn="just">
              <a:spcBef>
                <a:spcPts val="100"/>
              </a:spcBef>
              <a:buSzPct val="100000"/>
              <a:buChar char="✓"/>
              <a:defRPr sz="900" b="1"/>
            </a:pPr>
            <a:r>
              <a:rPr sz="1000" dirty="0"/>
              <a:t>Introduction of work standard </a:t>
            </a:r>
            <a:r>
              <a:rPr sz="1000" b="0" dirty="0"/>
              <a:t>in order to improve investment climate of Blagoveshchensk;</a:t>
            </a:r>
          </a:p>
          <a:p>
            <a:pPr marL="342900" indent="-126000" algn="just">
              <a:spcBef>
                <a:spcPts val="100"/>
              </a:spcBef>
              <a:buSzPct val="100000"/>
              <a:buChar char="✓"/>
              <a:defRPr sz="900" b="1"/>
            </a:pPr>
            <a:r>
              <a:rPr sz="1000" dirty="0"/>
              <a:t>Inclusion of investment projects </a:t>
            </a:r>
            <a:r>
              <a:rPr sz="1000" b="0" dirty="0"/>
              <a:t>in municipal programs according to budget law of The Russian Federation. </a:t>
            </a:r>
          </a:p>
        </p:txBody>
      </p:sp>
      <p:sp>
        <p:nvSpPr>
          <p:cNvPr id="499" name="TextBox 10"/>
          <p:cNvSpPr txBox="1"/>
          <p:nvPr/>
        </p:nvSpPr>
        <p:spPr>
          <a:xfrm>
            <a:off x="4932040" y="1196751"/>
            <a:ext cx="3744417" cy="2946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1400" b="1">
                <a:solidFill>
                  <a:srgbClr val="E46C0A"/>
                </a:solidFill>
              </a:defRPr>
            </a:lvl1pPr>
          </a:lstStyle>
          <a:p>
            <a:r>
              <a:t>Municipal support of investment activity</a:t>
            </a:r>
          </a:p>
        </p:txBody>
      </p:sp>
      <p:sp>
        <p:nvSpPr>
          <p:cNvPr id="500" name="Прямая соединительная линия 7"/>
          <p:cNvSpPr/>
          <p:nvPr/>
        </p:nvSpPr>
        <p:spPr>
          <a:xfrm flipH="1">
            <a:off x="4564069" y="1340767"/>
            <a:ext cx="1" cy="5184577"/>
          </a:xfrm>
          <a:prstGeom prst="line">
            <a:avLst/>
          </a:prstGeom>
          <a:ln w="28575">
            <a:solidFill>
              <a:srgbClr val="0070C0"/>
            </a:solidFill>
          </a:ln>
        </p:spPr>
        <p:txBody>
          <a:bodyPr lIns="45719" rIns="45719"/>
          <a:lstStyle/>
          <a:p>
            <a:endParaRPr/>
          </a:p>
        </p:txBody>
      </p:sp>
      <p:sp>
        <p:nvSpPr>
          <p:cNvPr id="501" name="Прямоугольник 11"/>
          <p:cNvSpPr txBox="1"/>
          <p:nvPr/>
        </p:nvSpPr>
        <p:spPr>
          <a:xfrm>
            <a:off x="8493647" y="116632"/>
            <a:ext cx="428962" cy="492443"/>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lgn="ctr">
              <a:defRPr sz="2600" b="1">
                <a:solidFill>
                  <a:srgbClr val="FFFFFF"/>
                </a:solidFill>
              </a:defRPr>
            </a:lvl1pPr>
          </a:lstStyle>
          <a:p>
            <a:r>
              <a:rPr dirty="0"/>
              <a:t>2</a:t>
            </a:r>
            <a:r>
              <a:rPr lang="en-US" dirty="0"/>
              <a:t>3</a:t>
            </a:r>
            <a:endParaRPr dirty="0"/>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3" name="Прямоугольник 12"/>
          <p:cNvSpPr/>
          <p:nvPr/>
        </p:nvSpPr>
        <p:spPr>
          <a:xfrm>
            <a:off x="-5235" y="1"/>
            <a:ext cx="9149235" cy="685799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Прямоугольник 1"/>
          <p:cNvSpPr/>
          <p:nvPr/>
        </p:nvSpPr>
        <p:spPr>
          <a:xfrm>
            <a:off x="8820472" y="-1429792"/>
            <a:ext cx="800473" cy="708518"/>
          </a:xfrm>
          <a:prstGeom prst="rect">
            <a:avLst/>
          </a:prstGeom>
          <a:solidFill>
            <a:srgbClr val="0070C0">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600" b="1" i="0" u="none" strike="noStrike" kern="1200" cap="none" spc="0" normalizeH="0" baseline="0" noProof="0" dirty="0" smtClean="0">
                <a:ln>
                  <a:noFill/>
                </a:ln>
                <a:solidFill>
                  <a:prstClr val="white"/>
                </a:solidFill>
                <a:effectLst/>
                <a:uLnTx/>
                <a:uFillTx/>
                <a:latin typeface="Calibri"/>
                <a:ea typeface="+mn-ea"/>
                <a:cs typeface="Times New Roman" pitchFamily="18" charset="0"/>
              </a:rPr>
              <a:t>29</a:t>
            </a:r>
            <a:endParaRPr kumimoji="0" lang="ru-RU" sz="2600" b="1" i="0" u="none" strike="noStrike" kern="1200" cap="none" spc="0" normalizeH="0" baseline="0" noProof="0" dirty="0">
              <a:ln>
                <a:noFill/>
              </a:ln>
              <a:solidFill>
                <a:prstClr val="white"/>
              </a:solidFill>
              <a:effectLst/>
              <a:uLnTx/>
              <a:uFillTx/>
              <a:latin typeface="Calibri"/>
              <a:ea typeface="+mn-ea"/>
              <a:cs typeface="Times New Roman" pitchFamily="18"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1331928392"/>
              </p:ext>
            </p:extLst>
          </p:nvPr>
        </p:nvGraphicFramePr>
        <p:xfrm>
          <a:off x="467544" y="1952836"/>
          <a:ext cx="8208911" cy="4292715"/>
        </p:xfrm>
        <a:graphic>
          <a:graphicData uri="http://schemas.openxmlformats.org/drawingml/2006/table">
            <a:tbl>
              <a:tblPr firstRow="1" bandRow="1">
                <a:tableStyleId>{5C22544A-7EE6-4342-B048-85BDC9FD1C3A}</a:tableStyleId>
              </a:tblPr>
              <a:tblGrid>
                <a:gridCol w="2088231">
                  <a:extLst>
                    <a:ext uri="{9D8B030D-6E8A-4147-A177-3AD203B41FA5}">
                      <a16:colId xmlns="" xmlns:a16="http://schemas.microsoft.com/office/drawing/2014/main" val="20000"/>
                    </a:ext>
                  </a:extLst>
                </a:gridCol>
                <a:gridCol w="6120680">
                  <a:extLst>
                    <a:ext uri="{9D8B030D-6E8A-4147-A177-3AD203B41FA5}">
                      <a16:colId xmlns="" xmlns:a16="http://schemas.microsoft.com/office/drawing/2014/main" val="20001"/>
                    </a:ext>
                  </a:extLst>
                </a:gridCol>
              </a:tblGrid>
              <a:tr h="603632">
                <a:tc gridSpan="2">
                  <a:txBody>
                    <a:bodyPr/>
                    <a:lstStyle/>
                    <a:p>
                      <a:pPr algn="ctr"/>
                      <a:r>
                        <a:rPr lang="en-US" sz="1200" dirty="0" smtClean="0"/>
                        <a:t>Bridge Construction Across the Zeya River in the City of Blagoveshchensk</a:t>
                      </a:r>
                      <a:endParaRPr lang="ru-RU" sz="1200" b="1" dirty="0">
                        <a:solidFill>
                          <a:srgbClr val="FF0000"/>
                        </a:solidFill>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 xmlns:a16="http://schemas.microsoft.com/office/drawing/2014/main" val="10000"/>
                  </a:ext>
                </a:extLst>
              </a:tr>
              <a:tr h="332471">
                <a:tc>
                  <a:txBody>
                    <a:bodyPr/>
                    <a:lstStyle/>
                    <a:p>
                      <a:pPr algn="l"/>
                      <a:r>
                        <a:rPr lang="en-US" sz="1000" b="1" dirty="0" smtClean="0">
                          <a:latin typeface="Times New Roman" panose="02020603050405020304" pitchFamily="18" charset="0"/>
                          <a:cs typeface="Times New Roman" panose="02020603050405020304" pitchFamily="18" charset="0"/>
                        </a:rPr>
                        <a:t>Project initiators </a:t>
                      </a:r>
                      <a:r>
                        <a:rPr lang="ru-RU" sz="1000" b="1" dirty="0" smtClean="0">
                          <a:latin typeface="Times New Roman" panose="02020603050405020304" pitchFamily="18" charset="0"/>
                          <a:cs typeface="Times New Roman" panose="02020603050405020304" pitchFamily="18" charset="0"/>
                        </a:rPr>
                        <a:t>, </a:t>
                      </a:r>
                      <a:r>
                        <a:rPr lang="en-US" sz="1000" b="1" dirty="0" smtClean="0">
                          <a:latin typeface="Times New Roman" panose="02020603050405020304" pitchFamily="18" charset="0"/>
                          <a:cs typeface="Times New Roman" panose="02020603050405020304" pitchFamily="18" charset="0"/>
                        </a:rPr>
                        <a:t>contacts</a:t>
                      </a:r>
                      <a:endParaRPr lang="ru-RU" sz="10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 The Government of the Amur Region</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1"/>
                  </a:ext>
                </a:extLst>
              </a:tr>
              <a:tr h="800328">
                <a:tc>
                  <a:txBody>
                    <a:bodyPr/>
                    <a:lstStyle/>
                    <a:p>
                      <a:pPr algn="l"/>
                      <a:r>
                        <a:rPr lang="en-US" sz="1000" b="1" dirty="0" smtClean="0">
                          <a:latin typeface="Times New Roman" panose="02020603050405020304" pitchFamily="18" charset="0"/>
                          <a:cs typeface="Times New Roman" panose="02020603050405020304" pitchFamily="18" charset="0"/>
                        </a:rPr>
                        <a:t>The purpose of the project</a:t>
                      </a:r>
                      <a:r>
                        <a:rPr lang="ru-RU" sz="1000" b="1" dirty="0" smtClean="0">
                          <a:latin typeface="Times New Roman" panose="02020603050405020304" pitchFamily="18" charset="0"/>
                          <a:cs typeface="Times New Roman" panose="02020603050405020304" pitchFamily="18" charset="0"/>
                        </a:rPr>
                        <a:t>, </a:t>
                      </a:r>
                      <a:r>
                        <a:rPr lang="en-US" sz="1000" b="1" dirty="0" smtClean="0">
                          <a:latin typeface="Times New Roman" panose="02020603050405020304" pitchFamily="18" charset="0"/>
                          <a:cs typeface="Times New Roman" panose="02020603050405020304" pitchFamily="18" charset="0"/>
                        </a:rPr>
                        <a:t>capacity</a:t>
                      </a:r>
                      <a:r>
                        <a:rPr lang="ru-RU" sz="1000" b="1" dirty="0" smtClean="0">
                          <a:latin typeface="Times New Roman" panose="02020603050405020304" pitchFamily="18" charset="0"/>
                          <a:cs typeface="Times New Roman" panose="02020603050405020304" pitchFamily="18" charset="0"/>
                        </a:rPr>
                        <a:t>/</a:t>
                      </a:r>
                      <a:r>
                        <a:rPr lang="en-US" sz="1000" b="1" dirty="0" smtClean="0">
                          <a:latin typeface="Times New Roman" panose="02020603050405020304" pitchFamily="18" charset="0"/>
                          <a:cs typeface="Times New Roman" panose="02020603050405020304" pitchFamily="18" charset="0"/>
                        </a:rPr>
                        <a:t>available documentation</a:t>
                      </a:r>
                      <a:endParaRPr lang="ru-RU" sz="1000" b="1"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gn="l">
                        <a:defRPr sz="1800"/>
                      </a:pPr>
                      <a:r>
                        <a:rPr lang="en-US" sz="1000" kern="1200" dirty="0" smtClean="0">
                          <a:solidFill>
                            <a:schemeClr val="dk1"/>
                          </a:solidFill>
                          <a:latin typeface="Times New Roman" panose="02020603050405020304" pitchFamily="18" charset="0"/>
                          <a:ea typeface="+mn-ea"/>
                          <a:cs typeface="Times New Roman" panose="02020603050405020304" pitchFamily="18" charset="0"/>
                        </a:rPr>
                        <a:t>Optimization of car flows by redistributing them into two directions (old and new bridges)</a:t>
                      </a:r>
                    </a:p>
                    <a:p>
                      <a:r>
                        <a:rPr lang="en-US" sz="1000" kern="1200" dirty="0" smtClean="0">
                          <a:solidFill>
                            <a:schemeClr val="dk1"/>
                          </a:solidFill>
                          <a:latin typeface="Times New Roman" panose="02020603050405020304" pitchFamily="18" charset="0"/>
                          <a:ea typeface="+mn-ea"/>
                          <a:cs typeface="Times New Roman" panose="02020603050405020304" pitchFamily="18" charset="0"/>
                        </a:rPr>
                        <a:t>The total length of the bridge crossing is 9007 m, of which 1933 m is the bridge directly over the Zeya River, 7074 m is the length of the approaches. </a:t>
                      </a:r>
                      <a:endParaRPr lang="ru-RU" sz="1000" kern="1200" dirty="0">
                        <a:solidFill>
                          <a:schemeClr val="dk1"/>
                        </a:solidFill>
                        <a:latin typeface="Times New Roman" panose="02020603050405020304" pitchFamily="18" charset="0"/>
                        <a:ea typeface="+mn-ea"/>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 xmlns:a16="http://schemas.microsoft.com/office/drawing/2014/main" val="10002"/>
                  </a:ext>
                </a:extLst>
              </a:tr>
              <a:tr h="215879">
                <a:tc>
                  <a:txBody>
                    <a:bodyPr/>
                    <a:lstStyle/>
                    <a:p>
                      <a:pPr algn="l"/>
                      <a:r>
                        <a:rPr lang="en-US" sz="1000" b="1" dirty="0" smtClean="0">
                          <a:latin typeface="Times New Roman" panose="02020603050405020304" pitchFamily="18" charset="0"/>
                          <a:cs typeface="Times New Roman" panose="02020603050405020304" pitchFamily="18" charset="0"/>
                        </a:rPr>
                        <a:t>Period of implementation </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2020</a:t>
                      </a:r>
                      <a:r>
                        <a:rPr lang="ru-RU" sz="1000" baseline="0" dirty="0" smtClean="0">
                          <a:latin typeface="Times New Roman" panose="02020603050405020304" pitchFamily="18" charset="0"/>
                          <a:cs typeface="Times New Roman" panose="02020603050405020304" pitchFamily="18" charset="0"/>
                        </a:rPr>
                        <a:t> – 2023 </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3"/>
                  </a:ext>
                </a:extLst>
              </a:tr>
              <a:tr h="295879">
                <a:tc>
                  <a:txBody>
                    <a:bodyPr/>
                    <a:lstStyle/>
                    <a:p>
                      <a:pPr algn="l"/>
                      <a:r>
                        <a:rPr lang="en-US" sz="1000" b="1" dirty="0" smtClean="0">
                          <a:latin typeface="Times New Roman" panose="02020603050405020304" pitchFamily="18" charset="0"/>
                          <a:cs typeface="Times New Roman" panose="02020603050405020304" pitchFamily="18" charset="0"/>
                        </a:rPr>
                        <a:t>Project cost</a:t>
                      </a:r>
                      <a:r>
                        <a:rPr lang="ru-RU" sz="1000" b="1" dirty="0" smtClean="0">
                          <a:latin typeface="Times New Roman" panose="02020603050405020304" pitchFamily="18" charset="0"/>
                          <a:cs typeface="Times New Roman" panose="02020603050405020304" pitchFamily="18" charset="0"/>
                        </a:rPr>
                        <a:t>/</a:t>
                      </a:r>
                      <a:r>
                        <a:rPr lang="en-US" sz="1000" b="1" dirty="0" smtClean="0">
                          <a:latin typeface="Times New Roman" panose="02020603050405020304" pitchFamily="18" charset="0"/>
                          <a:cs typeface="Times New Roman" panose="02020603050405020304" pitchFamily="18" charset="0"/>
                        </a:rPr>
                        <a:t>required investments</a:t>
                      </a:r>
                      <a:r>
                        <a:rPr lang="ru-RU" sz="1000" b="1" dirty="0" smtClean="0">
                          <a:latin typeface="Times New Roman" panose="02020603050405020304" pitchFamily="18" charset="0"/>
                          <a:cs typeface="Times New Roman" panose="02020603050405020304" pitchFamily="18" charset="0"/>
                        </a:rPr>
                        <a:t>,</a:t>
                      </a:r>
                      <a:r>
                        <a:rPr lang="ru-RU" sz="1000" b="1" baseline="0" dirty="0" smtClean="0">
                          <a:latin typeface="Times New Roman" panose="02020603050405020304" pitchFamily="18" charset="0"/>
                          <a:cs typeface="Times New Roman" panose="02020603050405020304" pitchFamily="18" charset="0"/>
                        </a:rPr>
                        <a:t> </a:t>
                      </a:r>
                      <a:r>
                        <a:rPr lang="en-US" sz="1000" b="1" baseline="0" dirty="0" smtClean="0">
                          <a:latin typeface="Times New Roman" panose="02020603050405020304" pitchFamily="18" charset="0"/>
                          <a:cs typeface="Times New Roman" panose="02020603050405020304" pitchFamily="18" charset="0"/>
                        </a:rPr>
                        <a:t>million rubles</a:t>
                      </a:r>
                      <a:r>
                        <a:rPr lang="ru-RU" sz="1000" b="1" baseline="0" dirty="0" smtClean="0">
                          <a:latin typeface="Times New Roman" panose="02020603050405020304" pitchFamily="18" charset="0"/>
                          <a:cs typeface="Times New Roman" panose="02020603050405020304" pitchFamily="18" charset="0"/>
                        </a:rPr>
                        <a:t>.</a:t>
                      </a:r>
                      <a:endParaRPr lang="ru-RU" sz="10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19 740,70</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 xmlns:a16="http://schemas.microsoft.com/office/drawing/2014/main" val="10004"/>
                  </a:ext>
                </a:extLst>
              </a:tr>
              <a:tr h="331687">
                <a:tc>
                  <a:txBody>
                    <a:bodyPr/>
                    <a:lstStyle/>
                    <a:p>
                      <a:pPr algn="l"/>
                      <a:r>
                        <a:rPr lang="en-US" sz="1000" b="1" dirty="0" smtClean="0">
                          <a:latin typeface="Times New Roman" panose="02020603050405020304" pitchFamily="18" charset="0"/>
                          <a:cs typeface="Times New Roman" panose="02020603050405020304" pitchFamily="18" charset="0"/>
                        </a:rPr>
                        <a:t>Form of attracting investment</a:t>
                      </a:r>
                      <a:endParaRPr lang="ru-RU" sz="10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budgetary funds</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5"/>
                  </a:ext>
                </a:extLst>
              </a:tr>
              <a:tr h="1584517">
                <a:tc>
                  <a:txBody>
                    <a:bodyPr/>
                    <a:lstStyle/>
                    <a:p>
                      <a:pPr algn="l"/>
                      <a:r>
                        <a:rPr lang="en-US" sz="1000" b="1" dirty="0" smtClean="0">
                          <a:latin typeface="Times New Roman" panose="02020603050405020304" pitchFamily="18" charset="0"/>
                          <a:cs typeface="Times New Roman" panose="02020603050405020304" pitchFamily="18" charset="0"/>
                        </a:rPr>
                        <a:t>The degree of readiness of the project;</a:t>
                      </a:r>
                      <a:r>
                        <a:rPr lang="ru-RU" sz="1000" b="1" baseline="0" dirty="0" smtClean="0">
                          <a:latin typeface="Times New Roman" panose="02020603050405020304" pitchFamily="18" charset="0"/>
                          <a:cs typeface="Times New Roman" panose="02020603050405020304" pitchFamily="18" charset="0"/>
                        </a:rPr>
                        <a:t> </a:t>
                      </a:r>
                      <a:r>
                        <a:rPr lang="en-US" sz="1000" b="1" baseline="0" dirty="0" smtClean="0">
                          <a:latin typeface="Times New Roman" panose="02020603050405020304" pitchFamily="18" charset="0"/>
                          <a:cs typeface="Times New Roman" panose="02020603050405020304" pitchFamily="18" charset="0"/>
                        </a:rPr>
                        <a:t>provision of raw materials, land, resources</a:t>
                      </a:r>
                      <a:endParaRPr lang="ru-RU" sz="10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Design and estimate documentation has been developed. Positive conclusions of the </a:t>
                      </a:r>
                      <a:r>
                        <a:rPr lang="en-US" sz="1000" dirty="0" err="1" smtClean="0">
                          <a:latin typeface="Times New Roman" panose="02020603050405020304" pitchFamily="18" charset="0"/>
                          <a:cs typeface="Times New Roman" panose="02020603050405020304" pitchFamily="18" charset="0"/>
                        </a:rPr>
                        <a:t>Glavgosexpertiza</a:t>
                      </a:r>
                      <a:r>
                        <a:rPr lang="en-US" sz="1000" dirty="0" smtClean="0">
                          <a:latin typeface="Times New Roman" panose="02020603050405020304" pitchFamily="18" charset="0"/>
                          <a:cs typeface="Times New Roman" panose="02020603050405020304" pitchFamily="18" charset="0"/>
                        </a:rPr>
                        <a:t> of Russia  were received. The land plots necessary for the construction of the facility are reflected in the territory planning project. A state contract has  been signed for the construction of a bridge crossing over the Zeya River.</a:t>
                      </a:r>
                    </a:p>
                    <a:p>
                      <a:r>
                        <a:rPr lang="en-US" sz="1000" baseline="0" dirty="0" smtClean="0">
                          <a:latin typeface="Times New Roman" panose="02020603050405020304" pitchFamily="18" charset="0"/>
                          <a:cs typeface="Times New Roman" panose="02020603050405020304" pitchFamily="18" charset="0"/>
                        </a:rPr>
                        <a:t>At present, the overhang of the spans has been completed, the screw fortifications of the bridge are being installed, the construction of access roads adjacent to the highway "Entrance to Blagoveshchensk" is underway.</a:t>
                      </a:r>
                    </a:p>
                    <a:p>
                      <a:r>
                        <a:rPr lang="en-US" sz="1000" baseline="0" dirty="0" smtClean="0">
                          <a:latin typeface="Times New Roman" panose="02020603050405020304" pitchFamily="18" charset="0"/>
                          <a:cs typeface="Times New Roman" panose="02020603050405020304" pitchFamily="18" charset="0"/>
                        </a:rPr>
                        <a:t>It is included in the list of priority investment projects (PIP) of the region. Support measures</a:t>
                      </a:r>
                      <a:r>
                        <a:rPr lang="ru-RU" sz="1000" baseline="0" dirty="0" smtClean="0">
                          <a:latin typeface="Times New Roman" panose="02020603050405020304" pitchFamily="18" charset="0"/>
                          <a:cs typeface="Times New Roman" panose="02020603050405020304" pitchFamily="18" charset="0"/>
                        </a:rPr>
                        <a:t> </a:t>
                      </a:r>
                      <a:r>
                        <a:rPr lang="en-US" sz="1000" baseline="0" dirty="0" smtClean="0">
                          <a:latin typeface="Times New Roman" panose="02020603050405020304" pitchFamily="18" charset="0"/>
                          <a:cs typeface="Times New Roman" panose="02020603050405020304" pitchFamily="18" charset="0"/>
                        </a:rPr>
                        <a:t>for PIP</a:t>
                      </a:r>
                      <a:r>
                        <a:rPr lang="ru-RU" sz="1000" baseline="0" dirty="0" smtClean="0">
                          <a:latin typeface="Times New Roman" panose="02020603050405020304" pitchFamily="18" charset="0"/>
                          <a:cs typeface="Times New Roman" panose="02020603050405020304" pitchFamily="18" charset="0"/>
                        </a:rPr>
                        <a:t>.</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 xmlns:a16="http://schemas.microsoft.com/office/drawing/2014/main" val="10006"/>
                  </a:ext>
                </a:extLst>
              </a:tr>
            </a:tbl>
          </a:graphicData>
        </a:graphic>
      </p:graphicFrame>
      <p:pic>
        <p:nvPicPr>
          <p:cNvPr id="18434" name="Picture 2" descr="C:\Users\DailideDA\Downloads\c586f0999b00a615a864276cdca80c2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989" b="6989"/>
          <a:stretch/>
        </p:blipFill>
        <p:spPr bwMode="auto">
          <a:xfrm>
            <a:off x="6098558" y="1"/>
            <a:ext cx="3045442" cy="1746476"/>
          </a:xfrm>
          <a:prstGeom prst="rect">
            <a:avLst/>
          </a:prstGeom>
          <a:noFill/>
          <a:extLst>
            <a:ext uri="{909E8E84-426E-40DD-AFC4-6F175D3DCCD1}">
              <a14:hiddenFill xmlns:a14="http://schemas.microsoft.com/office/drawing/2010/main">
                <a:solidFill>
                  <a:srgbClr val="FFFFFF"/>
                </a:solidFill>
              </a14:hiddenFill>
            </a:ext>
          </a:extLst>
        </p:spPr>
      </p:pic>
      <p:pic>
        <p:nvPicPr>
          <p:cNvPr id="18435" name="Picture 3" descr="C:\Users\DailideDA\Downloads\348lm2omdd6flb3rqnaaxjfhpih2qm24.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639"/>
          <a:stretch/>
        </p:blipFill>
        <p:spPr bwMode="auto">
          <a:xfrm>
            <a:off x="3065871" y="0"/>
            <a:ext cx="3032687" cy="1746476"/>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C:\Users\DailideDA\Downloads\dji_0022-copy.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37" b="170"/>
          <a:stretch/>
        </p:blipFill>
        <p:spPr bwMode="auto">
          <a:xfrm>
            <a:off x="-5235" y="0"/>
            <a:ext cx="3071105" cy="1746476"/>
          </a:xfrm>
          <a:prstGeom prst="rect">
            <a:avLst/>
          </a:prstGeom>
          <a:noFill/>
          <a:extLst>
            <a:ext uri="{909E8E84-426E-40DD-AFC4-6F175D3DCCD1}">
              <a14:hiddenFill xmlns:a14="http://schemas.microsoft.com/office/drawing/2010/main">
                <a:solidFill>
                  <a:srgbClr val="FFFFFF"/>
                </a:solidFill>
              </a14:hiddenFill>
            </a:ext>
          </a:extLst>
        </p:spPr>
      </p:pic>
      <p:sp>
        <p:nvSpPr>
          <p:cNvPr id="14" name="Прямоугольник 13"/>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600" b="1" i="0" u="none" strike="noStrike" kern="1200" cap="none" spc="0" normalizeH="0" baseline="0" noProof="0" dirty="0" smtClean="0">
                <a:ln>
                  <a:noFill/>
                </a:ln>
                <a:solidFill>
                  <a:schemeClr val="bg1"/>
                </a:solidFill>
                <a:effectLst/>
                <a:uLnTx/>
                <a:uFillTx/>
                <a:latin typeface="Calibri"/>
                <a:ea typeface="+mn-ea"/>
                <a:cs typeface="Times New Roman" pitchFamily="18" charset="0"/>
              </a:rPr>
              <a:t>24</a:t>
            </a:r>
            <a:endParaRPr kumimoji="0" lang="ru-RU" sz="2600" b="1" i="0" u="none" strike="noStrike" kern="1200" cap="none" spc="0" normalizeH="0" baseline="0" noProof="0" dirty="0">
              <a:ln>
                <a:noFill/>
              </a:ln>
              <a:solidFill>
                <a:schemeClr val="bg1"/>
              </a:solidFill>
              <a:effectLst/>
              <a:uLnTx/>
              <a:uFillTx/>
              <a:latin typeface="Calibri"/>
              <a:ea typeface="+mn-ea"/>
              <a:cs typeface="Times New Roman" pitchFamily="18" charset="0"/>
            </a:endParaRPr>
          </a:p>
        </p:txBody>
      </p:sp>
    </p:spTree>
    <p:extLst>
      <p:ext uri="{BB962C8B-B14F-4D97-AF65-F5344CB8AC3E}">
        <p14:creationId xmlns:p14="http://schemas.microsoft.com/office/powerpoint/2010/main" val="40640338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5235" y="1"/>
            <a:ext cx="9149235" cy="68619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graphicFrame>
        <p:nvGraphicFramePr>
          <p:cNvPr id="2" name="Таблица 1"/>
          <p:cNvGraphicFramePr>
            <a:graphicFrameLocks noGrp="1"/>
          </p:cNvGraphicFramePr>
          <p:nvPr>
            <p:extLst>
              <p:ext uri="{D42A27DB-BD31-4B8C-83A1-F6EECF244321}">
                <p14:modId xmlns:p14="http://schemas.microsoft.com/office/powerpoint/2010/main" val="1435015386"/>
              </p:ext>
            </p:extLst>
          </p:nvPr>
        </p:nvGraphicFramePr>
        <p:xfrm>
          <a:off x="467544" y="1952836"/>
          <a:ext cx="8208911" cy="4356484"/>
        </p:xfrm>
        <a:graphic>
          <a:graphicData uri="http://schemas.openxmlformats.org/drawingml/2006/table">
            <a:tbl>
              <a:tblPr firstRow="1" bandRow="1">
                <a:tableStyleId>{5C22544A-7EE6-4342-B048-85BDC9FD1C3A}</a:tableStyleId>
              </a:tblPr>
              <a:tblGrid>
                <a:gridCol w="2088231">
                  <a:extLst>
                    <a:ext uri="{9D8B030D-6E8A-4147-A177-3AD203B41FA5}">
                      <a16:colId xmlns="" xmlns:a16="http://schemas.microsoft.com/office/drawing/2014/main" val="20000"/>
                    </a:ext>
                  </a:extLst>
                </a:gridCol>
                <a:gridCol w="6120680">
                  <a:extLst>
                    <a:ext uri="{9D8B030D-6E8A-4147-A177-3AD203B41FA5}">
                      <a16:colId xmlns="" xmlns:a16="http://schemas.microsoft.com/office/drawing/2014/main" val="20001"/>
                    </a:ext>
                  </a:extLst>
                </a:gridCol>
              </a:tblGrid>
              <a:tr h="603632">
                <a:tc gridSpan="2">
                  <a:txBody>
                    <a:bodyPr/>
                    <a:lstStyle/>
                    <a:p>
                      <a:pPr algn="ctr">
                        <a:lnSpc>
                          <a:spcPct val="107000"/>
                        </a:lnSpc>
                        <a:spcAft>
                          <a:spcPts val="0"/>
                        </a:spcAft>
                      </a:pPr>
                      <a:r>
                        <a:rPr lang="en-US" sz="1200" dirty="0" smtClean="0">
                          <a:ln>
                            <a:noFill/>
                          </a:ln>
                          <a:effectLst>
                            <a:outerShdw blurRad="38100" dist="19050" dir="2700000" algn="tl">
                              <a:schemeClr val="dk1">
                                <a:alpha val="40000"/>
                              </a:schemeClr>
                            </a:outerShdw>
                          </a:effectLst>
                        </a:rPr>
                        <a:t>Construction of a modern transport and logistics </a:t>
                      </a:r>
                    </a:p>
                    <a:p>
                      <a:pPr algn="ctr">
                        <a:lnSpc>
                          <a:spcPct val="107000"/>
                        </a:lnSpc>
                        <a:spcAft>
                          <a:spcPts val="0"/>
                        </a:spcAft>
                      </a:pPr>
                      <a:r>
                        <a:rPr lang="en-US" sz="1200" dirty="0" smtClean="0">
                          <a:ln>
                            <a:noFill/>
                          </a:ln>
                          <a:effectLst>
                            <a:outerShdw blurRad="38100" dist="19050" dir="2700000" algn="tl">
                              <a:schemeClr val="dk1">
                                <a:alpha val="40000"/>
                              </a:schemeClr>
                            </a:outerShdw>
                          </a:effectLst>
                        </a:rPr>
                        <a:t>terminal in Blagoveshchensk with a cargo handling volume of over 300,000 tons</a:t>
                      </a:r>
                      <a:endParaRPr lang="ru-RU" sz="1200" b="1"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 xmlns:a16="http://schemas.microsoft.com/office/drawing/2014/main" val="10000"/>
                  </a:ext>
                </a:extLst>
              </a:tr>
              <a:tr h="332471">
                <a:tc>
                  <a:txBody>
                    <a:bodyPr/>
                    <a:lstStyle/>
                    <a:p>
                      <a:pPr algn="l"/>
                      <a:r>
                        <a:rPr lang="en-US" sz="1000" b="1" dirty="0" smtClean="0">
                          <a:latin typeface="Times New Roman" panose="02020603050405020304" pitchFamily="18" charset="0"/>
                          <a:cs typeface="Times New Roman" panose="02020603050405020304" pitchFamily="18" charset="0"/>
                        </a:rPr>
                        <a:t>Project initiators </a:t>
                      </a:r>
                      <a:r>
                        <a:rPr lang="ru-RU" sz="1000" b="1" dirty="0" smtClean="0">
                          <a:latin typeface="Times New Roman" panose="02020603050405020304" pitchFamily="18" charset="0"/>
                          <a:cs typeface="Times New Roman" panose="02020603050405020304" pitchFamily="18" charset="0"/>
                        </a:rPr>
                        <a:t>, </a:t>
                      </a:r>
                      <a:r>
                        <a:rPr lang="en-US" sz="1000" b="1" dirty="0" smtClean="0">
                          <a:latin typeface="Times New Roman" panose="02020603050405020304" pitchFamily="18" charset="0"/>
                          <a:cs typeface="Times New Roman" panose="02020603050405020304" pitchFamily="18" charset="0"/>
                        </a:rPr>
                        <a:t>contacts</a:t>
                      </a:r>
                      <a:endParaRPr lang="ru-RU" sz="10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Dispatcher LLC, TIN</a:t>
                      </a:r>
                      <a:r>
                        <a:rPr lang="ru-RU" sz="1000" baseline="0" dirty="0" smtClean="0">
                          <a:latin typeface="Times New Roman" panose="02020603050405020304" pitchFamily="18" charset="0"/>
                          <a:cs typeface="Times New Roman" panose="02020603050405020304" pitchFamily="18" charset="0"/>
                        </a:rPr>
                        <a:t> 2801157631,</a:t>
                      </a:r>
                    </a:p>
                    <a:p>
                      <a:r>
                        <a:rPr lang="nn-NO" sz="1000" baseline="0" dirty="0" smtClean="0">
                          <a:latin typeface="Times New Roman" panose="02020603050405020304" pitchFamily="18" charset="0"/>
                          <a:cs typeface="Times New Roman" panose="02020603050405020304" pitchFamily="18" charset="0"/>
                        </a:rPr>
                        <a:t>101/2 Tenistaya street, Blagoveshchensk</a:t>
                      </a:r>
                      <a:r>
                        <a:rPr lang="ru-RU" sz="1000" baseline="0" dirty="0" smtClean="0">
                          <a:latin typeface="Times New Roman" panose="02020603050405020304" pitchFamily="18" charset="0"/>
                          <a:cs typeface="Times New Roman" panose="02020603050405020304" pitchFamily="18" charset="0"/>
                        </a:rPr>
                        <a:t>,</a:t>
                      </a:r>
                    </a:p>
                    <a:p>
                      <a:r>
                        <a:rPr lang="en-US" sz="1000" baseline="0" dirty="0" smtClean="0">
                          <a:latin typeface="Times New Roman" panose="02020603050405020304" pitchFamily="18" charset="0"/>
                          <a:cs typeface="Times New Roman" panose="02020603050405020304" pitchFamily="18" charset="0"/>
                        </a:rPr>
                        <a:t>e-mail</a:t>
                      </a:r>
                      <a:r>
                        <a:rPr lang="ru-RU" sz="1000" baseline="0" dirty="0" smtClean="0">
                          <a:latin typeface="Times New Roman" panose="02020603050405020304" pitchFamily="18" charset="0"/>
                          <a:cs typeface="Times New Roman" panose="02020603050405020304" pitchFamily="18" charset="0"/>
                        </a:rPr>
                        <a:t>: </a:t>
                      </a:r>
                      <a:r>
                        <a:rPr lang="en-US" sz="1000" baseline="0" dirty="0" smtClean="0">
                          <a:latin typeface="Times New Roman" panose="02020603050405020304" pitchFamily="18" charset="0"/>
                          <a:cs typeface="Times New Roman" panose="02020603050405020304" pitchFamily="18" charset="0"/>
                        </a:rPr>
                        <a:t>mail@artk.ru</a:t>
                      </a:r>
                      <a:r>
                        <a:rPr lang="ru-RU" sz="1000" baseline="0" dirty="0" smtClean="0">
                          <a:latin typeface="Times New Roman" panose="02020603050405020304" pitchFamily="18" charset="0"/>
                          <a:cs typeface="Times New Roman" panose="02020603050405020304" pitchFamily="18" charset="0"/>
                        </a:rPr>
                        <a:t>.</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1"/>
                  </a:ext>
                </a:extLst>
              </a:tr>
              <a:tr h="800328">
                <a:tc>
                  <a:txBody>
                    <a:bodyPr/>
                    <a:lstStyle/>
                    <a:p>
                      <a:pPr algn="l"/>
                      <a:r>
                        <a:rPr lang="en-US" sz="1000" b="1" dirty="0" smtClean="0">
                          <a:latin typeface="Times New Roman" panose="02020603050405020304" pitchFamily="18" charset="0"/>
                          <a:cs typeface="Times New Roman" panose="02020603050405020304" pitchFamily="18" charset="0"/>
                        </a:rPr>
                        <a:t>The purpose of the project</a:t>
                      </a:r>
                      <a:r>
                        <a:rPr lang="ru-RU" sz="1000" b="1" dirty="0" smtClean="0">
                          <a:latin typeface="Times New Roman" panose="02020603050405020304" pitchFamily="18" charset="0"/>
                          <a:cs typeface="Times New Roman" panose="02020603050405020304" pitchFamily="18" charset="0"/>
                        </a:rPr>
                        <a:t>, </a:t>
                      </a:r>
                      <a:r>
                        <a:rPr lang="en-US" sz="1000" b="1" dirty="0" smtClean="0">
                          <a:latin typeface="Times New Roman" panose="02020603050405020304" pitchFamily="18" charset="0"/>
                          <a:cs typeface="Times New Roman" panose="02020603050405020304" pitchFamily="18" charset="0"/>
                        </a:rPr>
                        <a:t>capacity</a:t>
                      </a:r>
                      <a:r>
                        <a:rPr lang="ru-RU" sz="1000" b="1" dirty="0" smtClean="0">
                          <a:latin typeface="Times New Roman" panose="02020603050405020304" pitchFamily="18" charset="0"/>
                          <a:cs typeface="Times New Roman" panose="02020603050405020304" pitchFamily="18" charset="0"/>
                        </a:rPr>
                        <a:t>/</a:t>
                      </a:r>
                      <a:r>
                        <a:rPr lang="en-US" sz="1000" b="1" dirty="0" smtClean="0">
                          <a:latin typeface="Times New Roman" panose="02020603050405020304" pitchFamily="18" charset="0"/>
                          <a:cs typeface="Times New Roman" panose="02020603050405020304" pitchFamily="18" charset="0"/>
                        </a:rPr>
                        <a:t>available documentation</a:t>
                      </a:r>
                      <a:endParaRPr lang="ru-RU" sz="1000" b="1"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Improving the quality, increasing the quantity and volume of transport and logistics services provided for organizations, enterprises and the population of the Amur region</a:t>
                      </a:r>
                      <a:r>
                        <a:rPr lang="ru-RU" sz="1000" baseline="0" dirty="0" smtClean="0">
                          <a:latin typeface="Times New Roman" panose="02020603050405020304" pitchFamily="18" charset="0"/>
                          <a:cs typeface="Times New Roman" panose="02020603050405020304" pitchFamily="18" charset="0"/>
                        </a:rPr>
                        <a:t>.</a:t>
                      </a:r>
                    </a:p>
                    <a:p>
                      <a:r>
                        <a:rPr lang="en-US" sz="1000" baseline="0" dirty="0" smtClean="0">
                          <a:latin typeface="Times New Roman" panose="02020603050405020304" pitchFamily="18" charset="0"/>
                          <a:cs typeface="Times New Roman" panose="02020603050405020304" pitchFamily="18" charset="0"/>
                        </a:rPr>
                        <a:t>Cargo handling volume of over 300,000 tons</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 xmlns:a16="http://schemas.microsoft.com/office/drawing/2014/main" val="10002"/>
                  </a:ext>
                </a:extLst>
              </a:tr>
              <a:tr h="215879">
                <a:tc>
                  <a:txBody>
                    <a:bodyPr/>
                    <a:lstStyle/>
                    <a:p>
                      <a:pPr algn="l"/>
                      <a:r>
                        <a:rPr lang="en-US" sz="1000" b="1" dirty="0" smtClean="0">
                          <a:latin typeface="Times New Roman" panose="02020603050405020304" pitchFamily="18" charset="0"/>
                          <a:cs typeface="Times New Roman" panose="02020603050405020304" pitchFamily="18" charset="0"/>
                        </a:rPr>
                        <a:t>Period of implementation </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2021</a:t>
                      </a:r>
                      <a:r>
                        <a:rPr lang="ru-RU" sz="1000" baseline="0" dirty="0" smtClean="0">
                          <a:latin typeface="Times New Roman" panose="02020603050405020304" pitchFamily="18" charset="0"/>
                          <a:cs typeface="Times New Roman" panose="02020603050405020304" pitchFamily="18" charset="0"/>
                        </a:rPr>
                        <a:t> – 2025 </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3"/>
                  </a:ext>
                </a:extLst>
              </a:tr>
              <a:tr h="295879">
                <a:tc>
                  <a:txBody>
                    <a:bodyPr/>
                    <a:lstStyle/>
                    <a:p>
                      <a:pPr algn="l"/>
                      <a:r>
                        <a:rPr lang="en-US" sz="1000" b="1" dirty="0" smtClean="0">
                          <a:latin typeface="Times New Roman" panose="02020603050405020304" pitchFamily="18" charset="0"/>
                          <a:cs typeface="Times New Roman" panose="02020603050405020304" pitchFamily="18" charset="0"/>
                        </a:rPr>
                        <a:t>Project cost</a:t>
                      </a:r>
                      <a:r>
                        <a:rPr lang="ru-RU" sz="1000" b="1" dirty="0" smtClean="0">
                          <a:latin typeface="Times New Roman" panose="02020603050405020304" pitchFamily="18" charset="0"/>
                          <a:cs typeface="Times New Roman" panose="02020603050405020304" pitchFamily="18" charset="0"/>
                        </a:rPr>
                        <a:t>/</a:t>
                      </a:r>
                      <a:r>
                        <a:rPr lang="en-US" sz="1000" b="1" dirty="0" smtClean="0">
                          <a:latin typeface="Times New Roman" panose="02020603050405020304" pitchFamily="18" charset="0"/>
                          <a:cs typeface="Times New Roman" panose="02020603050405020304" pitchFamily="18" charset="0"/>
                        </a:rPr>
                        <a:t>required investments</a:t>
                      </a:r>
                      <a:r>
                        <a:rPr lang="ru-RU" sz="1000" b="1" dirty="0" smtClean="0">
                          <a:latin typeface="Times New Roman" panose="02020603050405020304" pitchFamily="18" charset="0"/>
                          <a:cs typeface="Times New Roman" panose="02020603050405020304" pitchFamily="18" charset="0"/>
                        </a:rPr>
                        <a:t>,</a:t>
                      </a:r>
                      <a:r>
                        <a:rPr lang="ru-RU" sz="1000" b="1" baseline="0" dirty="0" smtClean="0">
                          <a:latin typeface="Times New Roman" panose="02020603050405020304" pitchFamily="18" charset="0"/>
                          <a:cs typeface="Times New Roman" panose="02020603050405020304" pitchFamily="18" charset="0"/>
                        </a:rPr>
                        <a:t> </a:t>
                      </a:r>
                      <a:r>
                        <a:rPr lang="en-US" sz="1000" b="1" baseline="0" dirty="0" smtClean="0">
                          <a:latin typeface="Times New Roman" panose="02020603050405020304" pitchFamily="18" charset="0"/>
                          <a:cs typeface="Times New Roman" panose="02020603050405020304" pitchFamily="18" charset="0"/>
                        </a:rPr>
                        <a:t>million rubles</a:t>
                      </a:r>
                      <a:r>
                        <a:rPr lang="ru-RU" sz="1000" b="1" baseline="0" dirty="0" smtClean="0">
                          <a:latin typeface="Times New Roman" panose="02020603050405020304" pitchFamily="18" charset="0"/>
                          <a:cs typeface="Times New Roman" panose="02020603050405020304" pitchFamily="18" charset="0"/>
                        </a:rPr>
                        <a:t>.</a:t>
                      </a:r>
                      <a:endParaRPr lang="ru-RU" sz="10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564,56</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 xmlns:a16="http://schemas.microsoft.com/office/drawing/2014/main" val="10004"/>
                  </a:ext>
                </a:extLst>
              </a:tr>
              <a:tr h="331687">
                <a:tc>
                  <a:txBody>
                    <a:bodyPr/>
                    <a:lstStyle/>
                    <a:p>
                      <a:pPr algn="l"/>
                      <a:r>
                        <a:rPr lang="en-US" sz="1000" b="1" dirty="0" smtClean="0">
                          <a:latin typeface="Times New Roman" panose="02020603050405020304" pitchFamily="18" charset="0"/>
                          <a:cs typeface="Times New Roman" panose="02020603050405020304" pitchFamily="18" charset="0"/>
                        </a:rPr>
                        <a:t>Form of attracting investment</a:t>
                      </a:r>
                      <a:endParaRPr lang="ru-RU" sz="10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investor</a:t>
                      </a:r>
                      <a:r>
                        <a:rPr lang="ru-RU" sz="1000" baseline="0" dirty="0" smtClean="0">
                          <a:latin typeface="Times New Roman" panose="02020603050405020304" pitchFamily="18" charset="0"/>
                          <a:cs typeface="Times New Roman" panose="02020603050405020304" pitchFamily="18" charset="0"/>
                        </a:rPr>
                        <a:t> </a:t>
                      </a:r>
                      <a:r>
                        <a:rPr lang="en-US" sz="1000" baseline="0" dirty="0" smtClean="0">
                          <a:latin typeface="Times New Roman" panose="02020603050405020304" pitchFamily="18" charset="0"/>
                          <a:cs typeface="Times New Roman" panose="02020603050405020304" pitchFamily="18" charset="0"/>
                        </a:rPr>
                        <a:t>funds,</a:t>
                      </a:r>
                      <a:r>
                        <a:rPr lang="en-US" sz="1000" dirty="0" smtClean="0">
                          <a:latin typeface="Times New Roman" panose="02020603050405020304" pitchFamily="18" charset="0"/>
                          <a:cs typeface="Times New Roman" panose="02020603050405020304" pitchFamily="18" charset="0"/>
                        </a:rPr>
                        <a:t> loans</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5"/>
                  </a:ext>
                </a:extLst>
              </a:tr>
              <a:tr h="1432117">
                <a:tc>
                  <a:txBody>
                    <a:bodyPr/>
                    <a:lstStyle/>
                    <a:p>
                      <a:pPr algn="l"/>
                      <a:r>
                        <a:rPr lang="en-US" sz="1000" b="1" dirty="0" smtClean="0">
                          <a:latin typeface="Times New Roman" panose="02020603050405020304" pitchFamily="18" charset="0"/>
                          <a:cs typeface="Times New Roman" panose="02020603050405020304" pitchFamily="18" charset="0"/>
                        </a:rPr>
                        <a:t>The degree of readiness of the project;</a:t>
                      </a:r>
                      <a:r>
                        <a:rPr lang="ru-RU" sz="1000" b="1" baseline="0" dirty="0" smtClean="0">
                          <a:latin typeface="Times New Roman" panose="02020603050405020304" pitchFamily="18" charset="0"/>
                          <a:cs typeface="Times New Roman" panose="02020603050405020304" pitchFamily="18" charset="0"/>
                        </a:rPr>
                        <a:t> </a:t>
                      </a:r>
                      <a:r>
                        <a:rPr lang="en-US" sz="1000" b="1" baseline="0" dirty="0" smtClean="0">
                          <a:latin typeface="Times New Roman" panose="02020603050405020304" pitchFamily="18" charset="0"/>
                          <a:cs typeface="Times New Roman" panose="02020603050405020304" pitchFamily="18" charset="0"/>
                        </a:rPr>
                        <a:t>provision of raw materials, land, resources</a:t>
                      </a:r>
                      <a:endParaRPr lang="ru-RU" sz="10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en-US" sz="1000" baseline="0" dirty="0" smtClean="0">
                          <a:latin typeface="Times New Roman" panose="02020603050405020304" pitchFamily="18" charset="0"/>
                          <a:cs typeface="Times New Roman" panose="02020603050405020304" pitchFamily="18" charset="0"/>
                        </a:rPr>
                        <a:t>Preparatory stage.</a:t>
                      </a:r>
                    </a:p>
                    <a:p>
                      <a:r>
                        <a:rPr lang="en-US" sz="1000" baseline="0" dirty="0" smtClean="0">
                          <a:latin typeface="Times New Roman" panose="02020603050405020304" pitchFamily="18" charset="0"/>
                          <a:cs typeface="Times New Roman" panose="02020603050405020304" pitchFamily="18" charset="0"/>
                        </a:rPr>
                        <a:t>It is included in the list of priority investment projects (PIP) of the region. State support measures</a:t>
                      </a:r>
                      <a:r>
                        <a:rPr lang="ru-RU" sz="1000" baseline="0" dirty="0" smtClean="0">
                          <a:latin typeface="Times New Roman" panose="02020603050405020304" pitchFamily="18" charset="0"/>
                          <a:cs typeface="Times New Roman" panose="02020603050405020304" pitchFamily="18" charset="0"/>
                        </a:rPr>
                        <a:t> </a:t>
                      </a:r>
                      <a:r>
                        <a:rPr lang="en-US" sz="1000" baseline="0" dirty="0" smtClean="0">
                          <a:latin typeface="Times New Roman" panose="02020603050405020304" pitchFamily="18" charset="0"/>
                          <a:cs typeface="Times New Roman" panose="02020603050405020304" pitchFamily="18" charset="0"/>
                        </a:rPr>
                        <a:t>for PIP</a:t>
                      </a:r>
                      <a:r>
                        <a:rPr lang="ru-RU" sz="1000" baseline="0" dirty="0" smtClean="0">
                          <a:latin typeface="Times New Roman" panose="02020603050405020304" pitchFamily="18" charset="0"/>
                          <a:cs typeface="Times New Roman" panose="02020603050405020304" pitchFamily="18" charset="0"/>
                        </a:rPr>
                        <a:t>.</a:t>
                      </a:r>
                    </a:p>
                    <a:p>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 xmlns:a16="http://schemas.microsoft.com/office/drawing/2014/main" val="10006"/>
                  </a:ext>
                </a:extLst>
              </a:tr>
            </a:tbl>
          </a:graphicData>
        </a:graphic>
      </p:graphicFrame>
      <p:pic>
        <p:nvPicPr>
          <p:cNvPr id="3" name="Picture 3" descr="C:\Users\DailideDA\Desktop\3468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905" b="8877"/>
          <a:stretch/>
        </p:blipFill>
        <p:spPr bwMode="auto">
          <a:xfrm>
            <a:off x="6098558" y="-1"/>
            <a:ext cx="3045442" cy="174647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descr="C:\Users\DailideDA\Desktop\ta536y0pg6dm-640.jpg"/>
          <p:cNvPicPr>
            <a:picLocks noChangeAspect="1" noChangeArrowheads="1"/>
          </p:cNvPicPr>
          <p:nvPr/>
        </p:nvPicPr>
        <p:blipFill rotWithShape="1">
          <a:blip r:embed="rId4">
            <a:extLst>
              <a:ext uri="{28A0092B-C50C-407E-A947-70E740481C1C}">
                <a14:useLocalDpi xmlns:a14="http://schemas.microsoft.com/office/drawing/2010/main" val="0"/>
              </a:ext>
            </a:extLst>
          </a:blip>
          <a:srcRect l="2627" b="170"/>
          <a:stretch/>
        </p:blipFill>
        <p:spPr bwMode="auto">
          <a:xfrm>
            <a:off x="-5235" y="1"/>
            <a:ext cx="3071105" cy="1746475"/>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C:\Users\DailideDA\Downloads\158556_dbc757ab3a67133eccfd73dc905f.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809" b="6809"/>
          <a:stretch/>
        </p:blipFill>
        <p:spPr bwMode="auto">
          <a:xfrm>
            <a:off x="3065870" y="-1"/>
            <a:ext cx="3032688" cy="1746477"/>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600" b="1" i="0" u="none" strike="noStrike" kern="1200" cap="none" spc="0" normalizeH="0" baseline="0" noProof="0" dirty="0" smtClean="0">
                <a:ln>
                  <a:noFill/>
                </a:ln>
                <a:solidFill>
                  <a:schemeClr val="bg1"/>
                </a:solidFill>
                <a:effectLst/>
                <a:uLnTx/>
                <a:uFillTx/>
                <a:latin typeface="Calibri"/>
                <a:ea typeface="+mn-ea"/>
                <a:cs typeface="Times New Roman" pitchFamily="18" charset="0"/>
              </a:rPr>
              <a:t>25</a:t>
            </a:r>
            <a:endParaRPr kumimoji="0" lang="ru-RU" sz="2600" b="1" i="0" u="none" strike="noStrike" kern="1200" cap="none" spc="0" normalizeH="0" baseline="0" noProof="0" dirty="0">
              <a:ln>
                <a:noFill/>
              </a:ln>
              <a:solidFill>
                <a:schemeClr val="bg1"/>
              </a:solidFill>
              <a:effectLst/>
              <a:uLnTx/>
              <a:uFillTx/>
              <a:latin typeface="Calibri"/>
              <a:ea typeface="+mn-ea"/>
              <a:cs typeface="Times New Roman" pitchFamily="18" charset="0"/>
            </a:endParaRPr>
          </a:p>
        </p:txBody>
      </p:sp>
    </p:spTree>
    <p:extLst>
      <p:ext uri="{BB962C8B-B14F-4D97-AF65-F5344CB8AC3E}">
        <p14:creationId xmlns:p14="http://schemas.microsoft.com/office/powerpoint/2010/main" val="14582986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5235" y="1"/>
            <a:ext cx="9149235" cy="68619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1582545558"/>
              </p:ext>
            </p:extLst>
          </p:nvPr>
        </p:nvGraphicFramePr>
        <p:xfrm>
          <a:off x="467544" y="1952836"/>
          <a:ext cx="8208911" cy="4356484"/>
        </p:xfrm>
        <a:graphic>
          <a:graphicData uri="http://schemas.openxmlformats.org/drawingml/2006/table">
            <a:tbl>
              <a:tblPr firstRow="1" bandRow="1">
                <a:tableStyleId>{5C22544A-7EE6-4342-B048-85BDC9FD1C3A}</a:tableStyleId>
              </a:tblPr>
              <a:tblGrid>
                <a:gridCol w="2088231">
                  <a:extLst>
                    <a:ext uri="{9D8B030D-6E8A-4147-A177-3AD203B41FA5}">
                      <a16:colId xmlns="" xmlns:a16="http://schemas.microsoft.com/office/drawing/2014/main" val="20000"/>
                    </a:ext>
                  </a:extLst>
                </a:gridCol>
                <a:gridCol w="6120680">
                  <a:extLst>
                    <a:ext uri="{9D8B030D-6E8A-4147-A177-3AD203B41FA5}">
                      <a16:colId xmlns="" xmlns:a16="http://schemas.microsoft.com/office/drawing/2014/main" val="20001"/>
                    </a:ext>
                  </a:extLst>
                </a:gridCol>
              </a:tblGrid>
              <a:tr h="603632">
                <a:tc gridSpan="2">
                  <a:txBody>
                    <a:bodyPr/>
                    <a:lstStyle/>
                    <a:p>
                      <a:pPr algn="ctr"/>
                      <a:r>
                        <a:rPr lang="en-US" sz="1200" b="1" dirty="0" smtClean="0">
                          <a:solidFill>
                            <a:schemeClr val="bg1"/>
                          </a:solidFill>
                          <a:latin typeface="Times New Roman" panose="02020603050405020304" pitchFamily="18" charset="0"/>
                          <a:cs typeface="Times New Roman" panose="02020603050405020304" pitchFamily="18" charset="0"/>
                        </a:rPr>
                        <a:t>Creation, reconstruction, modernization and operation of infrastructure facilities of Blagoveshchensk International Airport (</a:t>
                      </a:r>
                      <a:r>
                        <a:rPr lang="en-US" sz="1200" b="1" dirty="0" err="1" smtClean="0">
                          <a:solidFill>
                            <a:schemeClr val="bg1"/>
                          </a:solidFill>
                          <a:latin typeface="Times New Roman" panose="02020603050405020304" pitchFamily="18" charset="0"/>
                          <a:cs typeface="Times New Roman" panose="02020603050405020304" pitchFamily="18" charset="0"/>
                        </a:rPr>
                        <a:t>Ignatievo</a:t>
                      </a:r>
                      <a:r>
                        <a:rPr lang="en-US" sz="1200" b="1" dirty="0" smtClean="0">
                          <a:solidFill>
                            <a:schemeClr val="bg1"/>
                          </a:solidFill>
                          <a:latin typeface="Times New Roman" panose="02020603050405020304" pitchFamily="18" charset="0"/>
                          <a:cs typeface="Times New Roman" panose="02020603050405020304" pitchFamily="18" charset="0"/>
                        </a:rPr>
                        <a:t>) for servicing international and domestic airlines</a:t>
                      </a:r>
                      <a:endParaRPr lang="ru-RU" sz="1200" b="1" dirty="0">
                        <a:solidFill>
                          <a:schemeClr val="bg1"/>
                        </a:solidFill>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 xmlns:a16="http://schemas.microsoft.com/office/drawing/2014/main" val="10000"/>
                  </a:ext>
                </a:extLst>
              </a:tr>
              <a:tr h="548496">
                <a:tc>
                  <a:txBody>
                    <a:bodyPr/>
                    <a:lstStyle/>
                    <a:p>
                      <a:pPr algn="l"/>
                      <a:r>
                        <a:rPr lang="en-US" sz="1000" b="1" dirty="0" smtClean="0">
                          <a:latin typeface="Times New Roman" panose="02020603050405020304" pitchFamily="18" charset="0"/>
                          <a:cs typeface="Times New Roman" panose="02020603050405020304" pitchFamily="18" charset="0"/>
                        </a:rPr>
                        <a:t>Project initiators </a:t>
                      </a:r>
                      <a:r>
                        <a:rPr lang="ru-RU" sz="1000" b="1" dirty="0" smtClean="0">
                          <a:latin typeface="Times New Roman" panose="02020603050405020304" pitchFamily="18" charset="0"/>
                          <a:cs typeface="Times New Roman" panose="02020603050405020304" pitchFamily="18" charset="0"/>
                        </a:rPr>
                        <a:t>, </a:t>
                      </a:r>
                      <a:r>
                        <a:rPr lang="en-US" sz="1000" b="1" dirty="0" smtClean="0">
                          <a:latin typeface="Times New Roman" panose="02020603050405020304" pitchFamily="18" charset="0"/>
                          <a:cs typeface="Times New Roman" panose="02020603050405020304" pitchFamily="18" charset="0"/>
                        </a:rPr>
                        <a:t>contacts</a:t>
                      </a:r>
                      <a:endParaRPr lang="ru-RU" sz="10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ABS Blagoveshchensk LLC</a:t>
                      </a:r>
                      <a:r>
                        <a:rPr lang="ru-RU" sz="1000" dirty="0" smtClean="0">
                          <a:latin typeface="Times New Roman" panose="02020603050405020304" pitchFamily="18" charset="0"/>
                          <a:cs typeface="Times New Roman" panose="02020603050405020304" pitchFamily="18" charset="0"/>
                        </a:rPr>
                        <a:t>, </a:t>
                      </a:r>
                      <a:r>
                        <a:rPr lang="en-US" sz="1000" dirty="0" smtClean="0">
                          <a:latin typeface="Times New Roman" panose="02020603050405020304" pitchFamily="18" charset="0"/>
                          <a:cs typeface="Times New Roman" panose="02020603050405020304" pitchFamily="18" charset="0"/>
                        </a:rPr>
                        <a:t>TIN</a:t>
                      </a:r>
                      <a:r>
                        <a:rPr lang="ru-RU" sz="1000" dirty="0" smtClean="0">
                          <a:latin typeface="Times New Roman" panose="02020603050405020304" pitchFamily="18" charset="0"/>
                          <a:cs typeface="Times New Roman" panose="02020603050405020304" pitchFamily="18" charset="0"/>
                        </a:rPr>
                        <a:t> 9705142240,</a:t>
                      </a:r>
                      <a:endParaRPr lang="ru-RU" sz="1000" baseline="0" dirty="0" smtClean="0">
                        <a:latin typeface="Times New Roman" panose="02020603050405020304" pitchFamily="18" charset="0"/>
                        <a:cs typeface="Times New Roman" panose="02020603050405020304" pitchFamily="18" charset="0"/>
                      </a:endParaRPr>
                    </a:p>
                    <a:p>
                      <a:r>
                        <a:rPr lang="en-US" sz="1000" baseline="0" dirty="0" smtClean="0">
                          <a:latin typeface="Times New Roman" panose="02020603050405020304" pitchFamily="18" charset="0"/>
                          <a:cs typeface="Times New Roman" panose="02020603050405020304" pitchFamily="18" charset="0"/>
                        </a:rPr>
                        <a:t>Room No. 25, 6 floor, 26 </a:t>
                      </a:r>
                      <a:r>
                        <a:rPr lang="en-US" sz="1000" baseline="0" dirty="0" err="1" smtClean="0">
                          <a:latin typeface="Times New Roman" panose="02020603050405020304" pitchFamily="18" charset="0"/>
                          <a:cs typeface="Times New Roman" panose="02020603050405020304" pitchFamily="18" charset="0"/>
                        </a:rPr>
                        <a:t>Valovaya</a:t>
                      </a:r>
                      <a:r>
                        <a:rPr lang="en-US" sz="1000" baseline="0" dirty="0" smtClean="0">
                          <a:latin typeface="Times New Roman" panose="02020603050405020304" pitchFamily="18" charset="0"/>
                          <a:cs typeface="Times New Roman" panose="02020603050405020304" pitchFamily="18" charset="0"/>
                        </a:rPr>
                        <a:t> str., Moscow </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1"/>
                  </a:ext>
                </a:extLst>
              </a:tr>
              <a:tr h="800328">
                <a:tc>
                  <a:txBody>
                    <a:bodyPr/>
                    <a:lstStyle/>
                    <a:p>
                      <a:pPr algn="l"/>
                      <a:r>
                        <a:rPr lang="en-US" sz="1000" b="1" dirty="0" smtClean="0">
                          <a:latin typeface="Times New Roman" panose="02020603050405020304" pitchFamily="18" charset="0"/>
                          <a:cs typeface="Times New Roman" panose="02020603050405020304" pitchFamily="18" charset="0"/>
                        </a:rPr>
                        <a:t>The purpose of the project</a:t>
                      </a:r>
                      <a:r>
                        <a:rPr lang="ru-RU" sz="1000" b="1" dirty="0" smtClean="0">
                          <a:latin typeface="Times New Roman" panose="02020603050405020304" pitchFamily="18" charset="0"/>
                          <a:cs typeface="Times New Roman" panose="02020603050405020304" pitchFamily="18" charset="0"/>
                        </a:rPr>
                        <a:t>, </a:t>
                      </a:r>
                      <a:r>
                        <a:rPr lang="en-US" sz="1000" b="1" dirty="0" smtClean="0">
                          <a:latin typeface="Times New Roman" panose="02020603050405020304" pitchFamily="18" charset="0"/>
                          <a:cs typeface="Times New Roman" panose="02020603050405020304" pitchFamily="18" charset="0"/>
                        </a:rPr>
                        <a:t>capacity</a:t>
                      </a:r>
                      <a:r>
                        <a:rPr lang="ru-RU" sz="1000" b="1" dirty="0" smtClean="0">
                          <a:latin typeface="Times New Roman" panose="02020603050405020304" pitchFamily="18" charset="0"/>
                          <a:cs typeface="Times New Roman" panose="02020603050405020304" pitchFamily="18" charset="0"/>
                        </a:rPr>
                        <a:t>/</a:t>
                      </a:r>
                      <a:r>
                        <a:rPr lang="en-US" sz="1000" b="1" dirty="0" smtClean="0">
                          <a:latin typeface="Times New Roman" panose="02020603050405020304" pitchFamily="18" charset="0"/>
                          <a:cs typeface="Times New Roman" panose="02020603050405020304" pitchFamily="18" charset="0"/>
                        </a:rPr>
                        <a:t>available documentation</a:t>
                      </a:r>
                      <a:endParaRPr lang="ru-RU" sz="1000" b="1"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Construction of a new airport complex with a capacity of 600 passengers/hour, reconstruction of the existing terminal.</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 xmlns:a16="http://schemas.microsoft.com/office/drawing/2014/main" val="10002"/>
                  </a:ext>
                </a:extLst>
              </a:tr>
              <a:tr h="215879">
                <a:tc>
                  <a:txBody>
                    <a:bodyPr/>
                    <a:lstStyle/>
                    <a:p>
                      <a:pPr algn="l"/>
                      <a:r>
                        <a:rPr lang="en-US" sz="1000" b="1" dirty="0" smtClean="0">
                          <a:latin typeface="Times New Roman" panose="02020603050405020304" pitchFamily="18" charset="0"/>
                          <a:cs typeface="Times New Roman" panose="02020603050405020304" pitchFamily="18" charset="0"/>
                        </a:rPr>
                        <a:t>Period of implementation </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2021</a:t>
                      </a:r>
                      <a:r>
                        <a:rPr lang="ru-RU" sz="1000" baseline="0" dirty="0" smtClean="0">
                          <a:latin typeface="Times New Roman" panose="02020603050405020304" pitchFamily="18" charset="0"/>
                          <a:cs typeface="Times New Roman" panose="02020603050405020304" pitchFamily="18" charset="0"/>
                        </a:rPr>
                        <a:t> – 2025</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3"/>
                  </a:ext>
                </a:extLst>
              </a:tr>
              <a:tr h="295879">
                <a:tc>
                  <a:txBody>
                    <a:bodyPr/>
                    <a:lstStyle/>
                    <a:p>
                      <a:pPr algn="l"/>
                      <a:r>
                        <a:rPr lang="en-US" sz="1000" b="1" dirty="0" smtClean="0">
                          <a:latin typeface="Times New Roman" panose="02020603050405020304" pitchFamily="18" charset="0"/>
                          <a:cs typeface="Times New Roman" panose="02020603050405020304" pitchFamily="18" charset="0"/>
                        </a:rPr>
                        <a:t>Project cost</a:t>
                      </a:r>
                      <a:r>
                        <a:rPr lang="ru-RU" sz="1000" b="1" dirty="0" smtClean="0">
                          <a:latin typeface="Times New Roman" panose="02020603050405020304" pitchFamily="18" charset="0"/>
                          <a:cs typeface="Times New Roman" panose="02020603050405020304" pitchFamily="18" charset="0"/>
                        </a:rPr>
                        <a:t>/</a:t>
                      </a:r>
                      <a:r>
                        <a:rPr lang="en-US" sz="1000" b="1" dirty="0" smtClean="0">
                          <a:latin typeface="Times New Roman" panose="02020603050405020304" pitchFamily="18" charset="0"/>
                          <a:cs typeface="Times New Roman" panose="02020603050405020304" pitchFamily="18" charset="0"/>
                        </a:rPr>
                        <a:t>required investments</a:t>
                      </a:r>
                      <a:r>
                        <a:rPr lang="ru-RU" sz="1000" b="1" dirty="0" smtClean="0">
                          <a:latin typeface="Times New Roman" panose="02020603050405020304" pitchFamily="18" charset="0"/>
                          <a:cs typeface="Times New Roman" panose="02020603050405020304" pitchFamily="18" charset="0"/>
                        </a:rPr>
                        <a:t>,</a:t>
                      </a:r>
                      <a:r>
                        <a:rPr lang="ru-RU" sz="1000" b="1" baseline="0" dirty="0" smtClean="0">
                          <a:latin typeface="Times New Roman" panose="02020603050405020304" pitchFamily="18" charset="0"/>
                          <a:cs typeface="Times New Roman" panose="02020603050405020304" pitchFamily="18" charset="0"/>
                        </a:rPr>
                        <a:t> </a:t>
                      </a:r>
                      <a:r>
                        <a:rPr lang="en-US" sz="1000" b="1" baseline="0" dirty="0" smtClean="0">
                          <a:latin typeface="Times New Roman" panose="02020603050405020304" pitchFamily="18" charset="0"/>
                          <a:cs typeface="Times New Roman" panose="02020603050405020304" pitchFamily="18" charset="0"/>
                        </a:rPr>
                        <a:t>million rubles</a:t>
                      </a:r>
                      <a:r>
                        <a:rPr lang="ru-RU" sz="1000" b="1" baseline="0" dirty="0" smtClean="0">
                          <a:latin typeface="Times New Roman" panose="02020603050405020304" pitchFamily="18" charset="0"/>
                          <a:cs typeface="Times New Roman" panose="02020603050405020304" pitchFamily="18" charset="0"/>
                        </a:rPr>
                        <a:t>.</a:t>
                      </a:r>
                      <a:endParaRPr lang="ru-RU" sz="10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6 040,00</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 xmlns:a16="http://schemas.microsoft.com/office/drawing/2014/main" val="10004"/>
                  </a:ext>
                </a:extLst>
              </a:tr>
              <a:tr h="331687">
                <a:tc>
                  <a:txBody>
                    <a:bodyPr/>
                    <a:lstStyle/>
                    <a:p>
                      <a:pPr algn="l"/>
                      <a:r>
                        <a:rPr lang="en-US" sz="1000" b="1" dirty="0" smtClean="0">
                          <a:latin typeface="Times New Roman" panose="02020603050405020304" pitchFamily="18" charset="0"/>
                          <a:cs typeface="Times New Roman" panose="02020603050405020304" pitchFamily="18" charset="0"/>
                        </a:rPr>
                        <a:t>Form of attracting investment</a:t>
                      </a:r>
                      <a:endParaRPr lang="ru-RU" sz="10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budgetary funds and investor</a:t>
                      </a:r>
                      <a:r>
                        <a:rPr lang="ru-RU" sz="1000" baseline="0" dirty="0" smtClean="0">
                          <a:latin typeface="Times New Roman" panose="02020603050405020304" pitchFamily="18" charset="0"/>
                          <a:cs typeface="Times New Roman" panose="02020603050405020304" pitchFamily="18" charset="0"/>
                        </a:rPr>
                        <a:t> </a:t>
                      </a:r>
                      <a:r>
                        <a:rPr lang="en-US" sz="1000" baseline="0" dirty="0" smtClean="0">
                          <a:latin typeface="Times New Roman" panose="02020603050405020304" pitchFamily="18" charset="0"/>
                          <a:cs typeface="Times New Roman" panose="02020603050405020304" pitchFamily="18" charset="0"/>
                        </a:rPr>
                        <a:t>funds (PPP)</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5"/>
                  </a:ext>
                </a:extLst>
              </a:tr>
              <a:tr h="1432261">
                <a:tc>
                  <a:txBody>
                    <a:bodyPr/>
                    <a:lstStyle/>
                    <a:p>
                      <a:pPr algn="l"/>
                      <a:r>
                        <a:rPr lang="en-US" sz="1000" b="1" dirty="0" smtClean="0">
                          <a:latin typeface="Times New Roman" panose="02020603050405020304" pitchFamily="18" charset="0"/>
                          <a:cs typeface="Times New Roman" panose="02020603050405020304" pitchFamily="18" charset="0"/>
                        </a:rPr>
                        <a:t>The degree of readiness of the project;</a:t>
                      </a:r>
                      <a:r>
                        <a:rPr lang="ru-RU" sz="1000" b="1" baseline="0" dirty="0" smtClean="0">
                          <a:latin typeface="Times New Roman" panose="02020603050405020304" pitchFamily="18" charset="0"/>
                          <a:cs typeface="Times New Roman" panose="02020603050405020304" pitchFamily="18" charset="0"/>
                        </a:rPr>
                        <a:t> </a:t>
                      </a:r>
                      <a:r>
                        <a:rPr lang="en-US" sz="1000" b="1" baseline="0" dirty="0" smtClean="0">
                          <a:latin typeface="Times New Roman" panose="02020603050405020304" pitchFamily="18" charset="0"/>
                          <a:cs typeface="Times New Roman" panose="02020603050405020304" pitchFamily="18" charset="0"/>
                        </a:rPr>
                        <a:t>provision of raw materials, land, resources</a:t>
                      </a:r>
                      <a:endParaRPr lang="ru-RU" sz="10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In progress.</a:t>
                      </a:r>
                    </a:p>
                    <a:p>
                      <a:r>
                        <a:rPr lang="en-US" sz="1000" baseline="0" dirty="0" smtClean="0">
                          <a:latin typeface="Times New Roman" panose="02020603050405020304" pitchFamily="18" charset="0"/>
                          <a:cs typeface="Times New Roman" panose="02020603050405020304" pitchFamily="18" charset="0"/>
                        </a:rPr>
                        <a:t>It is included in the list of priority investment projects (PIP) of the region. State support measures</a:t>
                      </a:r>
                      <a:r>
                        <a:rPr lang="ru-RU" sz="1000" baseline="0" dirty="0" smtClean="0">
                          <a:latin typeface="Times New Roman" panose="02020603050405020304" pitchFamily="18" charset="0"/>
                          <a:cs typeface="Times New Roman" panose="02020603050405020304" pitchFamily="18" charset="0"/>
                        </a:rPr>
                        <a:t> </a:t>
                      </a:r>
                      <a:r>
                        <a:rPr lang="en-US" sz="1000" baseline="0" dirty="0" smtClean="0">
                          <a:latin typeface="Times New Roman" panose="02020603050405020304" pitchFamily="18" charset="0"/>
                          <a:cs typeface="Times New Roman" panose="02020603050405020304" pitchFamily="18" charset="0"/>
                        </a:rPr>
                        <a:t>for PIP</a:t>
                      </a:r>
                      <a:r>
                        <a:rPr lang="ru-RU" sz="1000" baseline="0" dirty="0" smtClean="0">
                          <a:latin typeface="Times New Roman" panose="02020603050405020304" pitchFamily="18" charset="0"/>
                          <a:cs typeface="Times New Roman" panose="02020603050405020304" pitchFamily="18" charset="0"/>
                        </a:rPr>
                        <a:t>.</a:t>
                      </a:r>
                    </a:p>
                    <a:p>
                      <a:r>
                        <a:rPr lang="en-US" sz="1000" baseline="0" dirty="0" smtClean="0">
                          <a:latin typeface="Times New Roman" panose="02020603050405020304" pitchFamily="18" charset="0"/>
                          <a:cs typeface="Times New Roman" panose="02020603050405020304" pitchFamily="18" charset="0"/>
                        </a:rPr>
                        <a:t>It is necessary to create/reconstruct engineering infrastructure facilities (technological connection).</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 xmlns:a16="http://schemas.microsoft.com/office/drawing/2014/main" val="10006"/>
                  </a:ext>
                </a:extLst>
              </a:tr>
            </a:tbl>
          </a:graphicData>
        </a:graphic>
      </p:graphicFrame>
      <p:pic>
        <p:nvPicPr>
          <p:cNvPr id="16386" name="Picture 2" descr="C:\Users\DailideDA\Downloads\ei88v7sz027j-4-640.jpg"/>
          <p:cNvPicPr>
            <a:picLocks noChangeAspect="1" noChangeArrowheads="1"/>
          </p:cNvPicPr>
          <p:nvPr/>
        </p:nvPicPr>
        <p:blipFill rotWithShape="1">
          <a:blip r:embed="rId3">
            <a:extLst>
              <a:ext uri="{28A0092B-C50C-407E-A947-70E740481C1C}">
                <a14:useLocalDpi xmlns:a14="http://schemas.microsoft.com/office/drawing/2010/main" val="0"/>
              </a:ext>
            </a:extLst>
          </a:blip>
          <a:srcRect l="1913"/>
          <a:stretch/>
        </p:blipFill>
        <p:spPr bwMode="auto">
          <a:xfrm>
            <a:off x="6098558" y="0"/>
            <a:ext cx="3045442" cy="1746476"/>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descr="C:\Users\DailideDA\Downloads\blagoveschensk_20930_6_blagoveschensk.jpg"/>
          <p:cNvPicPr>
            <a:picLocks noChangeAspect="1" noChangeArrowheads="1"/>
          </p:cNvPicPr>
          <p:nvPr/>
        </p:nvPicPr>
        <p:blipFill rotWithShape="1">
          <a:blip r:embed="rId4">
            <a:extLst>
              <a:ext uri="{28A0092B-C50C-407E-A947-70E740481C1C}">
                <a14:useLocalDpi xmlns:a14="http://schemas.microsoft.com/office/drawing/2010/main" val="0"/>
              </a:ext>
            </a:extLst>
          </a:blip>
          <a:srcRect t="12565" b="149"/>
          <a:stretch/>
        </p:blipFill>
        <p:spPr bwMode="auto">
          <a:xfrm>
            <a:off x="-5235" y="0"/>
            <a:ext cx="3071107" cy="1746476"/>
          </a:xfrm>
          <a:prstGeom prst="rect">
            <a:avLst/>
          </a:prstGeom>
          <a:noFill/>
          <a:extLst>
            <a:ext uri="{909E8E84-426E-40DD-AFC4-6F175D3DCCD1}">
              <a14:hiddenFill xmlns:a14="http://schemas.microsoft.com/office/drawing/2010/main">
                <a:solidFill>
                  <a:srgbClr val="FFFFFF"/>
                </a:solidFill>
              </a14:hiddenFill>
            </a:ext>
          </a:extLst>
        </p:spPr>
      </p:pic>
      <p:pic>
        <p:nvPicPr>
          <p:cNvPr id="16389" name="Picture 5" descr="C:\Users\DailideDA\Downloads\otxrhuovcsi8-6-640.jpg"/>
          <p:cNvPicPr>
            <a:picLocks noChangeAspect="1" noChangeArrowheads="1"/>
          </p:cNvPicPr>
          <p:nvPr/>
        </p:nvPicPr>
        <p:blipFill rotWithShape="1">
          <a:blip r:embed="rId5">
            <a:extLst>
              <a:ext uri="{28A0092B-C50C-407E-A947-70E740481C1C}">
                <a14:useLocalDpi xmlns:a14="http://schemas.microsoft.com/office/drawing/2010/main" val="0"/>
              </a:ext>
            </a:extLst>
          </a:blip>
          <a:srcRect l="1491" r="833"/>
          <a:stretch/>
        </p:blipFill>
        <p:spPr bwMode="auto">
          <a:xfrm>
            <a:off x="3065871" y="0"/>
            <a:ext cx="3032687" cy="1746476"/>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solidFill>
                  <a:schemeClr val="bg1"/>
                </a:solidFill>
                <a:cs typeface="Times New Roman" pitchFamily="18" charset="0"/>
              </a:rPr>
              <a:t>26</a:t>
            </a:r>
            <a:endParaRPr lang="ru-RU" sz="2600" b="1" dirty="0">
              <a:solidFill>
                <a:schemeClr val="bg1"/>
              </a:solidFill>
              <a:cs typeface="Times New Roman" pitchFamily="18" charset="0"/>
            </a:endParaRPr>
          </a:p>
        </p:txBody>
      </p:sp>
    </p:spTree>
    <p:extLst>
      <p:ext uri="{BB962C8B-B14F-4D97-AF65-F5344CB8AC3E}">
        <p14:creationId xmlns:p14="http://schemas.microsoft.com/office/powerpoint/2010/main" val="4592021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4" name="Прямоугольник 13"/>
          <p:cNvSpPr/>
          <p:nvPr/>
        </p:nvSpPr>
        <p:spPr>
          <a:xfrm>
            <a:off x="-5235" y="1"/>
            <a:ext cx="9149235" cy="68619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3225241366"/>
              </p:ext>
            </p:extLst>
          </p:nvPr>
        </p:nvGraphicFramePr>
        <p:xfrm>
          <a:off x="467544" y="1952836"/>
          <a:ext cx="8208912" cy="4356484"/>
        </p:xfrm>
        <a:graphic>
          <a:graphicData uri="http://schemas.openxmlformats.org/drawingml/2006/table">
            <a:tbl>
              <a:tblPr firstRow="1" bandRow="1">
                <a:tableStyleId>{5C22544A-7EE6-4342-B048-85BDC9FD1C3A}</a:tableStyleId>
              </a:tblPr>
              <a:tblGrid>
                <a:gridCol w="2088232">
                  <a:extLst>
                    <a:ext uri="{9D8B030D-6E8A-4147-A177-3AD203B41FA5}">
                      <a16:colId xmlns="" xmlns:a16="http://schemas.microsoft.com/office/drawing/2014/main" val="20000"/>
                    </a:ext>
                  </a:extLst>
                </a:gridCol>
                <a:gridCol w="6120680">
                  <a:extLst>
                    <a:ext uri="{9D8B030D-6E8A-4147-A177-3AD203B41FA5}">
                      <a16:colId xmlns="" xmlns:a16="http://schemas.microsoft.com/office/drawing/2014/main" val="20001"/>
                    </a:ext>
                  </a:extLst>
                </a:gridCol>
              </a:tblGrid>
              <a:tr h="603632">
                <a:tc gridSpan="2">
                  <a:txBody>
                    <a:bodyPr/>
                    <a:lstStyle/>
                    <a:p>
                      <a:pPr algn="ctr">
                        <a:lnSpc>
                          <a:spcPct val="107000"/>
                        </a:lnSpc>
                        <a:spcAft>
                          <a:spcPts val="0"/>
                        </a:spcAft>
                      </a:pPr>
                      <a:r>
                        <a:rPr lang="en-US" sz="1200" dirty="0" smtClean="0">
                          <a:ln>
                            <a:noFill/>
                          </a:ln>
                          <a:effectLst>
                            <a:outerShdw blurRad="38100" dist="19050" dir="2700000" algn="tl">
                              <a:schemeClr val="dk1">
                                <a:alpha val="40000"/>
                              </a:schemeClr>
                            </a:outerShdw>
                          </a:effectLst>
                        </a:rPr>
                        <a:t>Development of the "Northern residential area“</a:t>
                      </a:r>
                    </a:p>
                    <a:p>
                      <a:pPr algn="ctr">
                        <a:lnSpc>
                          <a:spcPct val="107000"/>
                        </a:lnSpc>
                        <a:spcAft>
                          <a:spcPts val="0"/>
                        </a:spcAft>
                      </a:pPr>
                      <a:r>
                        <a:rPr lang="en-US" sz="1200" dirty="0" smtClean="0">
                          <a:ln>
                            <a:noFill/>
                          </a:ln>
                          <a:effectLst>
                            <a:outerShdw blurRad="38100" dist="19050" dir="2700000" algn="tl">
                              <a:schemeClr val="dk1">
                                <a:alpha val="40000"/>
                              </a:schemeClr>
                            </a:outerShdw>
                          </a:effectLst>
                        </a:rPr>
                        <a:t>of the city of Blagoveshchensk</a:t>
                      </a:r>
                      <a:endParaRPr lang="ru-RU" sz="900" dirty="0">
                        <a:effectLst/>
                        <a:latin typeface="+mn-lt"/>
                        <a:ea typeface="Calibri"/>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 xmlns:a16="http://schemas.microsoft.com/office/drawing/2014/main" val="10000"/>
                  </a:ext>
                </a:extLst>
              </a:tr>
              <a:tr h="548496">
                <a:tc>
                  <a:txBody>
                    <a:bodyPr/>
                    <a:lstStyle/>
                    <a:p>
                      <a:pPr algn="l"/>
                      <a:r>
                        <a:rPr lang="en-US" sz="1000" b="1" dirty="0" smtClean="0">
                          <a:latin typeface="Times New Roman" panose="02020603050405020304" pitchFamily="18" charset="0"/>
                          <a:cs typeface="Times New Roman" panose="02020603050405020304" pitchFamily="18" charset="0"/>
                        </a:rPr>
                        <a:t>Project initiators </a:t>
                      </a:r>
                      <a:r>
                        <a:rPr lang="ru-RU" sz="1000" b="1" dirty="0" smtClean="0">
                          <a:latin typeface="Times New Roman" panose="02020603050405020304" pitchFamily="18" charset="0"/>
                          <a:cs typeface="Times New Roman" panose="02020603050405020304" pitchFamily="18" charset="0"/>
                        </a:rPr>
                        <a:t>, </a:t>
                      </a:r>
                      <a:r>
                        <a:rPr lang="en-US" sz="1000" b="1" dirty="0" smtClean="0">
                          <a:latin typeface="Times New Roman" panose="02020603050405020304" pitchFamily="18" charset="0"/>
                          <a:cs typeface="Times New Roman" panose="02020603050405020304" pitchFamily="18" charset="0"/>
                        </a:rPr>
                        <a:t>contacts</a:t>
                      </a:r>
                      <a:endParaRPr lang="ru-RU" sz="10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Administration of the city of Blagoveshchensk</a:t>
                      </a:r>
                      <a:r>
                        <a:rPr lang="ru-RU" sz="1000" dirty="0" smtClean="0">
                          <a:latin typeface="Times New Roman" panose="02020603050405020304" pitchFamily="18" charset="0"/>
                          <a:cs typeface="Times New Roman" panose="02020603050405020304" pitchFamily="18" charset="0"/>
                        </a:rPr>
                        <a:t>,</a:t>
                      </a:r>
                    </a:p>
                    <a:p>
                      <a:r>
                        <a:rPr lang="en-US" sz="1000" baseline="0" dirty="0" smtClean="0">
                          <a:latin typeface="Times New Roman" panose="02020603050405020304" pitchFamily="18" charset="0"/>
                          <a:cs typeface="Times New Roman" panose="02020603050405020304" pitchFamily="18" charset="0"/>
                        </a:rPr>
                        <a:t>Andrey </a:t>
                      </a:r>
                      <a:r>
                        <a:rPr lang="en-US" sz="1000" baseline="0" dirty="0" err="1" smtClean="0">
                          <a:latin typeface="Times New Roman" panose="02020603050405020304" pitchFamily="18" charset="0"/>
                          <a:cs typeface="Times New Roman" panose="02020603050405020304" pitchFamily="18" charset="0"/>
                        </a:rPr>
                        <a:t>Anatolyevich</a:t>
                      </a:r>
                      <a:r>
                        <a:rPr lang="en-US" sz="1000" baseline="0" dirty="0" smtClean="0">
                          <a:latin typeface="Times New Roman" panose="02020603050405020304" pitchFamily="18" charset="0"/>
                          <a:cs typeface="Times New Roman" panose="02020603050405020304" pitchFamily="18" charset="0"/>
                        </a:rPr>
                        <a:t> </a:t>
                      </a:r>
                      <a:r>
                        <a:rPr lang="en-US" sz="1000" baseline="0" dirty="0" err="1" smtClean="0">
                          <a:latin typeface="Times New Roman" panose="02020603050405020304" pitchFamily="18" charset="0"/>
                          <a:cs typeface="Times New Roman" panose="02020603050405020304" pitchFamily="18" charset="0"/>
                        </a:rPr>
                        <a:t>Krolevetsky</a:t>
                      </a:r>
                      <a:r>
                        <a:rPr lang="ru-RU" sz="1000" baseline="0" dirty="0" smtClean="0">
                          <a:latin typeface="Times New Roman" panose="02020603050405020304" pitchFamily="18" charset="0"/>
                          <a:cs typeface="Times New Roman" panose="02020603050405020304" pitchFamily="18" charset="0"/>
                        </a:rPr>
                        <a:t>, </a:t>
                      </a:r>
                      <a:r>
                        <a:rPr lang="en-US" sz="1000" baseline="0" dirty="0" err="1" smtClean="0">
                          <a:latin typeface="Times New Roman" panose="02020603050405020304" pitchFamily="18" charset="0"/>
                          <a:cs typeface="Times New Roman" panose="02020603050405020304" pitchFamily="18" charset="0"/>
                        </a:rPr>
                        <a:t>tel</a:t>
                      </a:r>
                      <a:r>
                        <a:rPr lang="ru-RU" sz="1000" baseline="0" dirty="0" smtClean="0">
                          <a:latin typeface="Times New Roman" panose="02020603050405020304" pitchFamily="18" charset="0"/>
                          <a:cs typeface="Times New Roman" panose="02020603050405020304" pitchFamily="18" charset="0"/>
                        </a:rPr>
                        <a:t>. 8 (4162) 233-817.</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1"/>
                  </a:ext>
                </a:extLst>
              </a:tr>
              <a:tr h="800328">
                <a:tc>
                  <a:txBody>
                    <a:bodyPr/>
                    <a:lstStyle/>
                    <a:p>
                      <a:pPr algn="l"/>
                      <a:r>
                        <a:rPr lang="en-US" sz="1000" b="1" dirty="0" smtClean="0">
                          <a:latin typeface="Times New Roman" panose="02020603050405020304" pitchFamily="18" charset="0"/>
                          <a:cs typeface="Times New Roman" panose="02020603050405020304" pitchFamily="18" charset="0"/>
                        </a:rPr>
                        <a:t>The purpose of the project</a:t>
                      </a:r>
                      <a:r>
                        <a:rPr lang="ru-RU" sz="1000" b="1" dirty="0" smtClean="0">
                          <a:latin typeface="Times New Roman" panose="02020603050405020304" pitchFamily="18" charset="0"/>
                          <a:cs typeface="Times New Roman" panose="02020603050405020304" pitchFamily="18" charset="0"/>
                        </a:rPr>
                        <a:t>, </a:t>
                      </a:r>
                      <a:r>
                        <a:rPr lang="en-US" sz="1000" b="1" dirty="0" smtClean="0">
                          <a:latin typeface="Times New Roman" panose="02020603050405020304" pitchFamily="18" charset="0"/>
                          <a:cs typeface="Times New Roman" panose="02020603050405020304" pitchFamily="18" charset="0"/>
                        </a:rPr>
                        <a:t>capacity</a:t>
                      </a:r>
                      <a:r>
                        <a:rPr lang="ru-RU" sz="1000" b="1" dirty="0" smtClean="0">
                          <a:latin typeface="Times New Roman" panose="02020603050405020304" pitchFamily="18" charset="0"/>
                          <a:cs typeface="Times New Roman" panose="02020603050405020304" pitchFamily="18" charset="0"/>
                        </a:rPr>
                        <a:t>/</a:t>
                      </a:r>
                      <a:r>
                        <a:rPr lang="en-US" sz="1000" b="1" dirty="0" smtClean="0">
                          <a:latin typeface="Times New Roman" panose="02020603050405020304" pitchFamily="18" charset="0"/>
                          <a:cs typeface="Times New Roman" panose="02020603050405020304" pitchFamily="18" charset="0"/>
                        </a:rPr>
                        <a:t>available documentation</a:t>
                      </a:r>
                      <a:endParaRPr lang="ru-RU" sz="1000" b="1"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The project assumes the construction of:</a:t>
                      </a:r>
                      <a:r>
                        <a:rPr lang="en-US" sz="1000" baseline="0" dirty="0" smtClean="0">
                          <a:latin typeface="Times New Roman" panose="02020603050405020304" pitchFamily="18" charset="0"/>
                          <a:cs typeface="Times New Roman" panose="02020603050405020304" pitchFamily="18" charset="0"/>
                        </a:rPr>
                        <a:t> </a:t>
                      </a:r>
                      <a:r>
                        <a:rPr lang="en-US" sz="1000" dirty="0" smtClean="0">
                          <a:latin typeface="Times New Roman" panose="02020603050405020304" pitchFamily="18" charset="0"/>
                          <a:cs typeface="Times New Roman" panose="02020603050405020304" pitchFamily="18" charset="0"/>
                        </a:rPr>
                        <a:t>the </a:t>
                      </a:r>
                      <a:r>
                        <a:rPr lang="en-US" sz="1000" dirty="0" err="1" smtClean="0">
                          <a:latin typeface="Times New Roman" panose="02020603050405020304" pitchFamily="18" charset="0"/>
                          <a:cs typeface="Times New Roman" panose="02020603050405020304" pitchFamily="18" charset="0"/>
                        </a:rPr>
                        <a:t>microdistrict</a:t>
                      </a:r>
                      <a:r>
                        <a:rPr lang="en-US" sz="1000" dirty="0" smtClean="0">
                          <a:latin typeface="Times New Roman" panose="02020603050405020304" pitchFamily="18" charset="0"/>
                          <a:cs typeface="Times New Roman" panose="02020603050405020304" pitchFamily="18" charset="0"/>
                        </a:rPr>
                        <a:t> has an area of 237 hectares and a total housing area of 1.7 million square meters;</a:t>
                      </a:r>
                      <a:r>
                        <a:rPr lang="en-US" sz="1000" baseline="0" dirty="0" smtClean="0">
                          <a:latin typeface="Times New Roman" panose="02020603050405020304" pitchFamily="18" charset="0"/>
                          <a:cs typeface="Times New Roman" panose="02020603050405020304" pitchFamily="18" charset="0"/>
                        </a:rPr>
                        <a:t> </a:t>
                      </a:r>
                      <a:r>
                        <a:rPr lang="en-US" sz="1000" dirty="0" smtClean="0">
                          <a:latin typeface="Times New Roman" panose="02020603050405020304" pitchFamily="18" charset="0"/>
                          <a:cs typeface="Times New Roman" panose="02020603050405020304" pitchFamily="18" charset="0"/>
                        </a:rPr>
                        <a:t>3980 places in preschool institutions;</a:t>
                      </a:r>
                      <a:r>
                        <a:rPr lang="en-US" sz="1000" baseline="0" dirty="0" smtClean="0">
                          <a:latin typeface="Times New Roman" panose="02020603050405020304" pitchFamily="18" charset="0"/>
                          <a:cs typeface="Times New Roman" panose="02020603050405020304" pitchFamily="18" charset="0"/>
                        </a:rPr>
                        <a:t> </a:t>
                      </a:r>
                      <a:r>
                        <a:rPr lang="en-US" sz="1000" dirty="0" smtClean="0">
                          <a:latin typeface="Times New Roman" panose="02020603050405020304" pitchFamily="18" charset="0"/>
                          <a:cs typeface="Times New Roman" panose="02020603050405020304" pitchFamily="18" charset="0"/>
                        </a:rPr>
                        <a:t>8840 places for students in sports schools</a:t>
                      </a:r>
                    </a:p>
                    <a:p>
                      <a:r>
                        <a:rPr lang="en-US" sz="1000" dirty="0" smtClean="0">
                          <a:latin typeface="Times New Roman" panose="02020603050405020304" pitchFamily="18" charset="0"/>
                          <a:cs typeface="Times New Roman" panose="02020603050405020304" pitchFamily="18" charset="0"/>
                        </a:rPr>
                        <a:t>Available documentation: allotment of land for construction. </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 xmlns:a16="http://schemas.microsoft.com/office/drawing/2014/main" val="10002"/>
                  </a:ext>
                </a:extLst>
              </a:tr>
              <a:tr h="215879">
                <a:tc>
                  <a:txBody>
                    <a:bodyPr/>
                    <a:lstStyle/>
                    <a:p>
                      <a:pPr algn="l"/>
                      <a:r>
                        <a:rPr lang="en-US" sz="1000" b="1" dirty="0" smtClean="0">
                          <a:latin typeface="Times New Roman" panose="02020603050405020304" pitchFamily="18" charset="0"/>
                          <a:cs typeface="Times New Roman" panose="02020603050405020304" pitchFamily="18" charset="0"/>
                        </a:rPr>
                        <a:t>Period of implementation </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2007</a:t>
                      </a:r>
                      <a:r>
                        <a:rPr lang="ru-RU" sz="1000" baseline="0" dirty="0" smtClean="0">
                          <a:latin typeface="Times New Roman" panose="02020603050405020304" pitchFamily="18" charset="0"/>
                          <a:cs typeface="Times New Roman" panose="02020603050405020304" pitchFamily="18" charset="0"/>
                        </a:rPr>
                        <a:t> – 2036</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3"/>
                  </a:ext>
                </a:extLst>
              </a:tr>
              <a:tr h="295879">
                <a:tc>
                  <a:txBody>
                    <a:bodyPr/>
                    <a:lstStyle/>
                    <a:p>
                      <a:pPr algn="l"/>
                      <a:r>
                        <a:rPr lang="en-US" sz="1000" b="1" dirty="0" smtClean="0">
                          <a:latin typeface="Times New Roman" panose="02020603050405020304" pitchFamily="18" charset="0"/>
                          <a:cs typeface="Times New Roman" panose="02020603050405020304" pitchFamily="18" charset="0"/>
                        </a:rPr>
                        <a:t>Project cost</a:t>
                      </a:r>
                      <a:r>
                        <a:rPr lang="ru-RU" sz="1000" b="1" dirty="0" smtClean="0">
                          <a:latin typeface="Times New Roman" panose="02020603050405020304" pitchFamily="18" charset="0"/>
                          <a:cs typeface="Times New Roman" panose="02020603050405020304" pitchFamily="18" charset="0"/>
                        </a:rPr>
                        <a:t>/</a:t>
                      </a:r>
                      <a:r>
                        <a:rPr lang="en-US" sz="1000" b="1" dirty="0" smtClean="0">
                          <a:latin typeface="Times New Roman" panose="02020603050405020304" pitchFamily="18" charset="0"/>
                          <a:cs typeface="Times New Roman" panose="02020603050405020304" pitchFamily="18" charset="0"/>
                        </a:rPr>
                        <a:t>required investments</a:t>
                      </a:r>
                      <a:r>
                        <a:rPr lang="ru-RU" sz="1000" b="1" dirty="0" smtClean="0">
                          <a:latin typeface="Times New Roman" panose="02020603050405020304" pitchFamily="18" charset="0"/>
                          <a:cs typeface="Times New Roman" panose="02020603050405020304" pitchFamily="18" charset="0"/>
                        </a:rPr>
                        <a:t>,</a:t>
                      </a:r>
                      <a:r>
                        <a:rPr lang="ru-RU" sz="1000" b="1" baseline="0" dirty="0" smtClean="0">
                          <a:latin typeface="Times New Roman" panose="02020603050405020304" pitchFamily="18" charset="0"/>
                          <a:cs typeface="Times New Roman" panose="02020603050405020304" pitchFamily="18" charset="0"/>
                        </a:rPr>
                        <a:t> </a:t>
                      </a:r>
                      <a:r>
                        <a:rPr lang="en-US" sz="1000" b="1" baseline="0" dirty="0" smtClean="0">
                          <a:latin typeface="Times New Roman" panose="02020603050405020304" pitchFamily="18" charset="0"/>
                          <a:cs typeface="Times New Roman" panose="02020603050405020304" pitchFamily="18" charset="0"/>
                        </a:rPr>
                        <a:t>million rubles</a:t>
                      </a:r>
                      <a:r>
                        <a:rPr lang="ru-RU" sz="1000" b="1" baseline="0" dirty="0" smtClean="0">
                          <a:latin typeface="Times New Roman" panose="02020603050405020304" pitchFamily="18" charset="0"/>
                          <a:cs typeface="Times New Roman" panose="02020603050405020304" pitchFamily="18" charset="0"/>
                        </a:rPr>
                        <a:t>.</a:t>
                      </a:r>
                      <a:endParaRPr lang="ru-RU" sz="10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98 797,00</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 xmlns:a16="http://schemas.microsoft.com/office/drawing/2014/main" val="10004"/>
                  </a:ext>
                </a:extLst>
              </a:tr>
              <a:tr h="331687">
                <a:tc>
                  <a:txBody>
                    <a:bodyPr/>
                    <a:lstStyle/>
                    <a:p>
                      <a:pPr algn="l"/>
                      <a:r>
                        <a:rPr lang="en-US" sz="1000" b="1" dirty="0" smtClean="0">
                          <a:latin typeface="Times New Roman" panose="02020603050405020304" pitchFamily="18" charset="0"/>
                          <a:cs typeface="Times New Roman" panose="02020603050405020304" pitchFamily="18" charset="0"/>
                        </a:rPr>
                        <a:t>Form of attracting investment</a:t>
                      </a:r>
                      <a:endParaRPr lang="ru-RU" sz="10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requires to attract investment</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5"/>
                  </a:ext>
                </a:extLst>
              </a:tr>
              <a:tr h="1432261">
                <a:tc>
                  <a:txBody>
                    <a:bodyPr/>
                    <a:lstStyle/>
                    <a:p>
                      <a:pPr algn="l"/>
                      <a:r>
                        <a:rPr lang="en-US" sz="1000" b="1" dirty="0" smtClean="0">
                          <a:latin typeface="Times New Roman" panose="02020603050405020304" pitchFamily="18" charset="0"/>
                          <a:cs typeface="Times New Roman" panose="02020603050405020304" pitchFamily="18" charset="0"/>
                        </a:rPr>
                        <a:t>The degree of readiness of the project;</a:t>
                      </a:r>
                      <a:r>
                        <a:rPr lang="ru-RU" sz="1000" b="1" baseline="0" dirty="0" smtClean="0">
                          <a:latin typeface="Times New Roman" panose="02020603050405020304" pitchFamily="18" charset="0"/>
                          <a:cs typeface="Times New Roman" panose="02020603050405020304" pitchFamily="18" charset="0"/>
                        </a:rPr>
                        <a:t> </a:t>
                      </a:r>
                      <a:r>
                        <a:rPr lang="en-US" sz="1000" b="1" baseline="0" dirty="0" smtClean="0">
                          <a:latin typeface="Times New Roman" panose="02020603050405020304" pitchFamily="18" charset="0"/>
                          <a:cs typeface="Times New Roman" panose="02020603050405020304" pitchFamily="18" charset="0"/>
                        </a:rPr>
                        <a:t>provision of raw materials, land, resources</a:t>
                      </a:r>
                      <a:endParaRPr lang="ru-RU" sz="10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In progress.</a:t>
                      </a:r>
                    </a:p>
                    <a:p>
                      <a:r>
                        <a:rPr lang="en-US" sz="1000" baseline="0" dirty="0" smtClean="0">
                          <a:latin typeface="Times New Roman" panose="02020603050405020304" pitchFamily="18" charset="0"/>
                          <a:cs typeface="Times New Roman" panose="02020603050405020304" pitchFamily="18" charset="0"/>
                        </a:rPr>
                        <a:t>Construction of engineering infrastructure and housing is underway, pre-project study of the construction of social infrastructure</a:t>
                      </a:r>
                      <a:r>
                        <a:rPr lang="ru-RU" sz="1000" baseline="0" dirty="0" smtClean="0">
                          <a:latin typeface="Times New Roman" panose="02020603050405020304" pitchFamily="18" charset="0"/>
                          <a:cs typeface="Times New Roman" panose="02020603050405020304" pitchFamily="18" charset="0"/>
                        </a:rPr>
                        <a:t>.</a:t>
                      </a:r>
                      <a:endParaRPr lang="en-US" sz="1000"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baseline="0" dirty="0" smtClean="0">
                          <a:latin typeface="Times New Roman" panose="02020603050405020304" pitchFamily="18" charset="0"/>
                          <a:cs typeface="Times New Roman" panose="02020603050405020304" pitchFamily="18" charset="0"/>
                        </a:rPr>
                        <a:t>It is included in the list of priority investment projects (PIP) of the region. State support measures</a:t>
                      </a:r>
                      <a:r>
                        <a:rPr lang="ru-RU" sz="1000" baseline="0" dirty="0" smtClean="0">
                          <a:latin typeface="Times New Roman" panose="02020603050405020304" pitchFamily="18" charset="0"/>
                          <a:cs typeface="Times New Roman" panose="02020603050405020304" pitchFamily="18" charset="0"/>
                        </a:rPr>
                        <a:t> </a:t>
                      </a:r>
                      <a:r>
                        <a:rPr lang="en-US" sz="1000" baseline="0" dirty="0" smtClean="0">
                          <a:latin typeface="Times New Roman" panose="02020603050405020304" pitchFamily="18" charset="0"/>
                          <a:cs typeface="Times New Roman" panose="02020603050405020304" pitchFamily="18" charset="0"/>
                        </a:rPr>
                        <a:t>for PIP</a:t>
                      </a:r>
                      <a:r>
                        <a:rPr lang="ru-RU" sz="1000" baseline="0" dirty="0" smtClean="0">
                          <a:latin typeface="Times New Roman" panose="02020603050405020304" pitchFamily="18" charset="0"/>
                          <a:cs typeface="Times New Roman" panose="02020603050405020304" pitchFamily="18" charset="0"/>
                        </a:rPr>
                        <a:t>.</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 xmlns:a16="http://schemas.microsoft.com/office/drawing/2014/main" val="10006"/>
                  </a:ext>
                </a:extLst>
              </a:tr>
            </a:tbl>
          </a:graphicData>
        </a:graphic>
      </p:graphicFrame>
      <p:pic>
        <p:nvPicPr>
          <p:cNvPr id="9" name="Picture 3" descr="C:\Users\DailideDA\Downloads\0b02710b837f49425c5d01d85866145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15" r="857"/>
          <a:stretch/>
        </p:blipFill>
        <p:spPr bwMode="auto">
          <a:xfrm>
            <a:off x="3065873" y="0"/>
            <a:ext cx="3032685" cy="17464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C:\Users\DailideDA\Downloads\ta6xo9l60okj-640.jpg"/>
          <p:cNvPicPr>
            <a:picLocks noChangeAspect="1" noChangeArrowheads="1"/>
          </p:cNvPicPr>
          <p:nvPr/>
        </p:nvPicPr>
        <p:blipFill rotWithShape="1">
          <a:blip r:embed="rId4">
            <a:extLst>
              <a:ext uri="{28A0092B-C50C-407E-A947-70E740481C1C}">
                <a14:useLocalDpi xmlns:a14="http://schemas.microsoft.com/office/drawing/2010/main" val="0"/>
              </a:ext>
            </a:extLst>
          </a:blip>
          <a:srcRect t="8255" b="6109"/>
          <a:stretch/>
        </p:blipFill>
        <p:spPr bwMode="auto">
          <a:xfrm>
            <a:off x="-5234" y="0"/>
            <a:ext cx="3071108" cy="17464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Users\DailideDA\Downloads\cphxkbnzjjc4-640.jpg"/>
          <p:cNvPicPr>
            <a:picLocks noChangeAspect="1" noChangeArrowheads="1"/>
          </p:cNvPicPr>
          <p:nvPr/>
        </p:nvPicPr>
        <p:blipFill rotWithShape="1">
          <a:blip r:embed="rId5">
            <a:extLst>
              <a:ext uri="{28A0092B-C50C-407E-A947-70E740481C1C}">
                <a14:useLocalDpi xmlns:a14="http://schemas.microsoft.com/office/drawing/2010/main" val="0"/>
              </a:ext>
            </a:extLst>
          </a:blip>
          <a:srcRect t="7023" b="7023"/>
          <a:stretch/>
        </p:blipFill>
        <p:spPr bwMode="auto">
          <a:xfrm>
            <a:off x="6098558" y="0"/>
            <a:ext cx="3045442" cy="1746476"/>
          </a:xfrm>
          <a:prstGeom prst="rect">
            <a:avLst/>
          </a:prstGeom>
          <a:noFill/>
          <a:extLst>
            <a:ext uri="{909E8E84-426E-40DD-AFC4-6F175D3DCCD1}">
              <a14:hiddenFill xmlns:a14="http://schemas.microsoft.com/office/drawing/2010/main">
                <a:solidFill>
                  <a:srgbClr val="FFFFFF"/>
                </a:solidFill>
              </a14:hiddenFill>
            </a:ext>
          </a:extLst>
        </p:spPr>
      </p:pic>
      <p:sp>
        <p:nvSpPr>
          <p:cNvPr id="15" name="Прямоугольник 14"/>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solidFill>
                  <a:schemeClr val="bg1"/>
                </a:solidFill>
                <a:cs typeface="Times New Roman" pitchFamily="18" charset="0"/>
              </a:rPr>
              <a:t>27</a:t>
            </a:r>
            <a:endParaRPr lang="ru-RU" sz="2600" b="1" dirty="0">
              <a:solidFill>
                <a:schemeClr val="bg1"/>
              </a:solidFill>
              <a:cs typeface="Times New Roman" pitchFamily="18" charset="0"/>
            </a:endParaRPr>
          </a:p>
        </p:txBody>
      </p:sp>
    </p:spTree>
    <p:extLst>
      <p:ext uri="{BB962C8B-B14F-4D97-AF65-F5344CB8AC3E}">
        <p14:creationId xmlns:p14="http://schemas.microsoft.com/office/powerpoint/2010/main" val="24497466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5235" y="1"/>
            <a:ext cx="9149236" cy="68619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4034573386"/>
              </p:ext>
            </p:extLst>
          </p:nvPr>
        </p:nvGraphicFramePr>
        <p:xfrm>
          <a:off x="467544" y="1952836"/>
          <a:ext cx="8208912" cy="4235007"/>
        </p:xfrm>
        <a:graphic>
          <a:graphicData uri="http://schemas.openxmlformats.org/drawingml/2006/table">
            <a:tbl>
              <a:tblPr firstRow="1" bandRow="1">
                <a:tableStyleId>{5C22544A-7EE6-4342-B048-85BDC9FD1C3A}</a:tableStyleId>
              </a:tblPr>
              <a:tblGrid>
                <a:gridCol w="2088232">
                  <a:extLst>
                    <a:ext uri="{9D8B030D-6E8A-4147-A177-3AD203B41FA5}">
                      <a16:colId xmlns="" xmlns:a16="http://schemas.microsoft.com/office/drawing/2014/main" val="20000"/>
                    </a:ext>
                  </a:extLst>
                </a:gridCol>
                <a:gridCol w="6120680">
                  <a:extLst>
                    <a:ext uri="{9D8B030D-6E8A-4147-A177-3AD203B41FA5}">
                      <a16:colId xmlns="" xmlns:a16="http://schemas.microsoft.com/office/drawing/2014/main" val="20001"/>
                    </a:ext>
                  </a:extLst>
                </a:gridCol>
              </a:tblGrid>
              <a:tr h="603632">
                <a:tc gridSpan="2">
                  <a:txBody>
                    <a:bodyPr/>
                    <a:lstStyle/>
                    <a:p>
                      <a:pPr algn="ctr"/>
                      <a:r>
                        <a:rPr lang="en-US" sz="1200" b="1" dirty="0" smtClean="0">
                          <a:solidFill>
                            <a:schemeClr val="bg1"/>
                          </a:solidFill>
                          <a:latin typeface="Times New Roman" panose="02020603050405020304" pitchFamily="18" charset="0"/>
                          <a:cs typeface="Times New Roman" panose="02020603050405020304" pitchFamily="18" charset="0"/>
                        </a:rPr>
                        <a:t>Construction of the residential complex "Northern residential area“ </a:t>
                      </a:r>
                      <a:endParaRPr lang="ru-RU" sz="1200" b="1" dirty="0">
                        <a:solidFill>
                          <a:schemeClr val="bg1"/>
                        </a:solidFill>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 xmlns:a16="http://schemas.microsoft.com/office/drawing/2014/main" val="10000"/>
                  </a:ext>
                </a:extLst>
              </a:tr>
              <a:tr h="332472">
                <a:tc>
                  <a:txBody>
                    <a:bodyPr/>
                    <a:lstStyle/>
                    <a:p>
                      <a:pPr algn="l"/>
                      <a:r>
                        <a:rPr lang="en-US" sz="1000" b="1" dirty="0" smtClean="0">
                          <a:latin typeface="Times New Roman" panose="02020603050405020304" pitchFamily="18" charset="0"/>
                          <a:cs typeface="Times New Roman" panose="02020603050405020304" pitchFamily="18" charset="0"/>
                        </a:rPr>
                        <a:t>Project initiators </a:t>
                      </a:r>
                      <a:r>
                        <a:rPr lang="ru-RU" sz="1000" b="1" dirty="0" smtClean="0">
                          <a:latin typeface="Times New Roman" panose="02020603050405020304" pitchFamily="18" charset="0"/>
                          <a:cs typeface="Times New Roman" panose="02020603050405020304" pitchFamily="18" charset="0"/>
                        </a:rPr>
                        <a:t>, </a:t>
                      </a:r>
                      <a:r>
                        <a:rPr lang="en-US" sz="1000" b="1" dirty="0" smtClean="0">
                          <a:latin typeface="Times New Roman" panose="02020603050405020304" pitchFamily="18" charset="0"/>
                          <a:cs typeface="Times New Roman" panose="02020603050405020304" pitchFamily="18" charset="0"/>
                        </a:rPr>
                        <a:t>contacts</a:t>
                      </a:r>
                      <a:endParaRPr lang="ru-RU" sz="10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Specialized Developer PIK Blagoveshchensk LLC</a:t>
                      </a:r>
                      <a:r>
                        <a:rPr lang="ru-RU" sz="1000" baseline="0" dirty="0" smtClean="0">
                          <a:latin typeface="Times New Roman" panose="02020603050405020304" pitchFamily="18" charset="0"/>
                          <a:cs typeface="Times New Roman" panose="02020603050405020304" pitchFamily="18" charset="0"/>
                        </a:rPr>
                        <a:t>, </a:t>
                      </a:r>
                      <a:r>
                        <a:rPr lang="en-US" sz="1000" baseline="0" dirty="0" smtClean="0">
                          <a:latin typeface="Times New Roman" panose="02020603050405020304" pitchFamily="18" charset="0"/>
                          <a:cs typeface="Times New Roman" panose="02020603050405020304" pitchFamily="18" charset="0"/>
                        </a:rPr>
                        <a:t>TIN</a:t>
                      </a:r>
                      <a:r>
                        <a:rPr lang="ru-RU" sz="1000" baseline="0" dirty="0" smtClean="0">
                          <a:latin typeface="Times New Roman" panose="02020603050405020304" pitchFamily="18" charset="0"/>
                          <a:cs typeface="Times New Roman" panose="02020603050405020304" pitchFamily="18" charset="0"/>
                        </a:rPr>
                        <a:t> 2801265933</a:t>
                      </a:r>
                      <a:endParaRPr lang="ru-RU" sz="1000" dirty="0" smtClean="0">
                        <a:latin typeface="Times New Roman" panose="02020603050405020304" pitchFamily="18" charset="0"/>
                        <a:cs typeface="Times New Roman" panose="02020603050405020304" pitchFamily="18" charset="0"/>
                      </a:endParaRPr>
                    </a:p>
                    <a:p>
                      <a:r>
                        <a:rPr lang="en-US" sz="1000" baseline="0" dirty="0" smtClean="0">
                          <a:latin typeface="Times New Roman" panose="02020603050405020304" pitchFamily="18" charset="0"/>
                          <a:cs typeface="Times New Roman" panose="02020603050405020304" pitchFamily="18" charset="0"/>
                        </a:rPr>
                        <a:t>503 office, 136 </a:t>
                      </a:r>
                      <a:r>
                        <a:rPr lang="en-US" sz="1000" baseline="0" dirty="0" err="1" smtClean="0">
                          <a:latin typeface="Times New Roman" panose="02020603050405020304" pitchFamily="18" charset="0"/>
                          <a:cs typeface="Times New Roman" panose="02020603050405020304" pitchFamily="18" charset="0"/>
                        </a:rPr>
                        <a:t>Zeyskaya</a:t>
                      </a:r>
                      <a:r>
                        <a:rPr lang="en-US" sz="1000" baseline="0" dirty="0" smtClean="0">
                          <a:latin typeface="Times New Roman" panose="02020603050405020304" pitchFamily="18" charset="0"/>
                          <a:cs typeface="Times New Roman" panose="02020603050405020304" pitchFamily="18" charset="0"/>
                        </a:rPr>
                        <a:t> str.,</a:t>
                      </a:r>
                      <a:r>
                        <a:rPr lang="nn-NO" sz="1000" baseline="0" dirty="0" smtClean="0">
                          <a:latin typeface="Times New Roman" panose="02020603050405020304" pitchFamily="18" charset="0"/>
                          <a:cs typeface="Times New Roman" panose="02020603050405020304" pitchFamily="18" charset="0"/>
                        </a:rPr>
                        <a:t> Blagoveshchensk, Amur Region, </a:t>
                      </a:r>
                      <a:r>
                        <a:rPr lang="en-US" sz="1000" baseline="0" dirty="0" smtClean="0">
                          <a:latin typeface="Times New Roman" panose="02020603050405020304" pitchFamily="18" charset="0"/>
                          <a:cs typeface="Times New Roman" panose="02020603050405020304" pitchFamily="18" charset="0"/>
                        </a:rPr>
                        <a:t> </a:t>
                      </a:r>
                      <a:r>
                        <a:rPr lang="ru-RU" sz="1000" baseline="0" dirty="0" smtClean="0">
                          <a:latin typeface="Times New Roman" panose="02020603050405020304" pitchFamily="18" charset="0"/>
                          <a:cs typeface="Times New Roman" panose="02020603050405020304" pitchFamily="18" charset="0"/>
                        </a:rPr>
                        <a:t>675029, </a:t>
                      </a:r>
                      <a:r>
                        <a:rPr lang="en-US" sz="1000" baseline="0" dirty="0" err="1" smtClean="0">
                          <a:latin typeface="Times New Roman" panose="02020603050405020304" pitchFamily="18" charset="0"/>
                          <a:cs typeface="Times New Roman" panose="02020603050405020304" pitchFamily="18" charset="0"/>
                        </a:rPr>
                        <a:t>tel</a:t>
                      </a:r>
                      <a:r>
                        <a:rPr lang="ru-RU" sz="1000" baseline="0" dirty="0" smtClean="0">
                          <a:latin typeface="Times New Roman" panose="02020603050405020304" pitchFamily="18" charset="0"/>
                          <a:cs typeface="Times New Roman" panose="02020603050405020304" pitchFamily="18" charset="0"/>
                        </a:rPr>
                        <a:t>. 8 (914) 152-70-00</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1"/>
                  </a:ext>
                </a:extLst>
              </a:tr>
              <a:tr h="440288">
                <a:tc>
                  <a:txBody>
                    <a:bodyPr/>
                    <a:lstStyle/>
                    <a:p>
                      <a:pPr algn="l"/>
                      <a:r>
                        <a:rPr lang="en-US" sz="1000" b="1" dirty="0" smtClean="0">
                          <a:latin typeface="Times New Roman" panose="02020603050405020304" pitchFamily="18" charset="0"/>
                          <a:cs typeface="Times New Roman" panose="02020603050405020304" pitchFamily="18" charset="0"/>
                        </a:rPr>
                        <a:t>The purpose of the project</a:t>
                      </a:r>
                      <a:r>
                        <a:rPr lang="ru-RU" sz="1000" b="1" dirty="0" smtClean="0">
                          <a:latin typeface="Times New Roman" panose="02020603050405020304" pitchFamily="18" charset="0"/>
                          <a:cs typeface="Times New Roman" panose="02020603050405020304" pitchFamily="18" charset="0"/>
                        </a:rPr>
                        <a:t>, </a:t>
                      </a:r>
                      <a:r>
                        <a:rPr lang="en-US" sz="1000" b="1" dirty="0" smtClean="0">
                          <a:latin typeface="Times New Roman" panose="02020603050405020304" pitchFamily="18" charset="0"/>
                          <a:cs typeface="Times New Roman" panose="02020603050405020304" pitchFamily="18" charset="0"/>
                        </a:rPr>
                        <a:t>capacity</a:t>
                      </a:r>
                      <a:r>
                        <a:rPr lang="ru-RU" sz="1000" b="1" dirty="0" smtClean="0">
                          <a:latin typeface="Times New Roman" panose="02020603050405020304" pitchFamily="18" charset="0"/>
                          <a:cs typeface="Times New Roman" panose="02020603050405020304" pitchFamily="18" charset="0"/>
                        </a:rPr>
                        <a:t>/</a:t>
                      </a:r>
                      <a:r>
                        <a:rPr lang="en-US" sz="1000" b="1" dirty="0" smtClean="0">
                          <a:latin typeface="Times New Roman" panose="02020603050405020304" pitchFamily="18" charset="0"/>
                          <a:cs typeface="Times New Roman" panose="02020603050405020304" pitchFamily="18" charset="0"/>
                        </a:rPr>
                        <a:t>available documentation</a:t>
                      </a:r>
                      <a:endParaRPr lang="ru-RU" sz="1000" b="1"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Providing housing for the population of the city of Blagoveshchensk in the amount of 10</a:t>
                      </a:r>
                      <a:r>
                        <a:rPr lang="ru-RU" sz="1000" baseline="0" dirty="0" smtClean="0">
                          <a:latin typeface="Times New Roman" panose="02020603050405020304" pitchFamily="18" charset="0"/>
                          <a:cs typeface="Times New Roman" panose="02020603050405020304" pitchFamily="18" charset="0"/>
                        </a:rPr>
                        <a:t> </a:t>
                      </a:r>
                      <a:r>
                        <a:rPr lang="en-US" sz="1000" dirty="0" smtClean="0">
                          <a:latin typeface="Times New Roman" panose="02020603050405020304" pitchFamily="18" charset="0"/>
                          <a:cs typeface="Times New Roman" panose="02020603050405020304" pitchFamily="18" charset="0"/>
                        </a:rPr>
                        <a:t>120 </a:t>
                      </a:r>
                      <a:r>
                        <a:rPr lang="en-US" sz="1000" dirty="0" err="1" smtClean="0">
                          <a:latin typeface="Times New Roman" panose="02020603050405020304" pitchFamily="18" charset="0"/>
                          <a:cs typeface="Times New Roman" panose="02020603050405020304" pitchFamily="18" charset="0"/>
                        </a:rPr>
                        <a:t>people.Construction</a:t>
                      </a:r>
                      <a:r>
                        <a:rPr lang="en-US" sz="1000" dirty="0" smtClean="0">
                          <a:latin typeface="Times New Roman" panose="02020603050405020304" pitchFamily="18" charset="0"/>
                          <a:cs typeface="Times New Roman" panose="02020603050405020304" pitchFamily="18" charset="0"/>
                        </a:rPr>
                        <a:t> of apartment buildings with a total area of 188</a:t>
                      </a:r>
                      <a:r>
                        <a:rPr lang="ru-RU" sz="1000" baseline="0" dirty="0" smtClean="0">
                          <a:latin typeface="Times New Roman" panose="02020603050405020304" pitchFamily="18" charset="0"/>
                          <a:cs typeface="Times New Roman" panose="02020603050405020304" pitchFamily="18" charset="0"/>
                        </a:rPr>
                        <a:t> </a:t>
                      </a:r>
                      <a:r>
                        <a:rPr lang="en-US" sz="1000" dirty="0" smtClean="0">
                          <a:latin typeface="Times New Roman" panose="02020603050405020304" pitchFamily="18" charset="0"/>
                          <a:cs typeface="Times New Roman" panose="02020603050405020304" pitchFamily="18" charset="0"/>
                        </a:rPr>
                        <a:t>181.52 sq. m.</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 xmlns:a16="http://schemas.microsoft.com/office/drawing/2014/main" val="10002"/>
                  </a:ext>
                </a:extLst>
              </a:tr>
              <a:tr h="215879">
                <a:tc>
                  <a:txBody>
                    <a:bodyPr/>
                    <a:lstStyle/>
                    <a:p>
                      <a:pPr algn="l"/>
                      <a:r>
                        <a:rPr lang="en-US" sz="1000" b="1" dirty="0" smtClean="0">
                          <a:latin typeface="Times New Roman" panose="02020603050405020304" pitchFamily="18" charset="0"/>
                          <a:cs typeface="Times New Roman" panose="02020603050405020304" pitchFamily="18" charset="0"/>
                        </a:rPr>
                        <a:t>Period of implementation </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2022</a:t>
                      </a:r>
                      <a:r>
                        <a:rPr lang="ru-RU" sz="1000" baseline="0" dirty="0" smtClean="0">
                          <a:latin typeface="Times New Roman" panose="02020603050405020304" pitchFamily="18" charset="0"/>
                          <a:cs typeface="Times New Roman" panose="02020603050405020304" pitchFamily="18" charset="0"/>
                        </a:rPr>
                        <a:t> – 2035 </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3"/>
                  </a:ext>
                </a:extLst>
              </a:tr>
              <a:tr h="251976">
                <a:tc>
                  <a:txBody>
                    <a:bodyPr/>
                    <a:lstStyle/>
                    <a:p>
                      <a:pPr algn="l"/>
                      <a:r>
                        <a:rPr lang="en-US" sz="1000" b="1" dirty="0" smtClean="0">
                          <a:latin typeface="Times New Roman" panose="02020603050405020304" pitchFamily="18" charset="0"/>
                          <a:cs typeface="Times New Roman" panose="02020603050405020304" pitchFamily="18" charset="0"/>
                        </a:rPr>
                        <a:t>Project cost</a:t>
                      </a:r>
                      <a:r>
                        <a:rPr lang="ru-RU" sz="1000" b="1" dirty="0" smtClean="0">
                          <a:latin typeface="Times New Roman" panose="02020603050405020304" pitchFamily="18" charset="0"/>
                          <a:cs typeface="Times New Roman" panose="02020603050405020304" pitchFamily="18" charset="0"/>
                        </a:rPr>
                        <a:t>/</a:t>
                      </a:r>
                      <a:r>
                        <a:rPr lang="en-US" sz="1000" b="1" dirty="0" smtClean="0">
                          <a:latin typeface="Times New Roman" panose="02020603050405020304" pitchFamily="18" charset="0"/>
                          <a:cs typeface="Times New Roman" panose="02020603050405020304" pitchFamily="18" charset="0"/>
                        </a:rPr>
                        <a:t>required investments</a:t>
                      </a:r>
                      <a:r>
                        <a:rPr lang="ru-RU" sz="1000" b="1" dirty="0" smtClean="0">
                          <a:latin typeface="Times New Roman" panose="02020603050405020304" pitchFamily="18" charset="0"/>
                          <a:cs typeface="Times New Roman" panose="02020603050405020304" pitchFamily="18" charset="0"/>
                        </a:rPr>
                        <a:t>,</a:t>
                      </a:r>
                      <a:r>
                        <a:rPr lang="ru-RU" sz="1000" b="1" baseline="0" dirty="0" smtClean="0">
                          <a:latin typeface="Times New Roman" panose="02020603050405020304" pitchFamily="18" charset="0"/>
                          <a:cs typeface="Times New Roman" panose="02020603050405020304" pitchFamily="18" charset="0"/>
                        </a:rPr>
                        <a:t> </a:t>
                      </a:r>
                      <a:r>
                        <a:rPr lang="en-US" sz="1000" b="1" baseline="0" dirty="0" smtClean="0">
                          <a:latin typeface="Times New Roman" panose="02020603050405020304" pitchFamily="18" charset="0"/>
                          <a:cs typeface="Times New Roman" panose="02020603050405020304" pitchFamily="18" charset="0"/>
                        </a:rPr>
                        <a:t>million rubles</a:t>
                      </a:r>
                      <a:r>
                        <a:rPr lang="ru-RU" sz="1000" b="1" baseline="0" dirty="0" smtClean="0">
                          <a:latin typeface="Times New Roman" panose="02020603050405020304" pitchFamily="18" charset="0"/>
                          <a:cs typeface="Times New Roman" panose="02020603050405020304" pitchFamily="18" charset="0"/>
                        </a:rPr>
                        <a:t>.</a:t>
                      </a:r>
                      <a:endParaRPr lang="ru-RU" sz="10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16 183,65</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 xmlns:a16="http://schemas.microsoft.com/office/drawing/2014/main" val="10004"/>
                  </a:ext>
                </a:extLst>
              </a:tr>
              <a:tr h="331688">
                <a:tc>
                  <a:txBody>
                    <a:bodyPr/>
                    <a:lstStyle/>
                    <a:p>
                      <a:pPr algn="l"/>
                      <a:r>
                        <a:rPr lang="en-US" sz="1000" b="1" dirty="0" smtClean="0">
                          <a:latin typeface="Times New Roman" panose="02020603050405020304" pitchFamily="18" charset="0"/>
                          <a:cs typeface="Times New Roman" panose="02020603050405020304" pitchFamily="18" charset="0"/>
                        </a:rPr>
                        <a:t>Form of attracting investment</a:t>
                      </a:r>
                      <a:endParaRPr lang="ru-RU" sz="10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investor funds, loans</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5"/>
                  </a:ext>
                </a:extLst>
              </a:tr>
              <a:tr h="1823079">
                <a:tc>
                  <a:txBody>
                    <a:bodyPr/>
                    <a:lstStyle/>
                    <a:p>
                      <a:pPr algn="l"/>
                      <a:r>
                        <a:rPr lang="en-US" sz="1000" b="1" dirty="0" smtClean="0">
                          <a:latin typeface="Times New Roman" panose="02020603050405020304" pitchFamily="18" charset="0"/>
                          <a:cs typeface="Times New Roman" panose="02020603050405020304" pitchFamily="18" charset="0"/>
                        </a:rPr>
                        <a:t>The degree of readiness of the project;</a:t>
                      </a:r>
                      <a:r>
                        <a:rPr lang="ru-RU" sz="1000" b="1" baseline="0" dirty="0" smtClean="0">
                          <a:latin typeface="Times New Roman" panose="02020603050405020304" pitchFamily="18" charset="0"/>
                          <a:cs typeface="Times New Roman" panose="02020603050405020304" pitchFamily="18" charset="0"/>
                        </a:rPr>
                        <a:t> </a:t>
                      </a:r>
                      <a:r>
                        <a:rPr lang="en-US" sz="1000" b="1" baseline="0" dirty="0" smtClean="0">
                          <a:latin typeface="Times New Roman" panose="02020603050405020304" pitchFamily="18" charset="0"/>
                          <a:cs typeface="Times New Roman" panose="02020603050405020304" pitchFamily="18" charset="0"/>
                        </a:rPr>
                        <a:t>provision of raw materials, land, resources</a:t>
                      </a:r>
                      <a:endParaRPr lang="ru-RU" sz="10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In progress.</a:t>
                      </a:r>
                      <a:r>
                        <a:rPr lang="ru-RU" sz="1000" dirty="0" smtClean="0">
                          <a:latin typeface="Times New Roman" panose="02020603050405020304" pitchFamily="18" charset="0"/>
                          <a:cs typeface="Times New Roman" panose="02020603050405020304" pitchFamily="18" charset="0"/>
                        </a:rPr>
                        <a:t> </a:t>
                      </a:r>
                      <a:r>
                        <a:rPr lang="en-US" sz="1000" baseline="0" dirty="0" smtClean="0">
                          <a:latin typeface="Times New Roman" panose="02020603050405020304" pitchFamily="18" charset="0"/>
                          <a:cs typeface="Times New Roman" panose="02020603050405020304" pitchFamily="18" charset="0"/>
                        </a:rPr>
                        <a:t>It is included in the list of priority investment projects (PIP) of the region. State support measures</a:t>
                      </a:r>
                      <a:r>
                        <a:rPr lang="ru-RU" sz="1000" baseline="0" dirty="0" smtClean="0">
                          <a:latin typeface="Times New Roman" panose="02020603050405020304" pitchFamily="18" charset="0"/>
                          <a:cs typeface="Times New Roman" panose="02020603050405020304" pitchFamily="18" charset="0"/>
                        </a:rPr>
                        <a:t> </a:t>
                      </a:r>
                      <a:r>
                        <a:rPr lang="en-US" sz="1000" baseline="0" dirty="0" smtClean="0">
                          <a:latin typeface="Times New Roman" panose="02020603050405020304" pitchFamily="18" charset="0"/>
                          <a:cs typeface="Times New Roman" panose="02020603050405020304" pitchFamily="18" charset="0"/>
                        </a:rPr>
                        <a:t>for PIP</a:t>
                      </a:r>
                      <a:r>
                        <a:rPr lang="ru-RU" sz="1000" baseline="0" dirty="0" smtClean="0">
                          <a:latin typeface="Times New Roman" panose="02020603050405020304" pitchFamily="18" charset="0"/>
                          <a:cs typeface="Times New Roman" panose="02020603050405020304" pitchFamily="18" charset="0"/>
                        </a:rPr>
                        <a:t>. </a:t>
                      </a:r>
                      <a:r>
                        <a:rPr lang="en-US" sz="1000" baseline="0" dirty="0" smtClean="0">
                          <a:latin typeface="Times New Roman" panose="02020603050405020304" pitchFamily="18" charset="0"/>
                          <a:cs typeface="Times New Roman" panose="02020603050405020304" pitchFamily="18" charset="0"/>
                        </a:rPr>
                        <a:t>By order of the Governor of the Amur Region dated August 16, 2022 No. 178-r, it was recognized as a large-scale investment project. Infrastructure required for the implementation of the investment project: Heat supply: construction of a gas boiler house with a capacity of 80 </a:t>
                      </a:r>
                      <a:r>
                        <a:rPr lang="en-US" sz="1000" baseline="0" dirty="0" err="1" smtClean="0">
                          <a:latin typeface="Times New Roman" panose="02020603050405020304" pitchFamily="18" charset="0"/>
                          <a:cs typeface="Times New Roman" panose="02020603050405020304" pitchFamily="18" charset="0"/>
                        </a:rPr>
                        <a:t>Gcal</a:t>
                      </a:r>
                      <a:r>
                        <a:rPr lang="en-US" sz="1000" baseline="0" dirty="0" smtClean="0">
                          <a:latin typeface="Times New Roman" panose="02020603050405020304" pitchFamily="18" charset="0"/>
                          <a:cs typeface="Times New Roman" panose="02020603050405020304" pitchFamily="18" charset="0"/>
                        </a:rPr>
                        <a:t>. Water supply: reconstruction of the water intake, completion of the water pipeline, quarterly networks and reconstruction of existing sites. Water disposal: reconstruction of the USC, the main collector, intra-canal networks, GNS-2, Severnaya, Meat-packing plant. Power supply: Construction of 10 kV networks from the substation OA DRSK to the load center of this </a:t>
                      </a:r>
                      <a:r>
                        <a:rPr lang="en-US" sz="1000" baseline="0" dirty="0" err="1" smtClean="0">
                          <a:latin typeface="Times New Roman" panose="02020603050405020304" pitchFamily="18" charset="0"/>
                          <a:cs typeface="Times New Roman" panose="02020603050405020304" pitchFamily="18" charset="0"/>
                        </a:rPr>
                        <a:t>microdistrict</a:t>
                      </a:r>
                      <a:r>
                        <a:rPr lang="en-US" sz="1000" baseline="0" dirty="0" smtClean="0">
                          <a:latin typeface="Times New Roman" panose="02020603050405020304" pitchFamily="18" charset="0"/>
                          <a:cs typeface="Times New Roman" panose="02020603050405020304" pitchFamily="18" charset="0"/>
                        </a:rPr>
                        <a:t>. Construction of a 10 kV distribution substation and 3 10/0.4 kV transformer substations with a total capacity of 6 MW, construction of 0.4 kV networks from 10/0.4 transformer substation to infrastructure facilities. The construction of the first stage of the residential complex is underway.</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 xmlns:a16="http://schemas.microsoft.com/office/drawing/2014/main" val="10006"/>
                  </a:ext>
                </a:extLst>
              </a:tr>
            </a:tbl>
          </a:graphicData>
        </a:graphic>
      </p:graphicFrame>
      <p:pic>
        <p:nvPicPr>
          <p:cNvPr id="12" name="Picture 2" descr="C:\Users\DailideDA\Downloads\pa638x7ttnz02z9i3x6xoanaqg6q7wv4.jpg"/>
          <p:cNvPicPr>
            <a:picLocks noChangeAspect="1" noChangeArrowheads="1"/>
          </p:cNvPicPr>
          <p:nvPr/>
        </p:nvPicPr>
        <p:blipFill rotWithShape="1">
          <a:blip r:embed="rId3">
            <a:extLst>
              <a:ext uri="{28A0092B-C50C-407E-A947-70E740481C1C}">
                <a14:useLocalDpi xmlns:a14="http://schemas.microsoft.com/office/drawing/2010/main" val="0"/>
              </a:ext>
            </a:extLst>
          </a:blip>
          <a:srcRect r="12933"/>
          <a:stretch/>
        </p:blipFill>
        <p:spPr bwMode="auto">
          <a:xfrm>
            <a:off x="6098559" y="1"/>
            <a:ext cx="3045442" cy="174892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C:\Users\DailideDA\Downloads\zeya-park-blagoveshcensk-jk-1685460898-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081" r="4981"/>
          <a:stretch/>
        </p:blipFill>
        <p:spPr bwMode="auto">
          <a:xfrm>
            <a:off x="-5235" y="-1"/>
            <a:ext cx="3071108" cy="1748922"/>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C:\Users\DailideDA\Downloads\zeya-park-blagoveshcensk-jk-1685460988-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419" r="4743"/>
          <a:stretch/>
        </p:blipFill>
        <p:spPr bwMode="auto">
          <a:xfrm>
            <a:off x="3065873" y="1"/>
            <a:ext cx="3032685" cy="1748920"/>
          </a:xfrm>
          <a:prstGeom prst="rect">
            <a:avLst/>
          </a:prstGeom>
          <a:noFill/>
          <a:extLst>
            <a:ext uri="{909E8E84-426E-40DD-AFC4-6F175D3DCCD1}">
              <a14:hiddenFill xmlns:a14="http://schemas.microsoft.com/office/drawing/2010/main">
                <a:solidFill>
                  <a:srgbClr val="FFFFFF"/>
                </a:solidFill>
              </a14:hiddenFill>
            </a:ext>
          </a:extLst>
        </p:spPr>
      </p:pic>
      <p:sp>
        <p:nvSpPr>
          <p:cNvPr id="15" name="Прямоугольник 14"/>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28</a:t>
            </a:r>
            <a:endParaRPr lang="ru-RU" sz="2600" b="1" dirty="0">
              <a:cs typeface="Times New Roman" pitchFamily="18" charset="0"/>
            </a:endParaRPr>
          </a:p>
        </p:txBody>
      </p:sp>
    </p:spTree>
    <p:extLst>
      <p:ext uri="{BB962C8B-B14F-4D97-AF65-F5344CB8AC3E}">
        <p14:creationId xmlns:p14="http://schemas.microsoft.com/office/powerpoint/2010/main" val="39355990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5235" y="1"/>
            <a:ext cx="9149235" cy="68619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1624654358"/>
              </p:ext>
            </p:extLst>
          </p:nvPr>
        </p:nvGraphicFramePr>
        <p:xfrm>
          <a:off x="464926" y="1952836"/>
          <a:ext cx="8208912" cy="4341936"/>
        </p:xfrm>
        <a:graphic>
          <a:graphicData uri="http://schemas.openxmlformats.org/drawingml/2006/table">
            <a:tbl>
              <a:tblPr firstRow="1" bandRow="1">
                <a:tableStyleId>{5C22544A-7EE6-4342-B048-85BDC9FD1C3A}</a:tableStyleId>
              </a:tblPr>
              <a:tblGrid>
                <a:gridCol w="2088232">
                  <a:extLst>
                    <a:ext uri="{9D8B030D-6E8A-4147-A177-3AD203B41FA5}">
                      <a16:colId xmlns="" xmlns:a16="http://schemas.microsoft.com/office/drawing/2014/main" val="20000"/>
                    </a:ext>
                  </a:extLst>
                </a:gridCol>
                <a:gridCol w="6120680">
                  <a:extLst>
                    <a:ext uri="{9D8B030D-6E8A-4147-A177-3AD203B41FA5}">
                      <a16:colId xmlns="" xmlns:a16="http://schemas.microsoft.com/office/drawing/2014/main" val="20001"/>
                    </a:ext>
                  </a:extLst>
                </a:gridCol>
              </a:tblGrid>
              <a:tr h="900100">
                <a:tc gridSpan="2">
                  <a:txBody>
                    <a:bodyPr/>
                    <a:lstStyle/>
                    <a:p>
                      <a:pPr algn="ctr">
                        <a:lnSpc>
                          <a:spcPct val="107000"/>
                        </a:lnSpc>
                        <a:spcAft>
                          <a:spcPts val="0"/>
                        </a:spcAft>
                      </a:pPr>
                      <a:r>
                        <a:rPr lang="en-US" sz="1200" dirty="0" smtClean="0">
                          <a:ln>
                            <a:noFill/>
                          </a:ln>
                          <a:effectLst>
                            <a:outerShdw blurRad="38100" dist="19050" dir="2700000" algn="tl">
                              <a:schemeClr val="dk1">
                                <a:alpha val="40000"/>
                              </a:schemeClr>
                            </a:outerShdw>
                          </a:effectLst>
                        </a:rPr>
                        <a:t>Development of the territory in the area of the village of </a:t>
                      </a:r>
                      <a:r>
                        <a:rPr lang="en-US" sz="1200" dirty="0" err="1" smtClean="0">
                          <a:ln>
                            <a:noFill/>
                          </a:ln>
                          <a:effectLst>
                            <a:outerShdw blurRad="38100" dist="19050" dir="2700000" algn="tl">
                              <a:schemeClr val="dk1">
                                <a:alpha val="40000"/>
                              </a:schemeClr>
                            </a:outerShdw>
                          </a:effectLst>
                        </a:rPr>
                        <a:t>Plodopitomnik</a:t>
                      </a:r>
                      <a:r>
                        <a:rPr lang="en-US" sz="1200" dirty="0" smtClean="0">
                          <a:ln>
                            <a:noFill/>
                          </a:ln>
                          <a:effectLst>
                            <a:outerShdw blurRad="38100" dist="19050" dir="2700000" algn="tl">
                              <a:schemeClr val="dk1">
                                <a:alpha val="40000"/>
                              </a:schemeClr>
                            </a:outerShdw>
                          </a:effectLst>
                        </a:rPr>
                        <a:t> of the municipal formation </a:t>
                      </a:r>
                    </a:p>
                    <a:p>
                      <a:pPr algn="ctr">
                        <a:lnSpc>
                          <a:spcPct val="107000"/>
                        </a:lnSpc>
                        <a:spcAft>
                          <a:spcPts val="0"/>
                        </a:spcAft>
                      </a:pPr>
                      <a:r>
                        <a:rPr lang="en-US" sz="1200" dirty="0" smtClean="0">
                          <a:ln>
                            <a:noFill/>
                          </a:ln>
                          <a:effectLst>
                            <a:outerShdw blurRad="38100" dist="19050" dir="2700000" algn="tl">
                              <a:schemeClr val="dk1">
                                <a:alpha val="40000"/>
                              </a:schemeClr>
                            </a:outerShdw>
                          </a:effectLst>
                        </a:rPr>
                        <a:t>of the city of Blagoveshchensk "</a:t>
                      </a:r>
                      <a:r>
                        <a:rPr lang="en-US" sz="1200" dirty="0" err="1" smtClean="0">
                          <a:ln>
                            <a:noFill/>
                          </a:ln>
                          <a:effectLst>
                            <a:outerShdw blurRad="38100" dist="19050" dir="2700000" algn="tl">
                              <a:schemeClr val="dk1">
                                <a:alpha val="40000"/>
                              </a:schemeClr>
                            </a:outerShdw>
                          </a:effectLst>
                        </a:rPr>
                        <a:t>Ignatievskaya</a:t>
                      </a:r>
                      <a:r>
                        <a:rPr lang="en-US" sz="1200" dirty="0" smtClean="0">
                          <a:ln>
                            <a:noFill/>
                          </a:ln>
                          <a:effectLst>
                            <a:outerShdw blurRad="38100" dist="19050" dir="2700000" algn="tl">
                              <a:schemeClr val="dk1">
                                <a:alpha val="40000"/>
                              </a:schemeClr>
                            </a:outerShdw>
                          </a:effectLst>
                        </a:rPr>
                        <a:t> manor"</a:t>
                      </a:r>
                      <a:endParaRPr lang="ru-RU" sz="1200" dirty="0">
                        <a:effectLst/>
                        <a:latin typeface="+mn-lt"/>
                        <a:ea typeface="Calibri"/>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 xmlns:a16="http://schemas.microsoft.com/office/drawing/2014/main" val="10000"/>
                  </a:ext>
                </a:extLst>
              </a:tr>
              <a:tr h="476488">
                <a:tc>
                  <a:txBody>
                    <a:bodyPr/>
                    <a:lstStyle/>
                    <a:p>
                      <a:pPr algn="l"/>
                      <a:r>
                        <a:rPr lang="en-US" sz="1000" b="1" dirty="0" smtClean="0">
                          <a:latin typeface="Times New Roman" panose="02020603050405020304" pitchFamily="18" charset="0"/>
                          <a:cs typeface="Times New Roman" panose="02020603050405020304" pitchFamily="18" charset="0"/>
                        </a:rPr>
                        <a:t>Project initiators </a:t>
                      </a:r>
                      <a:r>
                        <a:rPr lang="ru-RU" sz="1000" b="1" dirty="0" smtClean="0">
                          <a:latin typeface="Times New Roman" panose="02020603050405020304" pitchFamily="18" charset="0"/>
                          <a:cs typeface="Times New Roman" panose="02020603050405020304" pitchFamily="18" charset="0"/>
                        </a:rPr>
                        <a:t>, </a:t>
                      </a:r>
                      <a:r>
                        <a:rPr lang="en-US" sz="1000" b="1" dirty="0" smtClean="0">
                          <a:latin typeface="Times New Roman" panose="02020603050405020304" pitchFamily="18" charset="0"/>
                          <a:cs typeface="Times New Roman" panose="02020603050405020304" pitchFamily="18" charset="0"/>
                        </a:rPr>
                        <a:t>contacts</a:t>
                      </a:r>
                      <a:endParaRPr lang="ru-RU" sz="10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dirty="0" err="1" smtClean="0">
                          <a:latin typeface="Times New Roman" panose="02020603050405020304" pitchFamily="18" charset="0"/>
                          <a:cs typeface="Times New Roman" panose="02020603050405020304" pitchFamily="18" charset="0"/>
                        </a:rPr>
                        <a:t>Bureyazhilpromstroy</a:t>
                      </a:r>
                      <a:r>
                        <a:rPr lang="en-US" sz="1000" dirty="0" smtClean="0">
                          <a:latin typeface="Times New Roman" panose="02020603050405020304" pitchFamily="18" charset="0"/>
                          <a:cs typeface="Times New Roman" panose="02020603050405020304" pitchFamily="18" charset="0"/>
                        </a:rPr>
                        <a:t> LLC</a:t>
                      </a:r>
                      <a:r>
                        <a:rPr lang="ru-RU" sz="1000" baseline="0" dirty="0" smtClean="0">
                          <a:latin typeface="Times New Roman" panose="02020603050405020304" pitchFamily="18" charset="0"/>
                          <a:cs typeface="Times New Roman" panose="02020603050405020304" pitchFamily="18" charset="0"/>
                        </a:rPr>
                        <a:t>, </a:t>
                      </a:r>
                      <a:r>
                        <a:rPr lang="en-US" sz="1000" baseline="0" dirty="0" smtClean="0">
                          <a:latin typeface="Times New Roman" panose="02020603050405020304" pitchFamily="18" charset="0"/>
                          <a:cs typeface="Times New Roman" panose="02020603050405020304" pitchFamily="18" charset="0"/>
                        </a:rPr>
                        <a:t>TIN</a:t>
                      </a:r>
                      <a:r>
                        <a:rPr lang="ru-RU" sz="1000" baseline="0" dirty="0" smtClean="0">
                          <a:latin typeface="Times New Roman" panose="02020603050405020304" pitchFamily="18" charset="0"/>
                          <a:cs typeface="Times New Roman" panose="02020603050405020304" pitchFamily="18" charset="0"/>
                        </a:rPr>
                        <a:t> 2801096964,</a:t>
                      </a:r>
                      <a:endParaRPr lang="ru-RU" sz="1000" dirty="0" smtClean="0">
                        <a:latin typeface="Times New Roman" panose="02020603050405020304" pitchFamily="18" charset="0"/>
                        <a:cs typeface="Times New Roman" panose="02020603050405020304" pitchFamily="18" charset="0"/>
                      </a:endParaRPr>
                    </a:p>
                    <a:p>
                      <a:r>
                        <a:rPr lang="en-US" sz="1000" baseline="0" dirty="0" smtClean="0">
                          <a:latin typeface="Times New Roman" panose="02020603050405020304" pitchFamily="18" charset="0"/>
                          <a:cs typeface="Times New Roman" panose="02020603050405020304" pitchFamily="18" charset="0"/>
                        </a:rPr>
                        <a:t>15a </a:t>
                      </a:r>
                      <a:r>
                        <a:rPr lang="en-US" sz="1000" baseline="0" dirty="0" err="1" smtClean="0">
                          <a:latin typeface="Times New Roman" panose="02020603050405020304" pitchFamily="18" charset="0"/>
                          <a:cs typeface="Times New Roman" panose="02020603050405020304" pitchFamily="18" charset="0"/>
                        </a:rPr>
                        <a:t>Nagornaya</a:t>
                      </a:r>
                      <a:r>
                        <a:rPr lang="en-US" sz="1000" baseline="0" dirty="0" smtClean="0">
                          <a:latin typeface="Times New Roman" panose="02020603050405020304" pitchFamily="18" charset="0"/>
                          <a:cs typeface="Times New Roman" panose="02020603050405020304" pitchFamily="18" charset="0"/>
                        </a:rPr>
                        <a:t> str., Blagoveshchensk</a:t>
                      </a:r>
                      <a:r>
                        <a:rPr lang="ru-RU" sz="1000" baseline="0" dirty="0" smtClean="0">
                          <a:latin typeface="Times New Roman" panose="02020603050405020304" pitchFamily="18" charset="0"/>
                          <a:cs typeface="Times New Roman" panose="02020603050405020304" pitchFamily="18" charset="0"/>
                        </a:rPr>
                        <a:t>, </a:t>
                      </a:r>
                      <a:r>
                        <a:rPr lang="en-US" sz="1000" baseline="0" dirty="0" err="1" smtClean="0">
                          <a:latin typeface="Times New Roman" panose="02020603050405020304" pitchFamily="18" charset="0"/>
                          <a:cs typeface="Times New Roman" panose="02020603050405020304" pitchFamily="18" charset="0"/>
                        </a:rPr>
                        <a:t>tel</a:t>
                      </a:r>
                      <a:r>
                        <a:rPr lang="ru-RU" sz="1000" baseline="0" dirty="0" smtClean="0">
                          <a:latin typeface="Times New Roman" panose="02020603050405020304" pitchFamily="18" charset="0"/>
                          <a:cs typeface="Times New Roman" panose="02020603050405020304" pitchFamily="18" charset="0"/>
                        </a:rPr>
                        <a:t>. 8 (914) 538-28-06</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1"/>
                  </a:ext>
                </a:extLst>
              </a:tr>
              <a:tr h="747648">
                <a:tc>
                  <a:txBody>
                    <a:bodyPr/>
                    <a:lstStyle/>
                    <a:p>
                      <a:pPr algn="l"/>
                      <a:r>
                        <a:rPr lang="en-US" sz="1000" b="1" dirty="0" smtClean="0">
                          <a:latin typeface="Times New Roman" panose="02020603050405020304" pitchFamily="18" charset="0"/>
                          <a:cs typeface="Times New Roman" panose="02020603050405020304" pitchFamily="18" charset="0"/>
                        </a:rPr>
                        <a:t>The purpose of the project</a:t>
                      </a:r>
                      <a:r>
                        <a:rPr lang="ru-RU" sz="1000" b="1" dirty="0" smtClean="0">
                          <a:latin typeface="Times New Roman" panose="02020603050405020304" pitchFamily="18" charset="0"/>
                          <a:cs typeface="Times New Roman" panose="02020603050405020304" pitchFamily="18" charset="0"/>
                        </a:rPr>
                        <a:t>, </a:t>
                      </a:r>
                      <a:r>
                        <a:rPr lang="en-US" sz="1000" b="1" dirty="0" smtClean="0">
                          <a:latin typeface="Times New Roman" panose="02020603050405020304" pitchFamily="18" charset="0"/>
                          <a:cs typeface="Times New Roman" panose="02020603050405020304" pitchFamily="18" charset="0"/>
                        </a:rPr>
                        <a:t>capacity</a:t>
                      </a:r>
                      <a:r>
                        <a:rPr lang="ru-RU" sz="1000" b="1" dirty="0" smtClean="0">
                          <a:latin typeface="Times New Roman" panose="02020603050405020304" pitchFamily="18" charset="0"/>
                          <a:cs typeface="Times New Roman" panose="02020603050405020304" pitchFamily="18" charset="0"/>
                        </a:rPr>
                        <a:t>/</a:t>
                      </a:r>
                      <a:r>
                        <a:rPr lang="en-US" sz="1000" b="1" dirty="0" smtClean="0">
                          <a:latin typeface="Times New Roman" panose="02020603050405020304" pitchFamily="18" charset="0"/>
                          <a:cs typeface="Times New Roman" panose="02020603050405020304" pitchFamily="18" charset="0"/>
                        </a:rPr>
                        <a:t>available documentation</a:t>
                      </a:r>
                      <a:endParaRPr lang="ru-RU" sz="1000" b="1"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Construction of apartment buildings, cottages and townhouses for 13.5 thousand people</a:t>
                      </a:r>
                      <a:r>
                        <a:rPr lang="ru-RU" sz="1000" baseline="0" dirty="0" smtClean="0">
                          <a:latin typeface="Times New Roman" panose="02020603050405020304" pitchFamily="18" charset="0"/>
                          <a:cs typeface="Times New Roman" panose="02020603050405020304" pitchFamily="18" charset="0"/>
                        </a:rPr>
                        <a:t>, </a:t>
                      </a:r>
                      <a:r>
                        <a:rPr lang="en-US" sz="1000" baseline="0" dirty="0" smtClean="0">
                          <a:latin typeface="Times New Roman" panose="02020603050405020304" pitchFamily="18" charset="0"/>
                          <a:cs typeface="Times New Roman" panose="02020603050405020304" pitchFamily="18" charset="0"/>
                        </a:rPr>
                        <a:t>providing housing for socially unprotected segments of the population - 1,008 people.</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 xmlns:a16="http://schemas.microsoft.com/office/drawing/2014/main" val="10002"/>
                  </a:ext>
                </a:extLst>
              </a:tr>
              <a:tr h="215879">
                <a:tc>
                  <a:txBody>
                    <a:bodyPr/>
                    <a:lstStyle/>
                    <a:p>
                      <a:pPr algn="l"/>
                      <a:r>
                        <a:rPr lang="en-US" sz="1000" b="1" dirty="0" smtClean="0">
                          <a:latin typeface="Times New Roman" panose="02020603050405020304" pitchFamily="18" charset="0"/>
                          <a:cs typeface="Times New Roman" panose="02020603050405020304" pitchFamily="18" charset="0"/>
                        </a:rPr>
                        <a:t>Period of implementation </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20</a:t>
                      </a:r>
                      <a:r>
                        <a:rPr lang="en-US" sz="1000" dirty="0" smtClean="0">
                          <a:latin typeface="Times New Roman" panose="02020603050405020304" pitchFamily="18" charset="0"/>
                          <a:cs typeface="Times New Roman" panose="02020603050405020304" pitchFamily="18" charset="0"/>
                        </a:rPr>
                        <a:t>10</a:t>
                      </a:r>
                      <a:r>
                        <a:rPr lang="ru-RU" sz="1000" baseline="0" dirty="0" smtClean="0">
                          <a:latin typeface="Times New Roman" panose="02020603050405020304" pitchFamily="18" charset="0"/>
                          <a:cs typeface="Times New Roman" panose="02020603050405020304" pitchFamily="18" charset="0"/>
                        </a:rPr>
                        <a:t> – 2027 </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3"/>
                  </a:ext>
                </a:extLst>
              </a:tr>
              <a:tr h="251976">
                <a:tc>
                  <a:txBody>
                    <a:bodyPr/>
                    <a:lstStyle/>
                    <a:p>
                      <a:pPr algn="l"/>
                      <a:r>
                        <a:rPr lang="en-US" sz="1000" b="1" dirty="0" smtClean="0">
                          <a:latin typeface="Times New Roman" panose="02020603050405020304" pitchFamily="18" charset="0"/>
                          <a:cs typeface="Times New Roman" panose="02020603050405020304" pitchFamily="18" charset="0"/>
                        </a:rPr>
                        <a:t>Project cost</a:t>
                      </a:r>
                      <a:r>
                        <a:rPr lang="ru-RU" sz="1000" b="1" dirty="0" smtClean="0">
                          <a:latin typeface="Times New Roman" panose="02020603050405020304" pitchFamily="18" charset="0"/>
                          <a:cs typeface="Times New Roman" panose="02020603050405020304" pitchFamily="18" charset="0"/>
                        </a:rPr>
                        <a:t>/</a:t>
                      </a:r>
                      <a:r>
                        <a:rPr lang="en-US" sz="1000" b="1" dirty="0" smtClean="0">
                          <a:latin typeface="Times New Roman" panose="02020603050405020304" pitchFamily="18" charset="0"/>
                          <a:cs typeface="Times New Roman" panose="02020603050405020304" pitchFamily="18" charset="0"/>
                        </a:rPr>
                        <a:t>required investments</a:t>
                      </a:r>
                      <a:r>
                        <a:rPr lang="ru-RU" sz="1000" b="1" dirty="0" smtClean="0">
                          <a:latin typeface="Times New Roman" panose="02020603050405020304" pitchFamily="18" charset="0"/>
                          <a:cs typeface="Times New Roman" panose="02020603050405020304" pitchFamily="18" charset="0"/>
                        </a:rPr>
                        <a:t>,</a:t>
                      </a:r>
                      <a:r>
                        <a:rPr lang="ru-RU" sz="1000" b="1" baseline="0" dirty="0" smtClean="0">
                          <a:latin typeface="Times New Roman" panose="02020603050405020304" pitchFamily="18" charset="0"/>
                          <a:cs typeface="Times New Roman" panose="02020603050405020304" pitchFamily="18" charset="0"/>
                        </a:rPr>
                        <a:t> </a:t>
                      </a:r>
                      <a:r>
                        <a:rPr lang="en-US" sz="1000" b="1" baseline="0" dirty="0" smtClean="0">
                          <a:latin typeface="Times New Roman" panose="02020603050405020304" pitchFamily="18" charset="0"/>
                          <a:cs typeface="Times New Roman" panose="02020603050405020304" pitchFamily="18" charset="0"/>
                        </a:rPr>
                        <a:t>million rubles</a:t>
                      </a:r>
                      <a:r>
                        <a:rPr lang="ru-RU" sz="1000" b="1" baseline="0" dirty="0" smtClean="0">
                          <a:latin typeface="Times New Roman" panose="02020603050405020304" pitchFamily="18" charset="0"/>
                          <a:cs typeface="Times New Roman" panose="02020603050405020304" pitchFamily="18" charset="0"/>
                        </a:rPr>
                        <a:t>.</a:t>
                      </a:r>
                      <a:endParaRPr lang="ru-RU" sz="10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18 123,61</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 xmlns:a16="http://schemas.microsoft.com/office/drawing/2014/main" val="10004"/>
                  </a:ext>
                </a:extLst>
              </a:tr>
              <a:tr h="331688">
                <a:tc>
                  <a:txBody>
                    <a:bodyPr/>
                    <a:lstStyle/>
                    <a:p>
                      <a:pPr algn="l"/>
                      <a:r>
                        <a:rPr lang="en-US" sz="1000" b="1" dirty="0" smtClean="0">
                          <a:latin typeface="Times New Roman" panose="02020603050405020304" pitchFamily="18" charset="0"/>
                          <a:cs typeface="Times New Roman" panose="02020603050405020304" pitchFamily="18" charset="0"/>
                        </a:rPr>
                        <a:t>Form of attracting investment</a:t>
                      </a:r>
                      <a:endParaRPr lang="ru-RU" sz="10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requires to attract investment</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5"/>
                  </a:ext>
                </a:extLst>
              </a:tr>
              <a:tr h="1245932">
                <a:tc>
                  <a:txBody>
                    <a:bodyPr/>
                    <a:lstStyle/>
                    <a:p>
                      <a:pPr algn="l"/>
                      <a:r>
                        <a:rPr lang="en-US" sz="1000" b="1" dirty="0" smtClean="0">
                          <a:latin typeface="Times New Roman" panose="02020603050405020304" pitchFamily="18" charset="0"/>
                          <a:cs typeface="Times New Roman" panose="02020603050405020304" pitchFamily="18" charset="0"/>
                        </a:rPr>
                        <a:t>The degree of readiness of the project;</a:t>
                      </a:r>
                      <a:r>
                        <a:rPr lang="ru-RU" sz="1000" b="1" baseline="0" dirty="0" smtClean="0">
                          <a:latin typeface="Times New Roman" panose="02020603050405020304" pitchFamily="18" charset="0"/>
                          <a:cs typeface="Times New Roman" panose="02020603050405020304" pitchFamily="18" charset="0"/>
                        </a:rPr>
                        <a:t> </a:t>
                      </a:r>
                      <a:r>
                        <a:rPr lang="en-US" sz="1000" b="1" baseline="0" dirty="0" smtClean="0">
                          <a:latin typeface="Times New Roman" panose="02020603050405020304" pitchFamily="18" charset="0"/>
                          <a:cs typeface="Times New Roman" panose="02020603050405020304" pitchFamily="18" charset="0"/>
                        </a:rPr>
                        <a:t>provision of raw materials, land, resources</a:t>
                      </a:r>
                      <a:endParaRPr lang="ru-RU" sz="10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In progress.</a:t>
                      </a:r>
                    </a:p>
                    <a:p>
                      <a:r>
                        <a:rPr lang="en-US" sz="1000" baseline="0" dirty="0" smtClean="0">
                          <a:latin typeface="Times New Roman" panose="02020603050405020304" pitchFamily="18" charset="0"/>
                          <a:cs typeface="Times New Roman" panose="02020603050405020304" pitchFamily="18" charset="0"/>
                        </a:rPr>
                        <a:t>Low-rise buildings and construction of engineering infrastructure facilities are underway. The development of working documentation for backbone networks is nearing completion.</a:t>
                      </a:r>
                      <a:endParaRPr lang="ru-RU" sz="1000" baseline="0" dirty="0" smtClean="0">
                        <a:latin typeface="Times New Roman" panose="02020603050405020304" pitchFamily="18" charset="0"/>
                        <a:cs typeface="Times New Roman" panose="02020603050405020304" pitchFamily="18" charset="0"/>
                      </a:endParaRPr>
                    </a:p>
                    <a:p>
                      <a:r>
                        <a:rPr lang="en-US" sz="1000" baseline="0" dirty="0" smtClean="0">
                          <a:latin typeface="Times New Roman" panose="02020603050405020304" pitchFamily="18" charset="0"/>
                          <a:cs typeface="Times New Roman" panose="02020603050405020304" pitchFamily="18" charset="0"/>
                        </a:rPr>
                        <a:t>It is included in the list of priority investment projects (PIP) of the region. State support measures</a:t>
                      </a:r>
                      <a:r>
                        <a:rPr lang="ru-RU" sz="1000" baseline="0" dirty="0" smtClean="0">
                          <a:latin typeface="Times New Roman" panose="02020603050405020304" pitchFamily="18" charset="0"/>
                          <a:cs typeface="Times New Roman" panose="02020603050405020304" pitchFamily="18" charset="0"/>
                        </a:rPr>
                        <a:t> </a:t>
                      </a:r>
                      <a:r>
                        <a:rPr lang="en-US" sz="1000" baseline="0" dirty="0" smtClean="0">
                          <a:latin typeface="Times New Roman" panose="02020603050405020304" pitchFamily="18" charset="0"/>
                          <a:cs typeface="Times New Roman" panose="02020603050405020304" pitchFamily="18" charset="0"/>
                        </a:rPr>
                        <a:t>for PIP</a:t>
                      </a:r>
                      <a:r>
                        <a:rPr lang="ru-RU" sz="1000" baseline="0" dirty="0" smtClean="0">
                          <a:latin typeface="Times New Roman" panose="02020603050405020304" pitchFamily="18" charset="0"/>
                          <a:cs typeface="Times New Roman" panose="02020603050405020304" pitchFamily="18" charset="0"/>
                        </a:rPr>
                        <a:t>.</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 xmlns:a16="http://schemas.microsoft.com/office/drawing/2014/main" val="10006"/>
                  </a:ext>
                </a:extLst>
              </a:tr>
            </a:tbl>
          </a:graphicData>
        </a:graphic>
      </p:graphicFrame>
      <p:pic>
        <p:nvPicPr>
          <p:cNvPr id="13315" name="Picture 3" descr="C:\Users\DailideDA\Downloads\30184144803b473ad3a1b7d8f3d95524.jpe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222" t="2075" r="4222" b="27623"/>
          <a:stretch/>
        </p:blipFill>
        <p:spPr bwMode="auto">
          <a:xfrm>
            <a:off x="3065873" y="0"/>
            <a:ext cx="3032687" cy="1746476"/>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C:\Users\DailideDA\Downloads\89bdd1bf6772b89f86034939094a6b15.png"/>
          <p:cNvPicPr>
            <a:picLocks noChangeAspect="1" noChangeArrowheads="1"/>
          </p:cNvPicPr>
          <p:nvPr/>
        </p:nvPicPr>
        <p:blipFill rotWithShape="1">
          <a:blip r:embed="rId4">
            <a:extLst>
              <a:ext uri="{28A0092B-C50C-407E-A947-70E740481C1C}">
                <a14:useLocalDpi xmlns:a14="http://schemas.microsoft.com/office/drawing/2010/main" val="0"/>
              </a:ext>
            </a:extLst>
          </a:blip>
          <a:srcRect l="2342" t="13693" r="2466" b="13816"/>
          <a:stretch/>
        </p:blipFill>
        <p:spPr bwMode="auto">
          <a:xfrm>
            <a:off x="-5234" y="-2"/>
            <a:ext cx="3071108" cy="1746478"/>
          </a:xfrm>
          <a:prstGeom prst="rect">
            <a:avLst/>
          </a:prstGeom>
          <a:noFill/>
          <a:extLst>
            <a:ext uri="{909E8E84-426E-40DD-AFC4-6F175D3DCCD1}">
              <a14:hiddenFill xmlns:a14="http://schemas.microsoft.com/office/drawing/2010/main">
                <a:solidFill>
                  <a:srgbClr val="FFFFFF"/>
                </a:solidFill>
              </a14:hiddenFill>
            </a:ext>
          </a:extLst>
        </p:spPr>
      </p:pic>
      <p:pic>
        <p:nvPicPr>
          <p:cNvPr id="13317" name="Picture 5" descr="C:\Users\DailideDA\Downloads\j96pa1pxuoir-640.jpg"/>
          <p:cNvPicPr>
            <a:picLocks noChangeAspect="1" noChangeArrowheads="1"/>
          </p:cNvPicPr>
          <p:nvPr/>
        </p:nvPicPr>
        <p:blipFill rotWithShape="1">
          <a:blip r:embed="rId5">
            <a:extLst>
              <a:ext uri="{28A0092B-C50C-407E-A947-70E740481C1C}">
                <a14:useLocalDpi xmlns:a14="http://schemas.microsoft.com/office/drawing/2010/main" val="0"/>
              </a:ext>
            </a:extLst>
          </a:blip>
          <a:srcRect r="1913"/>
          <a:stretch/>
        </p:blipFill>
        <p:spPr bwMode="auto">
          <a:xfrm>
            <a:off x="6098559" y="0"/>
            <a:ext cx="3045441" cy="1746476"/>
          </a:xfrm>
          <a:prstGeom prst="rect">
            <a:avLst/>
          </a:prstGeom>
          <a:noFill/>
          <a:extLst>
            <a:ext uri="{909E8E84-426E-40DD-AFC4-6F175D3DCCD1}">
              <a14:hiddenFill xmlns:a14="http://schemas.microsoft.com/office/drawing/2010/main">
                <a:solidFill>
                  <a:srgbClr val="FFFFFF"/>
                </a:solidFill>
              </a14:hiddenFill>
            </a:ext>
          </a:extLst>
        </p:spPr>
      </p:pic>
      <p:sp>
        <p:nvSpPr>
          <p:cNvPr id="15" name="Прямоугольник 14"/>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29</a:t>
            </a:r>
            <a:endParaRPr lang="ru-RU" sz="2600" b="1" dirty="0">
              <a:cs typeface="Times New Roman" pitchFamily="18" charset="0"/>
            </a:endParaRPr>
          </a:p>
        </p:txBody>
      </p:sp>
    </p:spTree>
    <p:extLst>
      <p:ext uri="{BB962C8B-B14F-4D97-AF65-F5344CB8AC3E}">
        <p14:creationId xmlns:p14="http://schemas.microsoft.com/office/powerpoint/2010/main" val="13078284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 name="Picture 2" descr="Picture 2"/>
          <p:cNvPicPr>
            <a:picLocks noChangeAspect="1"/>
          </p:cNvPicPr>
          <p:nvPr/>
        </p:nvPicPr>
        <p:blipFill>
          <a:blip r:embed="rId2"/>
          <a:srcRect t="41112" r="11650" b="41745"/>
          <a:stretch>
            <a:fillRect/>
          </a:stretch>
        </p:blipFill>
        <p:spPr>
          <a:xfrm>
            <a:off x="-1" y="-1"/>
            <a:ext cx="9144001" cy="1188000"/>
          </a:xfrm>
          <a:prstGeom prst="rect">
            <a:avLst/>
          </a:prstGeom>
          <a:ln w="12700">
            <a:miter lim="400000"/>
          </a:ln>
        </p:spPr>
      </p:pic>
      <p:sp>
        <p:nvSpPr>
          <p:cNvPr id="131" name="Прямоугольник 4"/>
          <p:cNvSpPr/>
          <p:nvPr/>
        </p:nvSpPr>
        <p:spPr>
          <a:xfrm>
            <a:off x="-10592" y="2095"/>
            <a:ext cx="9180514" cy="1196755"/>
          </a:xfrm>
          <a:prstGeom prst="rect">
            <a:avLst/>
          </a:prstGeom>
          <a:solidFill>
            <a:srgbClr val="0070C0">
              <a:alpha val="58000"/>
            </a:srgbClr>
          </a:solidFill>
          <a:ln w="12700">
            <a:miter lim="400000"/>
          </a:ln>
        </p:spPr>
        <p:txBody>
          <a:bodyPr lIns="45719" rIns="45719" anchor="ctr"/>
          <a:lstStyle/>
          <a:p>
            <a:pPr algn="ctr">
              <a:defRPr>
                <a:solidFill>
                  <a:srgbClr val="FFFFFF"/>
                </a:solidFill>
              </a:defRPr>
            </a:pPr>
            <a:endParaRPr/>
          </a:p>
        </p:txBody>
      </p:sp>
      <p:sp>
        <p:nvSpPr>
          <p:cNvPr id="132" name="Прямоугольник 6"/>
          <p:cNvSpPr txBox="1"/>
          <p:nvPr/>
        </p:nvSpPr>
        <p:spPr>
          <a:xfrm>
            <a:off x="251519" y="344269"/>
            <a:ext cx="1415268" cy="472441"/>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defRPr sz="2600">
                <a:solidFill>
                  <a:srgbClr val="FFFFFF"/>
                </a:solidFill>
              </a:defRPr>
            </a:lvl1pPr>
          </a:lstStyle>
          <a:p>
            <a:r>
              <a:t>Contents</a:t>
            </a:r>
          </a:p>
        </p:txBody>
      </p:sp>
      <p:sp>
        <p:nvSpPr>
          <p:cNvPr id="133" name="Прямоугольник 8"/>
          <p:cNvSpPr txBox="1"/>
          <p:nvPr/>
        </p:nvSpPr>
        <p:spPr>
          <a:xfrm>
            <a:off x="8577806" y="116632"/>
            <a:ext cx="260647" cy="492443"/>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lgn="ctr">
              <a:defRPr sz="2600" b="1">
                <a:solidFill>
                  <a:srgbClr val="FFFFFF"/>
                </a:solidFill>
              </a:defRPr>
            </a:lvl1pPr>
          </a:lstStyle>
          <a:p>
            <a:r>
              <a:rPr lang="en-US" dirty="0"/>
              <a:t>3</a:t>
            </a:r>
            <a:endParaRPr dirty="0"/>
          </a:p>
        </p:txBody>
      </p:sp>
      <p:graphicFrame>
        <p:nvGraphicFramePr>
          <p:cNvPr id="134" name="Таблица 5"/>
          <p:cNvGraphicFramePr/>
          <p:nvPr>
            <p:extLst>
              <p:ext uri="{D42A27DB-BD31-4B8C-83A1-F6EECF244321}">
                <p14:modId xmlns:p14="http://schemas.microsoft.com/office/powerpoint/2010/main" val="2885228740"/>
              </p:ext>
            </p:extLst>
          </p:nvPr>
        </p:nvGraphicFramePr>
        <p:xfrm>
          <a:off x="971599" y="1700808"/>
          <a:ext cx="7416825" cy="4251931"/>
        </p:xfrm>
        <a:graphic>
          <a:graphicData uri="http://schemas.openxmlformats.org/drawingml/2006/table">
            <a:tbl>
              <a:tblPr>
                <a:tableStyleId>{4C3C2611-4C71-4FC5-86AE-919BDF0F9419}</a:tableStyleId>
              </a:tblPr>
              <a:tblGrid>
                <a:gridCol w="6984777">
                  <a:extLst>
                    <a:ext uri="{9D8B030D-6E8A-4147-A177-3AD203B41FA5}">
                      <a16:colId xmlns="" xmlns:a16="http://schemas.microsoft.com/office/drawing/2014/main" val="20000"/>
                    </a:ext>
                  </a:extLst>
                </a:gridCol>
                <a:gridCol w="432048">
                  <a:extLst>
                    <a:ext uri="{9D8B030D-6E8A-4147-A177-3AD203B41FA5}">
                      <a16:colId xmlns="" xmlns:a16="http://schemas.microsoft.com/office/drawing/2014/main" val="20001"/>
                    </a:ext>
                  </a:extLst>
                </a:gridCol>
              </a:tblGrid>
              <a:tr h="205726">
                <a:tc>
                  <a:txBody>
                    <a:bodyPr/>
                    <a:lstStyle/>
                    <a:p>
                      <a:pPr algn="l">
                        <a:lnSpc>
                          <a:spcPct val="150000"/>
                        </a:lnSpc>
                        <a:defRPr sz="1400"/>
                      </a:pPr>
                      <a:r>
                        <a:rPr dirty="0"/>
                        <a:t>Address by the mayor of the city of Blagoveshchensk…………………………………………………………………</a:t>
                      </a:r>
                    </a:p>
                  </a:txBody>
                  <a:tcPr marL="0" marR="0" marT="0" marB="0" horzOverflow="overflow">
                    <a:lnT w="12700">
                      <a:miter lim="400000"/>
                    </a:lnT>
                    <a:lnB w="12700">
                      <a:miter lim="400000"/>
                    </a:lnB>
                    <a:noFill/>
                  </a:tcPr>
                </a:tc>
                <a:tc>
                  <a:txBody>
                    <a:bodyPr/>
                    <a:lstStyle/>
                    <a:p>
                      <a:pPr algn="l">
                        <a:lnSpc>
                          <a:spcPct val="150000"/>
                        </a:lnSpc>
                        <a:defRPr sz="1800"/>
                      </a:pPr>
                      <a:r>
                        <a:rPr sz="1400"/>
                        <a:t>4</a:t>
                      </a:r>
                    </a:p>
                  </a:txBody>
                  <a:tcPr marL="0" marR="0" marT="0" marB="0" horzOverflow="overflow">
                    <a:lnT w="12700">
                      <a:miter lim="400000"/>
                    </a:lnT>
                    <a:lnB w="12700">
                      <a:miter lim="400000"/>
                    </a:lnB>
                    <a:noFill/>
                  </a:tcPr>
                </a:tc>
                <a:extLst>
                  <a:ext uri="{0D108BD9-81ED-4DB2-BD59-A6C34878D82A}">
                    <a16:rowId xmlns="" xmlns:a16="http://schemas.microsoft.com/office/drawing/2014/main" val="10000"/>
                  </a:ext>
                </a:extLst>
              </a:tr>
              <a:tr h="290082">
                <a:tc>
                  <a:txBody>
                    <a:bodyPr/>
                    <a:lstStyle/>
                    <a:p>
                      <a:pPr algn="l">
                        <a:lnSpc>
                          <a:spcPct val="150000"/>
                        </a:lnSpc>
                        <a:defRPr sz="1400"/>
                      </a:pPr>
                      <a:r>
                        <a:rPr dirty="0"/>
                        <a:t>General information……..…………………………………………………………………………………………………………….</a:t>
                      </a:r>
                    </a:p>
                  </a:txBody>
                  <a:tcPr marL="0" marR="0" marT="0" marB="0" horzOverflow="overflow">
                    <a:lnT w="12700">
                      <a:miter lim="400000"/>
                    </a:lnT>
                    <a:lnB w="12700">
                      <a:miter lim="400000"/>
                    </a:lnB>
                    <a:noFill/>
                  </a:tcPr>
                </a:tc>
                <a:tc>
                  <a:txBody>
                    <a:bodyPr/>
                    <a:lstStyle/>
                    <a:p>
                      <a:pPr algn="l">
                        <a:lnSpc>
                          <a:spcPct val="150000"/>
                        </a:lnSpc>
                        <a:defRPr sz="1800"/>
                      </a:pPr>
                      <a:r>
                        <a:rPr lang="ru-RU" sz="1400" dirty="0" smtClean="0"/>
                        <a:t>7</a:t>
                      </a:r>
                      <a:endParaRPr sz="1400" dirty="0"/>
                    </a:p>
                  </a:txBody>
                  <a:tcPr marL="0" marR="0" marT="0" marB="0" horzOverflow="overflow">
                    <a:lnT w="12700">
                      <a:miter lim="400000"/>
                    </a:lnT>
                    <a:lnB w="12700">
                      <a:miter lim="400000"/>
                    </a:lnB>
                    <a:noFill/>
                  </a:tcPr>
                </a:tc>
                <a:extLst>
                  <a:ext uri="{0D108BD9-81ED-4DB2-BD59-A6C34878D82A}">
                    <a16:rowId xmlns="" xmlns:a16="http://schemas.microsoft.com/office/drawing/2014/main" val="10001"/>
                  </a:ext>
                </a:extLst>
              </a:tr>
              <a:tr h="288032">
                <a:tc>
                  <a:txBody>
                    <a:bodyPr/>
                    <a:lstStyle/>
                    <a:p>
                      <a:pPr algn="l">
                        <a:lnSpc>
                          <a:spcPct val="150000"/>
                        </a:lnSpc>
                        <a:defRPr sz="1400"/>
                      </a:pPr>
                      <a:r>
                        <a:rPr dirty="0"/>
                        <a:t>Logistics and communications………………………………………………..………………………………</a:t>
                      </a:r>
                      <a:r>
                        <a:rPr lang="ru-RU" dirty="0"/>
                        <a:t> </a:t>
                      </a:r>
                      <a:r>
                        <a:rPr dirty="0"/>
                        <a:t>…………………</a:t>
                      </a:r>
                    </a:p>
                  </a:txBody>
                  <a:tcPr marL="0" marR="0" marT="0" marB="0" horzOverflow="overflow">
                    <a:lnT w="12700">
                      <a:miter lim="400000"/>
                    </a:lnT>
                    <a:lnB w="12700">
                      <a:miter lim="400000"/>
                    </a:lnB>
                    <a:noFill/>
                  </a:tcPr>
                </a:tc>
                <a:tc>
                  <a:txBody>
                    <a:bodyPr/>
                    <a:lstStyle/>
                    <a:p>
                      <a:pPr algn="l">
                        <a:lnSpc>
                          <a:spcPct val="150000"/>
                        </a:lnSpc>
                        <a:defRPr sz="1800"/>
                      </a:pPr>
                      <a:r>
                        <a:rPr lang="ru-RU" sz="1400" dirty="0" smtClean="0"/>
                        <a:t>9</a:t>
                      </a:r>
                      <a:endParaRPr sz="1400" dirty="0"/>
                    </a:p>
                  </a:txBody>
                  <a:tcPr marL="0" marR="0" marT="0" marB="0" horzOverflow="overflow">
                    <a:lnT w="12700">
                      <a:miter lim="400000"/>
                    </a:lnT>
                    <a:lnB w="12700">
                      <a:miter lim="400000"/>
                    </a:lnB>
                    <a:noFill/>
                  </a:tcPr>
                </a:tc>
                <a:extLst>
                  <a:ext uri="{0D108BD9-81ED-4DB2-BD59-A6C34878D82A}">
                    <a16:rowId xmlns="" xmlns:a16="http://schemas.microsoft.com/office/drawing/2014/main" val="10002"/>
                  </a:ext>
                </a:extLst>
              </a:tr>
              <a:tr h="288032">
                <a:tc>
                  <a:txBody>
                    <a:bodyPr/>
                    <a:lstStyle/>
                    <a:p>
                      <a:pPr algn="l">
                        <a:lnSpc>
                          <a:spcPct val="150000"/>
                        </a:lnSpc>
                        <a:defRPr sz="1400"/>
                      </a:pPr>
                      <a:r>
                        <a:rPr dirty="0"/>
                        <a:t>Population and </a:t>
                      </a:r>
                      <a:r>
                        <a:rPr dirty="0" err="1"/>
                        <a:t>labour</a:t>
                      </a:r>
                      <a:r>
                        <a:rPr dirty="0"/>
                        <a:t> force……………………………………………………………………</a:t>
                      </a:r>
                      <a:r>
                        <a:rPr lang="ru-RU" dirty="0"/>
                        <a:t> </a:t>
                      </a:r>
                      <a:r>
                        <a:rPr dirty="0"/>
                        <a:t>…………………………..……</a:t>
                      </a:r>
                    </a:p>
                  </a:txBody>
                  <a:tcPr marL="0" marR="0" marT="0" marB="0" horzOverflow="overflow">
                    <a:lnT w="12700">
                      <a:miter lim="400000"/>
                    </a:lnT>
                    <a:lnB w="12700">
                      <a:miter lim="400000"/>
                    </a:lnB>
                    <a:noFill/>
                  </a:tcPr>
                </a:tc>
                <a:tc>
                  <a:txBody>
                    <a:bodyPr/>
                    <a:lstStyle/>
                    <a:p>
                      <a:pPr algn="l">
                        <a:lnSpc>
                          <a:spcPct val="150000"/>
                        </a:lnSpc>
                        <a:defRPr sz="1800"/>
                      </a:pPr>
                      <a:r>
                        <a:rPr lang="ru-RU" sz="1400" dirty="0" smtClean="0"/>
                        <a:t>11</a:t>
                      </a:r>
                      <a:endParaRPr sz="1400" dirty="0"/>
                    </a:p>
                  </a:txBody>
                  <a:tcPr marL="0" marR="0" marT="0" marB="0" horzOverflow="overflow">
                    <a:lnT w="12700">
                      <a:miter lim="400000"/>
                    </a:lnT>
                    <a:lnB w="12700">
                      <a:miter lim="400000"/>
                    </a:lnB>
                    <a:noFill/>
                  </a:tcPr>
                </a:tc>
                <a:extLst>
                  <a:ext uri="{0D108BD9-81ED-4DB2-BD59-A6C34878D82A}">
                    <a16:rowId xmlns="" xmlns:a16="http://schemas.microsoft.com/office/drawing/2014/main" val="10003"/>
                  </a:ext>
                </a:extLst>
              </a:tr>
              <a:tr h="288032">
                <a:tc>
                  <a:txBody>
                    <a:bodyPr/>
                    <a:lstStyle/>
                    <a:p>
                      <a:pPr algn="l">
                        <a:lnSpc>
                          <a:spcPct val="150000"/>
                        </a:lnSpc>
                        <a:defRPr sz="1400"/>
                      </a:pPr>
                      <a:r>
                        <a:rPr dirty="0"/>
                        <a:t>Tourism………………………………………………………………………………………………………………………………..…….</a:t>
                      </a:r>
                    </a:p>
                  </a:txBody>
                  <a:tcPr marL="0" marR="0" marT="0" marB="0" horzOverflow="overflow">
                    <a:lnT w="12700">
                      <a:miter lim="400000"/>
                    </a:lnT>
                    <a:lnB w="12700">
                      <a:miter lim="400000"/>
                    </a:lnB>
                    <a:noFill/>
                  </a:tcPr>
                </a:tc>
                <a:tc>
                  <a:txBody>
                    <a:bodyPr/>
                    <a:lstStyle/>
                    <a:p>
                      <a:pPr algn="l">
                        <a:lnSpc>
                          <a:spcPct val="150000"/>
                        </a:lnSpc>
                        <a:defRPr sz="1800"/>
                      </a:pPr>
                      <a:r>
                        <a:rPr sz="1400" dirty="0" smtClean="0"/>
                        <a:t>1</a:t>
                      </a:r>
                      <a:r>
                        <a:rPr lang="ru-RU" sz="1400" dirty="0" smtClean="0"/>
                        <a:t>3</a:t>
                      </a:r>
                      <a:endParaRPr sz="1400" dirty="0"/>
                    </a:p>
                  </a:txBody>
                  <a:tcPr marL="0" marR="0" marT="0" marB="0" horzOverflow="overflow">
                    <a:lnT w="12700">
                      <a:miter lim="400000"/>
                    </a:lnT>
                    <a:lnB w="12700">
                      <a:miter lim="400000"/>
                    </a:lnB>
                    <a:noFill/>
                  </a:tcPr>
                </a:tc>
                <a:extLst>
                  <a:ext uri="{0D108BD9-81ED-4DB2-BD59-A6C34878D82A}">
                    <a16:rowId xmlns="" xmlns:a16="http://schemas.microsoft.com/office/drawing/2014/main" val="10004"/>
                  </a:ext>
                </a:extLst>
              </a:tr>
              <a:tr h="205726">
                <a:tc>
                  <a:txBody>
                    <a:bodyPr/>
                    <a:lstStyle/>
                    <a:p>
                      <a:pPr algn="l">
                        <a:lnSpc>
                          <a:spcPct val="150000"/>
                        </a:lnSpc>
                        <a:defRPr sz="1400"/>
                      </a:pPr>
                      <a:r>
                        <a:rPr dirty="0"/>
                        <a:t>Social infrastructure…………….……………………………………………………………………………………………..……..</a:t>
                      </a:r>
                    </a:p>
                  </a:txBody>
                  <a:tcPr marL="0" marR="0" marT="0" marB="0" horzOverflow="overflow">
                    <a:lnT w="12700">
                      <a:miter lim="400000"/>
                    </a:lnT>
                    <a:lnB w="12700">
                      <a:miter lim="400000"/>
                    </a:lnB>
                    <a:noFill/>
                  </a:tcPr>
                </a:tc>
                <a:tc>
                  <a:txBody>
                    <a:bodyPr/>
                    <a:lstStyle/>
                    <a:p>
                      <a:pPr algn="l">
                        <a:lnSpc>
                          <a:spcPct val="150000"/>
                        </a:lnSpc>
                        <a:defRPr sz="1800"/>
                      </a:pPr>
                      <a:r>
                        <a:rPr sz="1400" dirty="0" smtClean="0"/>
                        <a:t>1</a:t>
                      </a:r>
                      <a:r>
                        <a:rPr lang="ru-RU" sz="1400" dirty="0" smtClean="0"/>
                        <a:t>6</a:t>
                      </a:r>
                      <a:endParaRPr sz="1400" dirty="0"/>
                    </a:p>
                  </a:txBody>
                  <a:tcPr marL="0" marR="0" marT="0" marB="0" horzOverflow="overflow">
                    <a:lnT w="12700">
                      <a:miter lim="400000"/>
                    </a:lnT>
                    <a:lnB w="12700">
                      <a:miter lim="400000"/>
                    </a:lnB>
                    <a:noFill/>
                  </a:tcPr>
                </a:tc>
                <a:extLst>
                  <a:ext uri="{0D108BD9-81ED-4DB2-BD59-A6C34878D82A}">
                    <a16:rowId xmlns="" xmlns:a16="http://schemas.microsoft.com/office/drawing/2014/main" val="10005"/>
                  </a:ext>
                </a:extLst>
              </a:tr>
              <a:tr h="273106">
                <a:tc>
                  <a:txBody>
                    <a:bodyPr/>
                    <a:lstStyle/>
                    <a:p>
                      <a:pPr algn="l">
                        <a:lnSpc>
                          <a:spcPct val="150000"/>
                        </a:lnSpc>
                        <a:defRPr sz="1400"/>
                      </a:pPr>
                      <a:r>
                        <a:rPr dirty="0"/>
                        <a:t>Economic potential…….……..…………………………………………………………………………………………………..…..</a:t>
                      </a:r>
                    </a:p>
                  </a:txBody>
                  <a:tcPr marL="0" marR="0" marT="0" marB="0" horzOverflow="overflow">
                    <a:lnT w="12700">
                      <a:miter lim="400000"/>
                    </a:lnT>
                    <a:lnB w="12700">
                      <a:miter lim="400000"/>
                    </a:lnB>
                    <a:noFill/>
                  </a:tcPr>
                </a:tc>
                <a:tc>
                  <a:txBody>
                    <a:bodyPr/>
                    <a:lstStyle/>
                    <a:p>
                      <a:pPr algn="l">
                        <a:lnSpc>
                          <a:spcPct val="150000"/>
                        </a:lnSpc>
                        <a:defRPr sz="1800"/>
                      </a:pPr>
                      <a:r>
                        <a:rPr sz="1400" dirty="0" smtClean="0"/>
                        <a:t>1</a:t>
                      </a:r>
                      <a:r>
                        <a:rPr lang="ru-RU" sz="1400" dirty="0" smtClean="0"/>
                        <a:t>8</a:t>
                      </a:r>
                      <a:endParaRPr sz="1400" dirty="0"/>
                    </a:p>
                  </a:txBody>
                  <a:tcPr marL="0" marR="0" marT="0" marB="0" horzOverflow="overflow">
                    <a:lnT w="12700">
                      <a:miter lim="400000"/>
                    </a:lnT>
                    <a:lnB w="12700">
                      <a:miter lim="400000"/>
                    </a:lnB>
                    <a:noFill/>
                  </a:tcPr>
                </a:tc>
                <a:extLst>
                  <a:ext uri="{0D108BD9-81ED-4DB2-BD59-A6C34878D82A}">
                    <a16:rowId xmlns="" xmlns:a16="http://schemas.microsoft.com/office/drawing/2014/main" val="10006"/>
                  </a:ext>
                </a:extLst>
              </a:tr>
              <a:tr h="288032">
                <a:tc>
                  <a:txBody>
                    <a:bodyPr/>
                    <a:lstStyle/>
                    <a:p>
                      <a:pPr algn="l">
                        <a:lnSpc>
                          <a:spcPct val="150000"/>
                        </a:lnSpc>
                        <a:defRPr sz="1400"/>
                      </a:pPr>
                      <a:r>
                        <a:rPr dirty="0"/>
                        <a:t>Investment climate………….…………………………………………………………………………………………………….……</a:t>
                      </a:r>
                    </a:p>
                  </a:txBody>
                  <a:tcPr marL="0" marR="0" marT="0" marB="0" horzOverflow="overflow">
                    <a:lnT w="12700">
                      <a:miter lim="400000"/>
                    </a:lnT>
                    <a:lnB w="12700">
                      <a:miter lim="400000"/>
                    </a:lnB>
                    <a:noFill/>
                  </a:tcPr>
                </a:tc>
                <a:tc>
                  <a:txBody>
                    <a:bodyPr/>
                    <a:lstStyle/>
                    <a:p>
                      <a:pPr algn="l">
                        <a:lnSpc>
                          <a:spcPct val="150000"/>
                        </a:lnSpc>
                        <a:defRPr sz="1800"/>
                      </a:pPr>
                      <a:r>
                        <a:rPr sz="1400" dirty="0" smtClean="0"/>
                        <a:t>2</a:t>
                      </a:r>
                      <a:r>
                        <a:rPr lang="ru-RU" sz="1400" dirty="0" smtClean="0"/>
                        <a:t>2</a:t>
                      </a:r>
                      <a:endParaRPr sz="1400" dirty="0"/>
                    </a:p>
                  </a:txBody>
                  <a:tcPr marL="0" marR="0" marT="0" marB="0" horzOverflow="overflow">
                    <a:lnT w="12700">
                      <a:miter lim="400000"/>
                    </a:lnT>
                    <a:lnB w="12700">
                      <a:miter lim="400000"/>
                    </a:lnB>
                    <a:noFill/>
                  </a:tcPr>
                </a:tc>
                <a:extLst>
                  <a:ext uri="{0D108BD9-81ED-4DB2-BD59-A6C34878D82A}">
                    <a16:rowId xmlns="" xmlns:a16="http://schemas.microsoft.com/office/drawing/2014/main" val="10007"/>
                  </a:ext>
                </a:extLst>
              </a:tr>
              <a:tr h="205726">
                <a:tc>
                  <a:txBody>
                    <a:bodyPr/>
                    <a:lstStyle/>
                    <a:p>
                      <a:pPr algn="l">
                        <a:lnSpc>
                          <a:spcPct val="150000"/>
                        </a:lnSpc>
                        <a:defRPr sz="1400"/>
                      </a:pPr>
                      <a:r>
                        <a:rPr dirty="0"/>
                        <a:t>State and municipal support of investment activity……………………………………………….………..…………</a:t>
                      </a:r>
                    </a:p>
                  </a:txBody>
                  <a:tcPr marL="0" marR="0" marT="0" marB="0" horzOverflow="overflow">
                    <a:lnT w="12700">
                      <a:miter lim="400000"/>
                    </a:lnT>
                    <a:lnB w="12700">
                      <a:miter lim="400000"/>
                    </a:lnB>
                    <a:noFill/>
                  </a:tcPr>
                </a:tc>
                <a:tc>
                  <a:txBody>
                    <a:bodyPr/>
                    <a:lstStyle/>
                    <a:p>
                      <a:pPr algn="l">
                        <a:lnSpc>
                          <a:spcPct val="150000"/>
                        </a:lnSpc>
                        <a:defRPr sz="1800"/>
                      </a:pPr>
                      <a:r>
                        <a:rPr sz="1400" dirty="0" smtClean="0"/>
                        <a:t>2</a:t>
                      </a:r>
                      <a:r>
                        <a:rPr lang="ru-RU" sz="1400" dirty="0" smtClean="0"/>
                        <a:t>3</a:t>
                      </a:r>
                      <a:endParaRPr sz="1400" dirty="0"/>
                    </a:p>
                  </a:txBody>
                  <a:tcPr marL="0" marR="0" marT="0" marB="0" horzOverflow="overflow">
                    <a:lnT w="12700">
                      <a:miter lim="400000"/>
                    </a:lnT>
                    <a:lnB w="12700">
                      <a:miter lim="400000"/>
                    </a:lnB>
                    <a:noFill/>
                  </a:tcPr>
                </a:tc>
                <a:extLst>
                  <a:ext uri="{0D108BD9-81ED-4DB2-BD59-A6C34878D82A}">
                    <a16:rowId xmlns="" xmlns:a16="http://schemas.microsoft.com/office/drawing/2014/main" val="10008"/>
                  </a:ext>
                </a:extLst>
              </a:tr>
              <a:tr h="205726">
                <a:tc>
                  <a:txBody>
                    <a:bodyPr/>
                    <a:lstStyle/>
                    <a:p>
                      <a:pPr algn="l">
                        <a:lnSpc>
                          <a:spcPct val="150000"/>
                        </a:lnSpc>
                        <a:defRPr sz="1400"/>
                      </a:pPr>
                      <a:r>
                        <a:rPr dirty="0"/>
                        <a:t>Investment projects………….……………………………………………………………………………………………..…………</a:t>
                      </a:r>
                    </a:p>
                  </a:txBody>
                  <a:tcPr marL="0" marR="0" marT="0" marB="0" horzOverflow="overflow">
                    <a:lnT w="12700">
                      <a:miter lim="400000"/>
                    </a:lnT>
                    <a:lnB w="12700">
                      <a:miter lim="400000"/>
                    </a:lnB>
                    <a:noFill/>
                  </a:tcPr>
                </a:tc>
                <a:tc>
                  <a:txBody>
                    <a:bodyPr/>
                    <a:lstStyle/>
                    <a:p>
                      <a:pPr algn="l">
                        <a:lnSpc>
                          <a:spcPct val="150000"/>
                        </a:lnSpc>
                        <a:defRPr sz="1800"/>
                      </a:pPr>
                      <a:r>
                        <a:rPr sz="1400" dirty="0" smtClean="0"/>
                        <a:t>2</a:t>
                      </a:r>
                      <a:r>
                        <a:rPr lang="ru-RU" sz="1400" dirty="0" smtClean="0"/>
                        <a:t>4</a:t>
                      </a:r>
                      <a:endParaRPr sz="1400" dirty="0"/>
                    </a:p>
                  </a:txBody>
                  <a:tcPr marL="0" marR="0" marT="0" marB="0" horzOverflow="overflow">
                    <a:lnT w="12700">
                      <a:miter lim="400000"/>
                    </a:lnT>
                    <a:lnB w="12700">
                      <a:miter lim="400000"/>
                    </a:lnB>
                    <a:noFill/>
                  </a:tcPr>
                </a:tc>
                <a:extLst>
                  <a:ext uri="{0D108BD9-81ED-4DB2-BD59-A6C34878D82A}">
                    <a16:rowId xmlns="" xmlns:a16="http://schemas.microsoft.com/office/drawing/2014/main" val="10009"/>
                  </a:ext>
                </a:extLst>
              </a:tr>
              <a:tr h="291357">
                <a:tc>
                  <a:txBody>
                    <a:bodyPr/>
                    <a:lstStyle/>
                    <a:p>
                      <a:pPr marL="0" marR="0" indent="0" algn="l" defTabSz="914400" rtl="0" latinLnBrk="0">
                        <a:lnSpc>
                          <a:spcPct val="150000"/>
                        </a:lnSpc>
                        <a:spcBef>
                          <a:spcPts val="0"/>
                        </a:spcBef>
                        <a:spcAft>
                          <a:spcPts val="0"/>
                        </a:spcAft>
                        <a:buClrTx/>
                        <a:buSzTx/>
                        <a:buFontTx/>
                        <a:buNone/>
                        <a:tabLst/>
                        <a:defRPr sz="1400"/>
                      </a:pPr>
                      <a:r>
                        <a:rPr sz="1400" b="0" i="0" u="none" strike="noStrike" cap="none" spc="0" baseline="0" dirty="0">
                          <a:ln>
                            <a:noFill/>
                          </a:ln>
                          <a:solidFill>
                            <a:srgbClr val="000000"/>
                          </a:solidFill>
                          <a:uFillTx/>
                          <a:latin typeface="+mn-lt"/>
                          <a:ea typeface="+mn-ea"/>
                          <a:cs typeface="+mn-cs"/>
                          <a:sym typeface="Calibri"/>
                        </a:rPr>
                        <a:t>Legal regulation of investment and business activities…………………………………………..…………………..</a:t>
                      </a:r>
                    </a:p>
                  </a:txBody>
                  <a:tcPr marL="0" marR="0" marT="0" marB="0" horzOverflow="overflow">
                    <a:lnT w="12700">
                      <a:miter lim="400000"/>
                    </a:lnT>
                    <a:lnB w="12700">
                      <a:miter lim="400000"/>
                    </a:lnB>
                    <a:noFill/>
                  </a:tcPr>
                </a:tc>
                <a:tc>
                  <a:txBody>
                    <a:bodyPr/>
                    <a:lstStyle/>
                    <a:p>
                      <a:pPr algn="l">
                        <a:lnSpc>
                          <a:spcPct val="150000"/>
                        </a:lnSpc>
                        <a:defRPr sz="1800"/>
                      </a:pPr>
                      <a:r>
                        <a:rPr lang="ru-RU" sz="1400" dirty="0" smtClean="0"/>
                        <a:t>42</a:t>
                      </a:r>
                      <a:endParaRPr sz="1400" dirty="0"/>
                    </a:p>
                  </a:txBody>
                  <a:tcPr marL="0" marR="0" marT="0" marB="0" anchor="b" horzOverflow="overflow">
                    <a:lnT w="12700">
                      <a:miter lim="400000"/>
                    </a:lnT>
                    <a:lnB w="12700">
                      <a:miter lim="400000"/>
                    </a:lnB>
                    <a:noFill/>
                  </a:tcPr>
                </a:tc>
                <a:extLst>
                  <a:ext uri="{0D108BD9-81ED-4DB2-BD59-A6C34878D82A}">
                    <a16:rowId xmlns="" xmlns:a16="http://schemas.microsoft.com/office/drawing/2014/main" val="10010"/>
                  </a:ext>
                </a:extLst>
              </a:tr>
              <a:tr h="285922">
                <a:tc>
                  <a:txBody>
                    <a:bodyPr/>
                    <a:lstStyle/>
                    <a:p>
                      <a:pPr marL="0" marR="0" indent="0" algn="l" defTabSz="914400" rtl="0" latinLnBrk="0">
                        <a:lnSpc>
                          <a:spcPct val="150000"/>
                        </a:lnSpc>
                        <a:spcBef>
                          <a:spcPts val="0"/>
                        </a:spcBef>
                        <a:spcAft>
                          <a:spcPts val="0"/>
                        </a:spcAft>
                        <a:buClrTx/>
                        <a:buSzTx/>
                        <a:buFontTx/>
                        <a:buNone/>
                        <a:tabLst/>
                        <a:defRPr sz="1400"/>
                      </a:pPr>
                      <a:r>
                        <a:rPr sz="1400" b="0" i="0" u="none" strike="noStrike" cap="none" spc="0" baseline="0" dirty="0">
                          <a:ln>
                            <a:noFill/>
                          </a:ln>
                          <a:solidFill>
                            <a:srgbClr val="000000"/>
                          </a:solidFill>
                          <a:uFillTx/>
                          <a:latin typeface="+mn-lt"/>
                          <a:ea typeface="+mn-ea"/>
                          <a:cs typeface="+mn-cs"/>
                          <a:sym typeface="Calibri"/>
                        </a:rPr>
                        <a:t>The support of investment and business activities…………………………………………………………….….……</a:t>
                      </a:r>
                    </a:p>
                  </a:txBody>
                  <a:tcPr marL="0" marR="0" marT="0" marB="0" horzOverflow="overflow">
                    <a:lnT w="12700">
                      <a:miter lim="400000"/>
                    </a:lnT>
                    <a:lnB w="12700">
                      <a:miter lim="400000"/>
                    </a:lnB>
                    <a:noFill/>
                  </a:tcPr>
                </a:tc>
                <a:tc>
                  <a:txBody>
                    <a:bodyPr/>
                    <a:lstStyle/>
                    <a:p>
                      <a:pPr algn="l">
                        <a:lnSpc>
                          <a:spcPct val="150000"/>
                        </a:lnSpc>
                        <a:defRPr sz="1800"/>
                      </a:pPr>
                      <a:r>
                        <a:rPr lang="ru-RU" sz="1400" dirty="0" smtClean="0"/>
                        <a:t>45</a:t>
                      </a:r>
                      <a:endParaRPr sz="1400" dirty="0"/>
                    </a:p>
                  </a:txBody>
                  <a:tcPr marL="0" marR="0" marT="0" marB="0" horzOverflow="overflow">
                    <a:lnT w="12700">
                      <a:miter lim="400000"/>
                    </a:lnT>
                    <a:lnB w="12700">
                      <a:miter lim="400000"/>
                    </a:lnB>
                    <a:noFill/>
                  </a:tcPr>
                </a:tc>
                <a:extLst>
                  <a:ext uri="{0D108BD9-81ED-4DB2-BD59-A6C34878D82A}">
                    <a16:rowId xmlns="" xmlns:a16="http://schemas.microsoft.com/office/drawing/2014/main" val="10011"/>
                  </a:ext>
                </a:extLst>
              </a:tr>
              <a:tr h="411451">
                <a:tc>
                  <a:txBody>
                    <a:bodyPr/>
                    <a:lstStyle/>
                    <a:p>
                      <a:pPr algn="l">
                        <a:lnSpc>
                          <a:spcPct val="150000"/>
                        </a:lnSpc>
                        <a:defRPr sz="1400"/>
                      </a:pPr>
                      <a:r>
                        <a:rPr dirty="0"/>
                        <a:t>Reference information for investors and entrepreneurs…………………………………………………….……….</a:t>
                      </a:r>
                    </a:p>
                  </a:txBody>
                  <a:tcPr marL="0" marR="0" marT="0" marB="0" horzOverflow="overflow">
                    <a:lnT w="12700">
                      <a:miter lim="400000"/>
                    </a:lnT>
                    <a:lnB w="12700">
                      <a:miter lim="400000"/>
                    </a:lnB>
                    <a:noFill/>
                  </a:tcPr>
                </a:tc>
                <a:tc>
                  <a:txBody>
                    <a:bodyPr/>
                    <a:lstStyle/>
                    <a:p>
                      <a:pPr algn="l">
                        <a:lnSpc>
                          <a:spcPct val="150000"/>
                        </a:lnSpc>
                        <a:defRPr sz="1800"/>
                      </a:pPr>
                      <a:r>
                        <a:rPr lang="ru-RU" sz="1400" dirty="0" smtClean="0"/>
                        <a:t>49</a:t>
                      </a:r>
                      <a:endParaRPr sz="1400" dirty="0"/>
                    </a:p>
                  </a:txBody>
                  <a:tcPr marL="0" marR="0" marT="0" marB="0" horzOverflow="overflow">
                    <a:lnT w="12700">
                      <a:miter lim="400000"/>
                    </a:lnT>
                    <a:lnB w="12700">
                      <a:miter lim="400000"/>
                    </a:lnB>
                    <a:noFill/>
                  </a:tcPr>
                </a:tc>
                <a:extLst>
                  <a:ext uri="{0D108BD9-81ED-4DB2-BD59-A6C34878D82A}">
                    <a16:rowId xmlns="" xmlns:a16="http://schemas.microsoft.com/office/drawing/2014/main" val="10012"/>
                  </a:ext>
                </a:extLst>
              </a:tr>
            </a:tbl>
          </a:graphicData>
        </a:graphic>
      </p:graphicFrame>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5235" y="1"/>
            <a:ext cx="9149234" cy="68619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1751688320"/>
              </p:ext>
            </p:extLst>
          </p:nvPr>
        </p:nvGraphicFramePr>
        <p:xfrm>
          <a:off x="467544" y="1952836"/>
          <a:ext cx="8208912" cy="4343359"/>
        </p:xfrm>
        <a:graphic>
          <a:graphicData uri="http://schemas.openxmlformats.org/drawingml/2006/table">
            <a:tbl>
              <a:tblPr firstRow="1" bandRow="1">
                <a:tableStyleId>{5C22544A-7EE6-4342-B048-85BDC9FD1C3A}</a:tableStyleId>
              </a:tblPr>
              <a:tblGrid>
                <a:gridCol w="2088232">
                  <a:extLst>
                    <a:ext uri="{9D8B030D-6E8A-4147-A177-3AD203B41FA5}">
                      <a16:colId xmlns="" xmlns:a16="http://schemas.microsoft.com/office/drawing/2014/main" val="20000"/>
                    </a:ext>
                  </a:extLst>
                </a:gridCol>
                <a:gridCol w="6120680">
                  <a:extLst>
                    <a:ext uri="{9D8B030D-6E8A-4147-A177-3AD203B41FA5}">
                      <a16:colId xmlns="" xmlns:a16="http://schemas.microsoft.com/office/drawing/2014/main" val="20001"/>
                    </a:ext>
                  </a:extLst>
                </a:gridCol>
              </a:tblGrid>
              <a:tr h="603632">
                <a:tc gridSpan="2">
                  <a:txBody>
                    <a:bodyPr/>
                    <a:lstStyle/>
                    <a:p>
                      <a:pPr algn="ctr"/>
                      <a:r>
                        <a:rPr lang="en-US" sz="1200" b="1" dirty="0" smtClean="0">
                          <a:solidFill>
                            <a:schemeClr val="bg1"/>
                          </a:solidFill>
                          <a:latin typeface="Times New Roman" panose="02020603050405020304" pitchFamily="18" charset="0"/>
                          <a:cs typeface="Times New Roman" panose="02020603050405020304" pitchFamily="18" charset="0"/>
                        </a:rPr>
                        <a:t>Modernization and reconstruction of the Blagoveshchensk Building Materials Factory</a:t>
                      </a:r>
                      <a:r>
                        <a:rPr lang="ru-RU" sz="1200" b="1" baseline="0" dirty="0" smtClean="0">
                          <a:solidFill>
                            <a:schemeClr val="bg1"/>
                          </a:solidFill>
                          <a:latin typeface="Times New Roman" panose="02020603050405020304" pitchFamily="18" charset="0"/>
                          <a:cs typeface="Times New Roman" panose="02020603050405020304" pitchFamily="18" charset="0"/>
                        </a:rPr>
                        <a:t> (</a:t>
                      </a:r>
                      <a:r>
                        <a:rPr lang="en-US" sz="1200" b="1" baseline="0" dirty="0" smtClean="0">
                          <a:solidFill>
                            <a:schemeClr val="bg1"/>
                          </a:solidFill>
                          <a:latin typeface="Times New Roman" panose="02020603050405020304" pitchFamily="18" charset="0"/>
                          <a:cs typeface="Times New Roman" panose="02020603050405020304" pitchFamily="18" charset="0"/>
                        </a:rPr>
                        <a:t>3rd stage</a:t>
                      </a:r>
                      <a:r>
                        <a:rPr lang="ru-RU" sz="1200" b="1" baseline="0" dirty="0" smtClean="0">
                          <a:solidFill>
                            <a:schemeClr val="bg1"/>
                          </a:solidFill>
                          <a:latin typeface="Times New Roman" panose="02020603050405020304" pitchFamily="18" charset="0"/>
                          <a:cs typeface="Times New Roman" panose="02020603050405020304" pitchFamily="18" charset="0"/>
                        </a:rPr>
                        <a:t>)</a:t>
                      </a:r>
                      <a:endParaRPr lang="ru-RU" sz="1200" b="1" dirty="0">
                        <a:solidFill>
                          <a:schemeClr val="bg1"/>
                        </a:solidFill>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 xmlns:a16="http://schemas.microsoft.com/office/drawing/2014/main" val="10000"/>
                  </a:ext>
                </a:extLst>
              </a:tr>
              <a:tr h="332472">
                <a:tc>
                  <a:txBody>
                    <a:bodyPr/>
                    <a:lstStyle/>
                    <a:p>
                      <a:pPr algn="l"/>
                      <a:r>
                        <a:rPr lang="en-US" sz="1000" b="1" dirty="0" smtClean="0">
                          <a:latin typeface="Times New Roman" panose="02020603050405020304" pitchFamily="18" charset="0"/>
                          <a:cs typeface="Times New Roman" panose="02020603050405020304" pitchFamily="18" charset="0"/>
                        </a:rPr>
                        <a:t>Project initiators </a:t>
                      </a:r>
                      <a:r>
                        <a:rPr lang="ru-RU" sz="1000" b="1" dirty="0" smtClean="0">
                          <a:latin typeface="Times New Roman" panose="02020603050405020304" pitchFamily="18" charset="0"/>
                          <a:cs typeface="Times New Roman" panose="02020603050405020304" pitchFamily="18" charset="0"/>
                        </a:rPr>
                        <a:t>, </a:t>
                      </a:r>
                      <a:r>
                        <a:rPr lang="en-US" sz="1000" b="1" dirty="0" smtClean="0">
                          <a:latin typeface="Times New Roman" panose="02020603050405020304" pitchFamily="18" charset="0"/>
                          <a:cs typeface="Times New Roman" panose="02020603050405020304" pitchFamily="18" charset="0"/>
                        </a:rPr>
                        <a:t>contacts</a:t>
                      </a:r>
                      <a:endParaRPr lang="ru-RU" sz="10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Blagoveshchensk Building Materials Factory LLC</a:t>
                      </a:r>
                      <a:r>
                        <a:rPr lang="ru-RU" sz="1000" dirty="0" smtClean="0">
                          <a:latin typeface="Times New Roman" panose="02020603050405020304" pitchFamily="18" charset="0"/>
                          <a:cs typeface="Times New Roman" panose="02020603050405020304" pitchFamily="18" charset="0"/>
                        </a:rPr>
                        <a:t>,</a:t>
                      </a:r>
                    </a:p>
                    <a:p>
                      <a:r>
                        <a:rPr lang="en-US" sz="1000" baseline="0" dirty="0" err="1" smtClean="0">
                          <a:latin typeface="Times New Roman" panose="02020603050405020304" pitchFamily="18" charset="0"/>
                          <a:cs typeface="Times New Roman" panose="02020603050405020304" pitchFamily="18" charset="0"/>
                        </a:rPr>
                        <a:t>tel</a:t>
                      </a:r>
                      <a:r>
                        <a:rPr lang="ru-RU" sz="1000" baseline="0" dirty="0" smtClean="0">
                          <a:latin typeface="Times New Roman" panose="02020603050405020304" pitchFamily="18" charset="0"/>
                          <a:cs typeface="Times New Roman" panose="02020603050405020304" pitchFamily="18" charset="0"/>
                        </a:rPr>
                        <a:t>. 8 (4162) 338-238, </a:t>
                      </a:r>
                      <a:r>
                        <a:rPr lang="en-US" sz="1000" baseline="0" dirty="0" smtClean="0">
                          <a:latin typeface="Times New Roman" panose="02020603050405020304" pitchFamily="18" charset="0"/>
                          <a:cs typeface="Times New Roman" panose="02020603050405020304" pitchFamily="18" charset="0"/>
                        </a:rPr>
                        <a:t>e-mail: bzsm100@yandex.ru</a:t>
                      </a:r>
                      <a:r>
                        <a:rPr lang="ru-RU" sz="1000" baseline="0" dirty="0" smtClean="0">
                          <a:latin typeface="Times New Roman" panose="02020603050405020304" pitchFamily="18" charset="0"/>
                          <a:cs typeface="Times New Roman" panose="02020603050405020304" pitchFamily="18" charset="0"/>
                        </a:rPr>
                        <a:t>.</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1"/>
                  </a:ext>
                </a:extLst>
              </a:tr>
              <a:tr h="1039231">
                <a:tc>
                  <a:txBody>
                    <a:bodyPr/>
                    <a:lstStyle/>
                    <a:p>
                      <a:pPr algn="l"/>
                      <a:r>
                        <a:rPr lang="en-US" sz="1000" b="1" dirty="0" smtClean="0">
                          <a:latin typeface="Times New Roman" panose="02020603050405020304" pitchFamily="18" charset="0"/>
                          <a:cs typeface="Times New Roman" panose="02020603050405020304" pitchFamily="18" charset="0"/>
                        </a:rPr>
                        <a:t>The purpose of the project</a:t>
                      </a:r>
                      <a:r>
                        <a:rPr lang="ru-RU" sz="1000" b="1" dirty="0" smtClean="0">
                          <a:latin typeface="Times New Roman" panose="02020603050405020304" pitchFamily="18" charset="0"/>
                          <a:cs typeface="Times New Roman" panose="02020603050405020304" pitchFamily="18" charset="0"/>
                        </a:rPr>
                        <a:t>, </a:t>
                      </a:r>
                      <a:r>
                        <a:rPr lang="en-US" sz="1000" b="1" dirty="0" smtClean="0">
                          <a:latin typeface="Times New Roman" panose="02020603050405020304" pitchFamily="18" charset="0"/>
                          <a:cs typeface="Times New Roman" panose="02020603050405020304" pitchFamily="18" charset="0"/>
                        </a:rPr>
                        <a:t>capacity</a:t>
                      </a:r>
                      <a:r>
                        <a:rPr lang="ru-RU" sz="1000" b="1" dirty="0" smtClean="0">
                          <a:latin typeface="Times New Roman" panose="02020603050405020304" pitchFamily="18" charset="0"/>
                          <a:cs typeface="Times New Roman" panose="02020603050405020304" pitchFamily="18" charset="0"/>
                        </a:rPr>
                        <a:t>/</a:t>
                      </a:r>
                      <a:r>
                        <a:rPr lang="en-US" sz="1000" b="1" dirty="0" smtClean="0">
                          <a:latin typeface="Times New Roman" panose="02020603050405020304" pitchFamily="18" charset="0"/>
                          <a:cs typeface="Times New Roman" panose="02020603050405020304" pitchFamily="18" charset="0"/>
                        </a:rPr>
                        <a:t>available documentation</a:t>
                      </a:r>
                      <a:endParaRPr lang="ru-RU" sz="1000" b="1"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Modernization of silicate brick production technology, including in order to improve product quality, purchase of equipment for production.</a:t>
                      </a:r>
                    </a:p>
                    <a:p>
                      <a:r>
                        <a:rPr lang="en-US" sz="1000" dirty="0" smtClean="0">
                          <a:latin typeface="Times New Roman" panose="02020603050405020304" pitchFamily="18" charset="0"/>
                          <a:cs typeface="Times New Roman" panose="02020603050405020304" pitchFamily="18" charset="0"/>
                        </a:rPr>
                        <a:t>Design capacity: silicate brick – 131 million pieces per year</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 xmlns:a16="http://schemas.microsoft.com/office/drawing/2014/main" val="10002"/>
                  </a:ext>
                </a:extLst>
              </a:tr>
              <a:tr h="215879">
                <a:tc>
                  <a:txBody>
                    <a:bodyPr/>
                    <a:lstStyle/>
                    <a:p>
                      <a:pPr algn="l"/>
                      <a:r>
                        <a:rPr lang="en-US" sz="1000" b="1" dirty="0" smtClean="0">
                          <a:latin typeface="Times New Roman" panose="02020603050405020304" pitchFamily="18" charset="0"/>
                          <a:cs typeface="Times New Roman" panose="02020603050405020304" pitchFamily="18" charset="0"/>
                        </a:rPr>
                        <a:t>Period of implementation </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20</a:t>
                      </a:r>
                      <a:r>
                        <a:rPr lang="en-US" sz="1000" dirty="0" smtClean="0">
                          <a:latin typeface="Times New Roman" panose="02020603050405020304" pitchFamily="18" charset="0"/>
                          <a:cs typeface="Times New Roman" panose="02020603050405020304" pitchFamily="18" charset="0"/>
                        </a:rPr>
                        <a:t>18</a:t>
                      </a:r>
                      <a:r>
                        <a:rPr lang="ru-RU" sz="1000" baseline="0" dirty="0" smtClean="0">
                          <a:latin typeface="Times New Roman" panose="02020603050405020304" pitchFamily="18" charset="0"/>
                          <a:cs typeface="Times New Roman" panose="02020603050405020304" pitchFamily="18" charset="0"/>
                        </a:rPr>
                        <a:t> – 202</a:t>
                      </a:r>
                      <a:r>
                        <a:rPr lang="en-US" sz="1000" baseline="0" dirty="0" smtClean="0">
                          <a:latin typeface="Times New Roman" panose="02020603050405020304" pitchFamily="18" charset="0"/>
                          <a:cs typeface="Times New Roman" panose="02020603050405020304" pitchFamily="18" charset="0"/>
                        </a:rPr>
                        <a:t>5</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3"/>
                  </a:ext>
                </a:extLst>
              </a:tr>
              <a:tr h="251976">
                <a:tc>
                  <a:txBody>
                    <a:bodyPr/>
                    <a:lstStyle/>
                    <a:p>
                      <a:pPr algn="l"/>
                      <a:r>
                        <a:rPr lang="en-US" sz="1000" b="1" dirty="0" smtClean="0">
                          <a:latin typeface="Times New Roman" panose="02020603050405020304" pitchFamily="18" charset="0"/>
                          <a:cs typeface="Times New Roman" panose="02020603050405020304" pitchFamily="18" charset="0"/>
                        </a:rPr>
                        <a:t>Project cost</a:t>
                      </a:r>
                      <a:r>
                        <a:rPr lang="ru-RU" sz="1000" b="1" dirty="0" smtClean="0">
                          <a:latin typeface="Times New Roman" panose="02020603050405020304" pitchFamily="18" charset="0"/>
                          <a:cs typeface="Times New Roman" panose="02020603050405020304" pitchFamily="18" charset="0"/>
                        </a:rPr>
                        <a:t>/</a:t>
                      </a:r>
                      <a:r>
                        <a:rPr lang="en-US" sz="1000" b="1" dirty="0" smtClean="0">
                          <a:latin typeface="Times New Roman" panose="02020603050405020304" pitchFamily="18" charset="0"/>
                          <a:cs typeface="Times New Roman" panose="02020603050405020304" pitchFamily="18" charset="0"/>
                        </a:rPr>
                        <a:t>required investments</a:t>
                      </a:r>
                      <a:r>
                        <a:rPr lang="ru-RU" sz="1000" b="1" dirty="0" smtClean="0">
                          <a:latin typeface="Times New Roman" panose="02020603050405020304" pitchFamily="18" charset="0"/>
                          <a:cs typeface="Times New Roman" panose="02020603050405020304" pitchFamily="18" charset="0"/>
                        </a:rPr>
                        <a:t>,</a:t>
                      </a:r>
                      <a:r>
                        <a:rPr lang="ru-RU" sz="1000" b="1" baseline="0" dirty="0" smtClean="0">
                          <a:latin typeface="Times New Roman" panose="02020603050405020304" pitchFamily="18" charset="0"/>
                          <a:cs typeface="Times New Roman" panose="02020603050405020304" pitchFamily="18" charset="0"/>
                        </a:rPr>
                        <a:t> </a:t>
                      </a:r>
                      <a:r>
                        <a:rPr lang="en-US" sz="1000" b="1" baseline="0" dirty="0" smtClean="0">
                          <a:latin typeface="Times New Roman" panose="02020603050405020304" pitchFamily="18" charset="0"/>
                          <a:cs typeface="Times New Roman" panose="02020603050405020304" pitchFamily="18" charset="0"/>
                        </a:rPr>
                        <a:t>million rubles</a:t>
                      </a:r>
                      <a:r>
                        <a:rPr lang="ru-RU" sz="1000" b="1" baseline="0" dirty="0" smtClean="0">
                          <a:latin typeface="Times New Roman" panose="02020603050405020304" pitchFamily="18" charset="0"/>
                          <a:cs typeface="Times New Roman" panose="02020603050405020304" pitchFamily="18" charset="0"/>
                        </a:rPr>
                        <a:t>.</a:t>
                      </a:r>
                      <a:endParaRPr lang="ru-RU" sz="10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2</a:t>
                      </a:r>
                      <a:r>
                        <a:rPr lang="ru-RU" sz="1000" dirty="0" smtClean="0">
                          <a:latin typeface="Times New Roman" panose="02020603050405020304" pitchFamily="18" charset="0"/>
                          <a:cs typeface="Times New Roman" panose="02020603050405020304" pitchFamily="18" charset="0"/>
                        </a:rPr>
                        <a:t>24,36</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 xmlns:a16="http://schemas.microsoft.com/office/drawing/2014/main" val="10004"/>
                  </a:ext>
                </a:extLst>
              </a:tr>
              <a:tr h="331688">
                <a:tc>
                  <a:txBody>
                    <a:bodyPr/>
                    <a:lstStyle/>
                    <a:p>
                      <a:pPr algn="l"/>
                      <a:r>
                        <a:rPr lang="en-US" sz="1000" b="1" dirty="0" smtClean="0">
                          <a:latin typeface="Times New Roman" panose="02020603050405020304" pitchFamily="18" charset="0"/>
                          <a:cs typeface="Times New Roman" panose="02020603050405020304" pitchFamily="18" charset="0"/>
                        </a:rPr>
                        <a:t>Form of attracting investment</a:t>
                      </a:r>
                      <a:endParaRPr lang="ru-RU" sz="10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requires to attract investment</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5"/>
                  </a:ext>
                </a:extLst>
              </a:tr>
              <a:tr h="1332488">
                <a:tc>
                  <a:txBody>
                    <a:bodyPr/>
                    <a:lstStyle/>
                    <a:p>
                      <a:pPr algn="l"/>
                      <a:r>
                        <a:rPr lang="en-US" sz="1000" b="1" dirty="0" smtClean="0">
                          <a:latin typeface="Times New Roman" panose="02020603050405020304" pitchFamily="18" charset="0"/>
                          <a:cs typeface="Times New Roman" panose="02020603050405020304" pitchFamily="18" charset="0"/>
                        </a:rPr>
                        <a:t>The degree of readiness of the project;</a:t>
                      </a:r>
                      <a:r>
                        <a:rPr lang="ru-RU" sz="1000" b="1" baseline="0" dirty="0" smtClean="0">
                          <a:latin typeface="Times New Roman" panose="02020603050405020304" pitchFamily="18" charset="0"/>
                          <a:cs typeface="Times New Roman" panose="02020603050405020304" pitchFamily="18" charset="0"/>
                        </a:rPr>
                        <a:t> </a:t>
                      </a:r>
                      <a:r>
                        <a:rPr lang="en-US" sz="1000" b="1" baseline="0" dirty="0" smtClean="0">
                          <a:latin typeface="Times New Roman" panose="02020603050405020304" pitchFamily="18" charset="0"/>
                          <a:cs typeface="Times New Roman" panose="02020603050405020304" pitchFamily="18" charset="0"/>
                        </a:rPr>
                        <a:t>provision of raw materials, land, resources</a:t>
                      </a:r>
                      <a:endParaRPr lang="ru-RU" sz="10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In progress.</a:t>
                      </a:r>
                    </a:p>
                    <a:p>
                      <a:r>
                        <a:rPr lang="en-US" sz="1000" baseline="0" dirty="0" smtClean="0">
                          <a:latin typeface="Times New Roman" panose="02020603050405020304" pitchFamily="18" charset="0"/>
                          <a:cs typeface="Times New Roman" panose="02020603050405020304" pitchFamily="18" charset="0"/>
                        </a:rPr>
                        <a:t>Currently, funds are being sought for the implementation of the final stage of construction.</a:t>
                      </a:r>
                      <a:endParaRPr lang="ru-RU" sz="1000" baseline="0" dirty="0" smtClean="0">
                        <a:latin typeface="Times New Roman" panose="02020603050405020304" pitchFamily="18" charset="0"/>
                        <a:cs typeface="Times New Roman" panose="02020603050405020304" pitchFamily="18" charset="0"/>
                      </a:endParaRPr>
                    </a:p>
                    <a:p>
                      <a:r>
                        <a:rPr lang="en-US" sz="1000" baseline="0" dirty="0" smtClean="0">
                          <a:latin typeface="Times New Roman" panose="02020603050405020304" pitchFamily="18" charset="0"/>
                          <a:cs typeface="Times New Roman" panose="02020603050405020304" pitchFamily="18" charset="0"/>
                        </a:rPr>
                        <a:t>It is included in the list of priority investment projects (PIP) of the region. Support measures</a:t>
                      </a:r>
                      <a:r>
                        <a:rPr lang="ru-RU" sz="1000" baseline="0" dirty="0" smtClean="0">
                          <a:latin typeface="Times New Roman" panose="02020603050405020304" pitchFamily="18" charset="0"/>
                          <a:cs typeface="Times New Roman" panose="02020603050405020304" pitchFamily="18" charset="0"/>
                        </a:rPr>
                        <a:t> </a:t>
                      </a:r>
                      <a:r>
                        <a:rPr lang="en-US" sz="1000" baseline="0" dirty="0" smtClean="0">
                          <a:latin typeface="Times New Roman" panose="02020603050405020304" pitchFamily="18" charset="0"/>
                          <a:cs typeface="Times New Roman" panose="02020603050405020304" pitchFamily="18" charset="0"/>
                        </a:rPr>
                        <a:t>for PIP</a:t>
                      </a:r>
                      <a:r>
                        <a:rPr lang="ru-RU" sz="1000" baseline="0" dirty="0" smtClean="0">
                          <a:latin typeface="Times New Roman" panose="02020603050405020304" pitchFamily="18" charset="0"/>
                          <a:cs typeface="Times New Roman" panose="02020603050405020304" pitchFamily="18" charset="0"/>
                        </a:rPr>
                        <a:t>.</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 xmlns:a16="http://schemas.microsoft.com/office/drawing/2014/main" val="10006"/>
                  </a:ext>
                </a:extLst>
              </a:tr>
            </a:tbl>
          </a:graphicData>
        </a:graphic>
      </p:graphicFrame>
      <p:pic>
        <p:nvPicPr>
          <p:cNvPr id="3" name="Picture 2" descr="C:\Users\DailideDA\Desktop\SA50006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1508" b="2029"/>
          <a:stretch/>
        </p:blipFill>
        <p:spPr bwMode="auto">
          <a:xfrm>
            <a:off x="6098560" y="0"/>
            <a:ext cx="3045439" cy="17464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Users\DailideDA\Desktop\download.jpg"/>
          <p:cNvPicPr>
            <a:picLocks noChangeAspect="1" noChangeArrowheads="1"/>
          </p:cNvPicPr>
          <p:nvPr/>
        </p:nvPicPr>
        <p:blipFill rotWithShape="1">
          <a:blip r:embed="rId4">
            <a:extLst>
              <a:ext uri="{28A0092B-C50C-407E-A947-70E740481C1C}">
                <a14:useLocalDpi xmlns:a14="http://schemas.microsoft.com/office/drawing/2010/main" val="0"/>
              </a:ext>
            </a:extLst>
          </a:blip>
          <a:srcRect l="245" t="8617" r="722" b="16196"/>
          <a:stretch/>
        </p:blipFill>
        <p:spPr bwMode="auto">
          <a:xfrm>
            <a:off x="-5234" y="1"/>
            <a:ext cx="3071108" cy="17464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DailideDA\Desktop\maxresdefault.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993" t="3748" r="2993"/>
          <a:stretch/>
        </p:blipFill>
        <p:spPr bwMode="auto">
          <a:xfrm>
            <a:off x="3065873" y="-1"/>
            <a:ext cx="3032688" cy="1746477"/>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30</a:t>
            </a:r>
            <a:endParaRPr lang="ru-RU" sz="2600" b="1" dirty="0">
              <a:cs typeface="Times New Roman" pitchFamily="18" charset="0"/>
            </a:endParaRPr>
          </a:p>
        </p:txBody>
      </p:sp>
    </p:spTree>
    <p:extLst>
      <p:ext uri="{BB962C8B-B14F-4D97-AF65-F5344CB8AC3E}">
        <p14:creationId xmlns:p14="http://schemas.microsoft.com/office/powerpoint/2010/main" val="7297515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5235" y="1"/>
            <a:ext cx="9149235" cy="68619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3752716026"/>
              </p:ext>
            </p:extLst>
          </p:nvPr>
        </p:nvGraphicFramePr>
        <p:xfrm>
          <a:off x="467545" y="1951224"/>
          <a:ext cx="8208911" cy="4358096"/>
        </p:xfrm>
        <a:graphic>
          <a:graphicData uri="http://schemas.openxmlformats.org/drawingml/2006/table">
            <a:tbl>
              <a:tblPr firstRow="1" bandRow="1">
                <a:tableStyleId>{5C22544A-7EE6-4342-B048-85BDC9FD1C3A}</a:tableStyleId>
              </a:tblPr>
              <a:tblGrid>
                <a:gridCol w="2098450">
                  <a:extLst>
                    <a:ext uri="{9D8B030D-6E8A-4147-A177-3AD203B41FA5}">
                      <a16:colId xmlns="" xmlns:a16="http://schemas.microsoft.com/office/drawing/2014/main" val="20000"/>
                    </a:ext>
                  </a:extLst>
                </a:gridCol>
                <a:gridCol w="6110461">
                  <a:extLst>
                    <a:ext uri="{9D8B030D-6E8A-4147-A177-3AD203B41FA5}">
                      <a16:colId xmlns="" xmlns:a16="http://schemas.microsoft.com/office/drawing/2014/main" val="20001"/>
                    </a:ext>
                  </a:extLst>
                </a:gridCol>
              </a:tblGrid>
              <a:tr h="603632">
                <a:tc gridSpan="2">
                  <a:txBody>
                    <a:bodyPr/>
                    <a:lstStyle/>
                    <a:p>
                      <a:pPr algn="ctr">
                        <a:lnSpc>
                          <a:spcPct val="107000"/>
                        </a:lnSpc>
                        <a:spcAft>
                          <a:spcPts val="0"/>
                        </a:spcAft>
                      </a:pPr>
                      <a:r>
                        <a:rPr lang="en-US" sz="1200" dirty="0" smtClean="0">
                          <a:ln>
                            <a:noFill/>
                          </a:ln>
                          <a:effectLst>
                            <a:outerShdw blurRad="38100" dist="19050" dir="2700000" algn="tl">
                              <a:schemeClr val="dk1">
                                <a:alpha val="40000"/>
                              </a:schemeClr>
                            </a:outerShdw>
                          </a:effectLst>
                        </a:rPr>
                        <a:t>Plant for the production of aerated concrete products</a:t>
                      </a:r>
                    </a:p>
                    <a:p>
                      <a:pPr algn="ctr">
                        <a:lnSpc>
                          <a:spcPct val="107000"/>
                        </a:lnSpc>
                        <a:spcAft>
                          <a:spcPts val="0"/>
                        </a:spcAft>
                      </a:pPr>
                      <a:r>
                        <a:rPr lang="en-US" sz="1200" dirty="0" smtClean="0">
                          <a:ln>
                            <a:noFill/>
                          </a:ln>
                          <a:effectLst>
                            <a:outerShdw blurRad="38100" dist="19050" dir="2700000" algn="tl">
                              <a:schemeClr val="dk1">
                                <a:alpha val="40000"/>
                              </a:schemeClr>
                            </a:outerShdw>
                          </a:effectLst>
                        </a:rPr>
                        <a:t> of the Amur region, the city of Blagoveshchensk</a:t>
                      </a:r>
                      <a:endParaRPr lang="ru-RU" sz="900" dirty="0">
                        <a:effectLst/>
                        <a:latin typeface="+mn-lt"/>
                        <a:ea typeface="Calibri"/>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 xmlns:a16="http://schemas.microsoft.com/office/drawing/2014/main" val="10000"/>
                  </a:ext>
                </a:extLst>
              </a:tr>
              <a:tr h="332472">
                <a:tc>
                  <a:txBody>
                    <a:bodyPr/>
                    <a:lstStyle/>
                    <a:p>
                      <a:pPr algn="l"/>
                      <a:r>
                        <a:rPr lang="en-US" sz="1000" b="1" dirty="0" smtClean="0">
                          <a:latin typeface="Times New Roman" panose="02020603050405020304" pitchFamily="18" charset="0"/>
                          <a:cs typeface="Times New Roman" panose="02020603050405020304" pitchFamily="18" charset="0"/>
                        </a:rPr>
                        <a:t>Project initiators </a:t>
                      </a:r>
                      <a:r>
                        <a:rPr lang="ru-RU" sz="1000" b="1" dirty="0" smtClean="0">
                          <a:latin typeface="Times New Roman" panose="02020603050405020304" pitchFamily="18" charset="0"/>
                          <a:cs typeface="Times New Roman" panose="02020603050405020304" pitchFamily="18" charset="0"/>
                        </a:rPr>
                        <a:t>, </a:t>
                      </a:r>
                      <a:r>
                        <a:rPr lang="en-US" sz="1000" b="1" dirty="0" smtClean="0">
                          <a:latin typeface="Times New Roman" panose="02020603050405020304" pitchFamily="18" charset="0"/>
                          <a:cs typeface="Times New Roman" panose="02020603050405020304" pitchFamily="18" charset="0"/>
                        </a:rPr>
                        <a:t>contacts</a:t>
                      </a:r>
                      <a:endParaRPr lang="ru-RU" sz="10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Blagoveshchensk GBZ LLC,</a:t>
                      </a:r>
                    </a:p>
                    <a:p>
                      <a:r>
                        <a:rPr lang="en-US" sz="1000" baseline="0" dirty="0" smtClean="0">
                          <a:latin typeface="Times New Roman" panose="02020603050405020304" pitchFamily="18" charset="0"/>
                          <a:cs typeface="Times New Roman" panose="02020603050405020304" pitchFamily="18" charset="0"/>
                        </a:rPr>
                        <a:t>10 </a:t>
                      </a:r>
                      <a:r>
                        <a:rPr lang="en-US" sz="1000" baseline="0" dirty="0" err="1" smtClean="0">
                          <a:latin typeface="Times New Roman" panose="02020603050405020304" pitchFamily="18" charset="0"/>
                          <a:cs typeface="Times New Roman" panose="02020603050405020304" pitchFamily="18" charset="0"/>
                        </a:rPr>
                        <a:t>Zavodskaya</a:t>
                      </a:r>
                      <a:r>
                        <a:rPr lang="en-US" sz="1000" baseline="0" dirty="0" smtClean="0">
                          <a:latin typeface="Times New Roman" panose="02020603050405020304" pitchFamily="18" charset="0"/>
                          <a:cs typeface="Times New Roman" panose="02020603050405020304" pitchFamily="18" charset="0"/>
                        </a:rPr>
                        <a:t> str., </a:t>
                      </a:r>
                      <a:r>
                        <a:rPr lang="en-US" sz="1000" baseline="0" dirty="0" err="1" smtClean="0">
                          <a:latin typeface="Times New Roman" panose="02020603050405020304" pitchFamily="18" charset="0"/>
                          <a:cs typeface="Times New Roman" panose="02020603050405020304" pitchFamily="18" charset="0"/>
                        </a:rPr>
                        <a:t>Belogorye</a:t>
                      </a:r>
                      <a:r>
                        <a:rPr lang="en-US" sz="1000" baseline="0" dirty="0" smtClean="0">
                          <a:latin typeface="Times New Roman" panose="02020603050405020304" pitchFamily="18" charset="0"/>
                          <a:cs typeface="Times New Roman" panose="02020603050405020304" pitchFamily="18" charset="0"/>
                        </a:rPr>
                        <a:t> village, Blagoveshchensk</a:t>
                      </a:r>
                      <a:r>
                        <a:rPr lang="ru-RU" sz="1000" baseline="0" dirty="0" smtClean="0">
                          <a:latin typeface="Times New Roman" panose="02020603050405020304" pitchFamily="18" charset="0"/>
                          <a:cs typeface="Times New Roman" panose="02020603050405020304" pitchFamily="18" charset="0"/>
                        </a:rPr>
                        <a:t>,</a:t>
                      </a:r>
                    </a:p>
                    <a:p>
                      <a:r>
                        <a:rPr lang="ru-RU" sz="1000" baseline="0" dirty="0" smtClean="0">
                          <a:latin typeface="Times New Roman" panose="02020603050405020304" pitchFamily="18" charset="0"/>
                          <a:cs typeface="Times New Roman" panose="02020603050405020304" pitchFamily="18" charset="0"/>
                        </a:rPr>
                        <a:t>тел. 8 (4162) 209-991, </a:t>
                      </a:r>
                      <a:r>
                        <a:rPr lang="en-US" sz="1000" baseline="0" dirty="0" smtClean="0">
                          <a:latin typeface="Times New Roman" panose="02020603050405020304" pitchFamily="18" charset="0"/>
                          <a:cs typeface="Times New Roman" panose="02020603050405020304" pitchFamily="18" charset="0"/>
                        </a:rPr>
                        <a:t>e-mail</a:t>
                      </a:r>
                      <a:r>
                        <a:rPr lang="ru-RU" sz="1000" baseline="0" dirty="0" smtClean="0">
                          <a:latin typeface="Times New Roman" panose="02020603050405020304" pitchFamily="18" charset="0"/>
                          <a:cs typeface="Times New Roman" panose="02020603050405020304" pitchFamily="18" charset="0"/>
                        </a:rPr>
                        <a:t>: </a:t>
                      </a:r>
                      <a:r>
                        <a:rPr lang="en-US" sz="1000" baseline="0" dirty="0" smtClean="0">
                          <a:latin typeface="Times New Roman" panose="02020603050405020304" pitchFamily="18" charset="0"/>
                          <a:cs typeface="Times New Roman" panose="02020603050405020304" pitchFamily="18" charset="0"/>
                        </a:rPr>
                        <a:t>ukbh@yandex.ru</a:t>
                      </a:r>
                      <a:r>
                        <a:rPr lang="ru-RU" sz="1000" baseline="0" dirty="0" smtClean="0">
                          <a:latin typeface="Times New Roman" panose="02020603050405020304" pitchFamily="18" charset="0"/>
                          <a:cs typeface="Times New Roman" panose="02020603050405020304" pitchFamily="18" charset="0"/>
                        </a:rPr>
                        <a:t>.</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1"/>
                  </a:ext>
                </a:extLst>
              </a:tr>
              <a:tr h="1039231">
                <a:tc>
                  <a:txBody>
                    <a:bodyPr/>
                    <a:lstStyle/>
                    <a:p>
                      <a:pPr algn="l"/>
                      <a:r>
                        <a:rPr lang="en-US" sz="1000" b="1" dirty="0" smtClean="0">
                          <a:latin typeface="Times New Roman" panose="02020603050405020304" pitchFamily="18" charset="0"/>
                          <a:cs typeface="Times New Roman" panose="02020603050405020304" pitchFamily="18" charset="0"/>
                        </a:rPr>
                        <a:t>The purpose of the project</a:t>
                      </a:r>
                      <a:r>
                        <a:rPr lang="ru-RU" sz="1000" b="1" dirty="0" smtClean="0">
                          <a:latin typeface="Times New Roman" panose="02020603050405020304" pitchFamily="18" charset="0"/>
                          <a:cs typeface="Times New Roman" panose="02020603050405020304" pitchFamily="18" charset="0"/>
                        </a:rPr>
                        <a:t>, </a:t>
                      </a:r>
                      <a:r>
                        <a:rPr lang="en-US" sz="1000" b="1" dirty="0" smtClean="0">
                          <a:latin typeface="Times New Roman" panose="02020603050405020304" pitchFamily="18" charset="0"/>
                          <a:cs typeface="Times New Roman" panose="02020603050405020304" pitchFamily="18" charset="0"/>
                        </a:rPr>
                        <a:t>capacity</a:t>
                      </a:r>
                      <a:r>
                        <a:rPr lang="ru-RU" sz="1000" b="1" dirty="0" smtClean="0">
                          <a:latin typeface="Times New Roman" panose="02020603050405020304" pitchFamily="18" charset="0"/>
                          <a:cs typeface="Times New Roman" panose="02020603050405020304" pitchFamily="18" charset="0"/>
                        </a:rPr>
                        <a:t>/</a:t>
                      </a:r>
                      <a:r>
                        <a:rPr lang="en-US" sz="1000" b="1" dirty="0" smtClean="0">
                          <a:latin typeface="Times New Roman" panose="02020603050405020304" pitchFamily="18" charset="0"/>
                          <a:cs typeface="Times New Roman" panose="02020603050405020304" pitchFamily="18" charset="0"/>
                        </a:rPr>
                        <a:t>available documentation</a:t>
                      </a:r>
                      <a:endParaRPr lang="ru-RU" sz="1000" b="1"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An increase of the production of aerated concrete blocks and slabs and, as a result, an increase of profits while selling blocks and slabs on the construction materials market</a:t>
                      </a:r>
                    </a:p>
                    <a:p>
                      <a:r>
                        <a:rPr lang="en-US" sz="1000" dirty="0" smtClean="0">
                          <a:latin typeface="Times New Roman" panose="02020603050405020304" pitchFamily="18" charset="0"/>
                          <a:cs typeface="Times New Roman" panose="02020603050405020304" pitchFamily="18" charset="0"/>
                        </a:rPr>
                        <a:t>Aerated concrete blocks – 90 thousand cubic meters, aerated concrete pipes – 30 thousand cubic meters per year</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 xmlns:a16="http://schemas.microsoft.com/office/drawing/2014/main" val="10002"/>
                  </a:ext>
                </a:extLst>
              </a:tr>
              <a:tr h="215879">
                <a:tc>
                  <a:txBody>
                    <a:bodyPr/>
                    <a:lstStyle/>
                    <a:p>
                      <a:pPr algn="l"/>
                      <a:r>
                        <a:rPr lang="en-US" sz="1000" b="1" dirty="0" smtClean="0">
                          <a:latin typeface="Times New Roman" panose="02020603050405020304" pitchFamily="18" charset="0"/>
                          <a:cs typeface="Times New Roman" panose="02020603050405020304" pitchFamily="18" charset="0"/>
                        </a:rPr>
                        <a:t>Period of implementation </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2013 – 2024</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3"/>
                  </a:ext>
                </a:extLst>
              </a:tr>
              <a:tr h="251976">
                <a:tc>
                  <a:txBody>
                    <a:bodyPr/>
                    <a:lstStyle/>
                    <a:p>
                      <a:pPr algn="l"/>
                      <a:r>
                        <a:rPr lang="en-US" sz="1000" b="1" dirty="0" smtClean="0">
                          <a:latin typeface="Times New Roman" panose="02020603050405020304" pitchFamily="18" charset="0"/>
                          <a:cs typeface="Times New Roman" panose="02020603050405020304" pitchFamily="18" charset="0"/>
                        </a:rPr>
                        <a:t>Project cost</a:t>
                      </a:r>
                      <a:r>
                        <a:rPr lang="ru-RU" sz="1000" b="1" dirty="0" smtClean="0">
                          <a:latin typeface="Times New Roman" panose="02020603050405020304" pitchFamily="18" charset="0"/>
                          <a:cs typeface="Times New Roman" panose="02020603050405020304" pitchFamily="18" charset="0"/>
                        </a:rPr>
                        <a:t>/</a:t>
                      </a:r>
                      <a:r>
                        <a:rPr lang="en-US" sz="1000" b="1" dirty="0" smtClean="0">
                          <a:latin typeface="Times New Roman" panose="02020603050405020304" pitchFamily="18" charset="0"/>
                          <a:cs typeface="Times New Roman" panose="02020603050405020304" pitchFamily="18" charset="0"/>
                        </a:rPr>
                        <a:t>required investments</a:t>
                      </a:r>
                      <a:r>
                        <a:rPr lang="ru-RU" sz="1000" b="1" dirty="0" smtClean="0">
                          <a:latin typeface="Times New Roman" panose="02020603050405020304" pitchFamily="18" charset="0"/>
                          <a:cs typeface="Times New Roman" panose="02020603050405020304" pitchFamily="18" charset="0"/>
                        </a:rPr>
                        <a:t>,</a:t>
                      </a:r>
                      <a:r>
                        <a:rPr lang="ru-RU" sz="1000" b="1" baseline="0" dirty="0" smtClean="0">
                          <a:latin typeface="Times New Roman" panose="02020603050405020304" pitchFamily="18" charset="0"/>
                          <a:cs typeface="Times New Roman" panose="02020603050405020304" pitchFamily="18" charset="0"/>
                        </a:rPr>
                        <a:t> </a:t>
                      </a:r>
                      <a:r>
                        <a:rPr lang="en-US" sz="1000" b="1" baseline="0" dirty="0" smtClean="0">
                          <a:latin typeface="Times New Roman" panose="02020603050405020304" pitchFamily="18" charset="0"/>
                          <a:cs typeface="Times New Roman" panose="02020603050405020304" pitchFamily="18" charset="0"/>
                        </a:rPr>
                        <a:t>million rubles</a:t>
                      </a:r>
                      <a:r>
                        <a:rPr lang="ru-RU" sz="1000" b="1" baseline="0" dirty="0" smtClean="0">
                          <a:latin typeface="Times New Roman" panose="02020603050405020304" pitchFamily="18" charset="0"/>
                          <a:cs typeface="Times New Roman" panose="02020603050405020304" pitchFamily="18" charset="0"/>
                        </a:rPr>
                        <a:t>.</a:t>
                      </a:r>
                      <a:endParaRPr lang="ru-RU" sz="10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631</a:t>
                      </a:r>
                      <a:r>
                        <a:rPr lang="ru-RU" sz="1000" dirty="0" smtClean="0">
                          <a:latin typeface="Times New Roman" panose="02020603050405020304" pitchFamily="18" charset="0"/>
                          <a:cs typeface="Times New Roman" panose="02020603050405020304" pitchFamily="18" charset="0"/>
                        </a:rPr>
                        <a:t>,</a:t>
                      </a:r>
                      <a:r>
                        <a:rPr lang="en-US" sz="1000" dirty="0" smtClean="0">
                          <a:latin typeface="Times New Roman" panose="02020603050405020304" pitchFamily="18" charset="0"/>
                          <a:cs typeface="Times New Roman" panose="02020603050405020304" pitchFamily="18" charset="0"/>
                        </a:rPr>
                        <a:t>73</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 xmlns:a16="http://schemas.microsoft.com/office/drawing/2014/main" val="10004"/>
                  </a:ext>
                </a:extLst>
              </a:tr>
              <a:tr h="331688">
                <a:tc>
                  <a:txBody>
                    <a:bodyPr/>
                    <a:lstStyle/>
                    <a:p>
                      <a:pPr algn="l"/>
                      <a:r>
                        <a:rPr lang="en-US" sz="1000" b="1" dirty="0" smtClean="0">
                          <a:latin typeface="Times New Roman" panose="02020603050405020304" pitchFamily="18" charset="0"/>
                          <a:cs typeface="Times New Roman" panose="02020603050405020304" pitchFamily="18" charset="0"/>
                        </a:rPr>
                        <a:t>Form of attracting investment</a:t>
                      </a:r>
                      <a:endParaRPr lang="ru-RU" sz="10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investment is required to complete the construction</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5"/>
                  </a:ext>
                </a:extLst>
              </a:tr>
              <a:tr h="1194825">
                <a:tc>
                  <a:txBody>
                    <a:bodyPr/>
                    <a:lstStyle/>
                    <a:p>
                      <a:pPr algn="l"/>
                      <a:r>
                        <a:rPr lang="en-US" sz="1000" b="1" dirty="0" smtClean="0">
                          <a:latin typeface="Times New Roman" panose="02020603050405020304" pitchFamily="18" charset="0"/>
                          <a:cs typeface="Times New Roman" panose="02020603050405020304" pitchFamily="18" charset="0"/>
                        </a:rPr>
                        <a:t>The degree of readiness of the project;</a:t>
                      </a:r>
                      <a:r>
                        <a:rPr lang="ru-RU" sz="1000" b="1" baseline="0" dirty="0" smtClean="0">
                          <a:latin typeface="Times New Roman" panose="02020603050405020304" pitchFamily="18" charset="0"/>
                          <a:cs typeface="Times New Roman" panose="02020603050405020304" pitchFamily="18" charset="0"/>
                        </a:rPr>
                        <a:t> </a:t>
                      </a:r>
                      <a:r>
                        <a:rPr lang="en-US" sz="1000" b="1" baseline="0" dirty="0" smtClean="0">
                          <a:latin typeface="Times New Roman" panose="02020603050405020304" pitchFamily="18" charset="0"/>
                          <a:cs typeface="Times New Roman" panose="02020603050405020304" pitchFamily="18" charset="0"/>
                        </a:rPr>
                        <a:t>provision of raw materials, land, resources</a:t>
                      </a:r>
                      <a:endParaRPr lang="ru-RU" sz="10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In progress.</a:t>
                      </a:r>
                    </a:p>
                    <a:p>
                      <a:r>
                        <a:rPr lang="en-US" sz="1000" baseline="0" dirty="0" smtClean="0">
                          <a:latin typeface="Times New Roman" panose="02020603050405020304" pitchFamily="18" charset="0"/>
                          <a:cs typeface="Times New Roman" panose="02020603050405020304" pitchFamily="18" charset="0"/>
                        </a:rPr>
                        <a:t>The final stage of construction and installation works on the construction of a cement warehouse, landscaping of on-site roads, commissioning is underway. Experimental production is being carried out.</a:t>
                      </a:r>
                      <a:endParaRPr lang="ru-RU" sz="1000" baseline="0" dirty="0" smtClean="0">
                        <a:latin typeface="Times New Roman" panose="02020603050405020304" pitchFamily="18" charset="0"/>
                        <a:cs typeface="Times New Roman" panose="02020603050405020304" pitchFamily="18" charset="0"/>
                      </a:endParaRPr>
                    </a:p>
                    <a:p>
                      <a:r>
                        <a:rPr lang="en-US" sz="1000" baseline="0" dirty="0" smtClean="0">
                          <a:latin typeface="Times New Roman" panose="02020603050405020304" pitchFamily="18" charset="0"/>
                          <a:cs typeface="Times New Roman" panose="02020603050405020304" pitchFamily="18" charset="0"/>
                        </a:rPr>
                        <a:t>It is included in the list of priority investment projects (PIP) of the region. Support measures</a:t>
                      </a:r>
                      <a:r>
                        <a:rPr lang="ru-RU" sz="1000" baseline="0" dirty="0" smtClean="0">
                          <a:latin typeface="Times New Roman" panose="02020603050405020304" pitchFamily="18" charset="0"/>
                          <a:cs typeface="Times New Roman" panose="02020603050405020304" pitchFamily="18" charset="0"/>
                        </a:rPr>
                        <a:t> </a:t>
                      </a:r>
                      <a:r>
                        <a:rPr lang="en-US" sz="1000" baseline="0" dirty="0" smtClean="0">
                          <a:latin typeface="Times New Roman" panose="02020603050405020304" pitchFamily="18" charset="0"/>
                          <a:cs typeface="Times New Roman" panose="02020603050405020304" pitchFamily="18" charset="0"/>
                        </a:rPr>
                        <a:t>for PIP</a:t>
                      </a:r>
                      <a:r>
                        <a:rPr lang="ru-RU" sz="1000" baseline="0" dirty="0" smtClean="0">
                          <a:latin typeface="Times New Roman" panose="02020603050405020304" pitchFamily="18" charset="0"/>
                          <a:cs typeface="Times New Roman" panose="02020603050405020304" pitchFamily="18" charset="0"/>
                        </a:rPr>
                        <a:t>.</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 xmlns:a16="http://schemas.microsoft.com/office/drawing/2014/main" val="10006"/>
                  </a:ext>
                </a:extLst>
              </a:tr>
            </a:tbl>
          </a:graphicData>
        </a:graphic>
      </p:graphicFrame>
      <p:pic>
        <p:nvPicPr>
          <p:cNvPr id="3" name="Picture 2" descr="C:\Users\DailideDA\Desktop\download.jpg"/>
          <p:cNvPicPr>
            <a:picLocks noChangeAspect="1" noChangeArrowheads="1"/>
          </p:cNvPicPr>
          <p:nvPr/>
        </p:nvPicPr>
        <p:blipFill rotWithShape="1">
          <a:blip r:embed="rId3">
            <a:extLst>
              <a:ext uri="{28A0092B-C50C-407E-A947-70E740481C1C}">
                <a14:useLocalDpi xmlns:a14="http://schemas.microsoft.com/office/drawing/2010/main" val="0"/>
              </a:ext>
            </a:extLst>
          </a:blip>
          <a:srcRect t="10898" b="12540"/>
          <a:stretch/>
        </p:blipFill>
        <p:spPr bwMode="auto">
          <a:xfrm>
            <a:off x="6098561" y="1"/>
            <a:ext cx="3045439" cy="17464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Users\DailideDA\Desktop\download.jpg"/>
          <p:cNvPicPr>
            <a:picLocks noChangeAspect="1" noChangeArrowheads="1"/>
          </p:cNvPicPr>
          <p:nvPr/>
        </p:nvPicPr>
        <p:blipFill rotWithShape="1">
          <a:blip r:embed="rId4">
            <a:extLst>
              <a:ext uri="{28A0092B-C50C-407E-A947-70E740481C1C}">
                <a14:useLocalDpi xmlns:a14="http://schemas.microsoft.com/office/drawing/2010/main" val="0"/>
              </a:ext>
            </a:extLst>
          </a:blip>
          <a:srcRect t="11969" b="11816"/>
          <a:stretch/>
        </p:blipFill>
        <p:spPr bwMode="auto">
          <a:xfrm>
            <a:off x="-5235" y="2"/>
            <a:ext cx="3071109" cy="17464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DailideDA\Desktop\download.jpg"/>
          <p:cNvPicPr>
            <a:picLocks noChangeAspect="1" noChangeArrowheads="1"/>
          </p:cNvPicPr>
          <p:nvPr/>
        </p:nvPicPr>
        <p:blipFill rotWithShape="1">
          <a:blip r:embed="rId5">
            <a:extLst>
              <a:ext uri="{28A0092B-C50C-407E-A947-70E740481C1C}">
                <a14:useLocalDpi xmlns:a14="http://schemas.microsoft.com/office/drawing/2010/main" val="0"/>
              </a:ext>
            </a:extLst>
          </a:blip>
          <a:srcRect t="11558" b="11558"/>
          <a:stretch/>
        </p:blipFill>
        <p:spPr bwMode="auto">
          <a:xfrm>
            <a:off x="3065873" y="1"/>
            <a:ext cx="3032688" cy="1746478"/>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a:cs typeface="Times New Roman" pitchFamily="18" charset="0"/>
              </a:rPr>
              <a:t>3</a:t>
            </a:r>
            <a:r>
              <a:rPr lang="ru-RU" sz="2600" b="1" dirty="0" smtClean="0">
                <a:cs typeface="Times New Roman" pitchFamily="18" charset="0"/>
              </a:rPr>
              <a:t>1</a:t>
            </a:r>
            <a:endParaRPr lang="ru-RU" sz="2600" b="1" dirty="0">
              <a:cs typeface="Times New Roman" pitchFamily="18" charset="0"/>
            </a:endParaRPr>
          </a:p>
        </p:txBody>
      </p:sp>
    </p:spTree>
    <p:extLst>
      <p:ext uri="{BB962C8B-B14F-4D97-AF65-F5344CB8AC3E}">
        <p14:creationId xmlns:p14="http://schemas.microsoft.com/office/powerpoint/2010/main" val="11902323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5235" y="1"/>
            <a:ext cx="9149235" cy="68619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743622959"/>
              </p:ext>
            </p:extLst>
          </p:nvPr>
        </p:nvGraphicFramePr>
        <p:xfrm>
          <a:off x="467544" y="1952836"/>
          <a:ext cx="8208912" cy="4343359"/>
        </p:xfrm>
        <a:graphic>
          <a:graphicData uri="http://schemas.openxmlformats.org/drawingml/2006/table">
            <a:tbl>
              <a:tblPr firstRow="1" bandRow="1">
                <a:tableStyleId>{5C22544A-7EE6-4342-B048-85BDC9FD1C3A}</a:tableStyleId>
              </a:tblPr>
              <a:tblGrid>
                <a:gridCol w="2088232">
                  <a:extLst>
                    <a:ext uri="{9D8B030D-6E8A-4147-A177-3AD203B41FA5}">
                      <a16:colId xmlns="" xmlns:a16="http://schemas.microsoft.com/office/drawing/2014/main" val="20000"/>
                    </a:ext>
                  </a:extLst>
                </a:gridCol>
                <a:gridCol w="6120680">
                  <a:extLst>
                    <a:ext uri="{9D8B030D-6E8A-4147-A177-3AD203B41FA5}">
                      <a16:colId xmlns="" xmlns:a16="http://schemas.microsoft.com/office/drawing/2014/main" val="20001"/>
                    </a:ext>
                  </a:extLst>
                </a:gridCol>
              </a:tblGrid>
              <a:tr h="603632">
                <a:tc gridSpan="2">
                  <a:txBody>
                    <a:bodyPr/>
                    <a:lstStyle/>
                    <a:p>
                      <a:pPr algn="ctr">
                        <a:lnSpc>
                          <a:spcPct val="107000"/>
                        </a:lnSpc>
                        <a:defRPr>
                          <a:effectLst>
                            <a:outerShdw blurRad="38100" dist="19050" dir="2700000" rotWithShape="0">
                              <a:srgbClr val="000000">
                                <a:alpha val="40000"/>
                              </a:srgbClr>
                            </a:outerShdw>
                          </a:effectLst>
                        </a:defRPr>
                      </a:pPr>
                      <a:r>
                        <a:rPr lang="en-US" sz="1200" dirty="0" smtClean="0"/>
                        <a:t>The cross-border cable car construction across the </a:t>
                      </a:r>
                      <a:r>
                        <a:rPr lang="en-US" sz="1200" b="1" i="0" u="none" strike="noStrike" cap="none" spc="0" baseline="0" dirty="0" smtClean="0">
                          <a:ln>
                            <a:noFill/>
                          </a:ln>
                          <a:solidFill>
                            <a:srgbClr val="FFFFFF"/>
                          </a:solidFill>
                          <a:effectLst>
                            <a:outerShdw blurRad="38100" dist="19050" dir="2700000" rotWithShape="0">
                              <a:srgbClr val="000000">
                                <a:alpha val="40000"/>
                              </a:srgbClr>
                            </a:outerShdw>
                          </a:effectLst>
                          <a:uFillTx/>
                          <a:latin typeface="+mn-lt"/>
                          <a:ea typeface="+mn-ea"/>
                          <a:cs typeface="+mn-cs"/>
                          <a:sym typeface="Calibri"/>
                        </a:rPr>
                        <a:t>Amur</a:t>
                      </a:r>
                      <a:r>
                        <a:rPr lang="en-US" sz="1200" dirty="0" smtClean="0"/>
                        <a:t> river between Blagoveshchensk (Russia) – </a:t>
                      </a:r>
                      <a:r>
                        <a:rPr lang="en-US" sz="1200" dirty="0" err="1" smtClean="0"/>
                        <a:t>Heihe</a:t>
                      </a:r>
                      <a:r>
                        <a:rPr lang="en-US" sz="1200" dirty="0" smtClean="0"/>
                        <a:t> (China)</a:t>
                      </a:r>
                      <a:endParaRPr lang="en-US" sz="1200" dirty="0"/>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 xmlns:a16="http://schemas.microsoft.com/office/drawing/2014/main" val="10000"/>
                  </a:ext>
                </a:extLst>
              </a:tr>
              <a:tr h="332472">
                <a:tc>
                  <a:txBody>
                    <a:bodyPr/>
                    <a:lstStyle/>
                    <a:p>
                      <a:pPr algn="l"/>
                      <a:r>
                        <a:rPr lang="en-US" sz="1000" b="1" dirty="0" smtClean="0">
                          <a:latin typeface="Times New Roman" panose="02020603050405020304" pitchFamily="18" charset="0"/>
                          <a:cs typeface="Times New Roman" panose="02020603050405020304" pitchFamily="18" charset="0"/>
                        </a:rPr>
                        <a:t>Project initiators </a:t>
                      </a:r>
                      <a:r>
                        <a:rPr lang="ru-RU" sz="1000" b="1" dirty="0" smtClean="0">
                          <a:latin typeface="Times New Roman" panose="02020603050405020304" pitchFamily="18" charset="0"/>
                          <a:cs typeface="Times New Roman" panose="02020603050405020304" pitchFamily="18" charset="0"/>
                        </a:rPr>
                        <a:t>, </a:t>
                      </a:r>
                      <a:r>
                        <a:rPr lang="en-US" sz="1000" b="1" dirty="0" smtClean="0">
                          <a:latin typeface="Times New Roman" panose="02020603050405020304" pitchFamily="18" charset="0"/>
                          <a:cs typeface="Times New Roman" panose="02020603050405020304" pitchFamily="18" charset="0"/>
                        </a:rPr>
                        <a:t>contacts</a:t>
                      </a:r>
                      <a:endParaRPr lang="ru-RU" sz="10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ZED Development LLC</a:t>
                      </a:r>
                      <a:r>
                        <a:rPr lang="ru-RU" sz="1000" baseline="0" dirty="0" smtClean="0">
                          <a:latin typeface="Times New Roman" panose="02020603050405020304" pitchFamily="18" charset="0"/>
                          <a:cs typeface="Times New Roman" panose="02020603050405020304" pitchFamily="18" charset="0"/>
                        </a:rPr>
                        <a:t>, </a:t>
                      </a:r>
                      <a:r>
                        <a:rPr lang="en-US" sz="1000" baseline="0" dirty="0" smtClean="0">
                          <a:latin typeface="Times New Roman" panose="02020603050405020304" pitchFamily="18" charset="0"/>
                          <a:cs typeface="Times New Roman" panose="02020603050405020304" pitchFamily="18" charset="0"/>
                        </a:rPr>
                        <a:t>TIN</a:t>
                      </a:r>
                      <a:r>
                        <a:rPr lang="ru-RU" sz="1000" baseline="0" dirty="0" smtClean="0">
                          <a:latin typeface="Times New Roman" panose="02020603050405020304" pitchFamily="18" charset="0"/>
                          <a:cs typeface="Times New Roman" panose="02020603050405020304" pitchFamily="18" charset="0"/>
                        </a:rPr>
                        <a:t> 7727797889,</a:t>
                      </a:r>
                    </a:p>
                    <a:p>
                      <a:r>
                        <a:rPr lang="en-US" sz="1000" baseline="0" dirty="0" smtClean="0">
                          <a:latin typeface="Times New Roman" panose="02020603050405020304" pitchFamily="18" charset="0"/>
                          <a:cs typeface="Times New Roman" panose="02020603050405020304" pitchFamily="18" charset="0"/>
                        </a:rPr>
                        <a:t>50 </a:t>
                      </a:r>
                      <a:r>
                        <a:rPr lang="en-US" sz="1000" baseline="0" dirty="0" err="1" smtClean="0">
                          <a:latin typeface="Times New Roman" panose="02020603050405020304" pitchFamily="18" charset="0"/>
                          <a:cs typeface="Times New Roman" panose="02020603050405020304" pitchFamily="18" charset="0"/>
                        </a:rPr>
                        <a:t>Krasnoflotskaya</a:t>
                      </a:r>
                      <a:r>
                        <a:rPr lang="en-US" sz="1000" baseline="0" dirty="0" smtClean="0">
                          <a:latin typeface="Times New Roman" panose="02020603050405020304" pitchFamily="18" charset="0"/>
                          <a:cs typeface="Times New Roman" panose="02020603050405020304" pitchFamily="18" charset="0"/>
                        </a:rPr>
                        <a:t> street, Blagoveshchensk</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1"/>
                  </a:ext>
                </a:extLst>
              </a:tr>
              <a:tr h="1039231">
                <a:tc>
                  <a:txBody>
                    <a:bodyPr/>
                    <a:lstStyle/>
                    <a:p>
                      <a:pPr algn="l"/>
                      <a:r>
                        <a:rPr lang="en-US" sz="1000" b="1" dirty="0" smtClean="0">
                          <a:latin typeface="Times New Roman" panose="02020603050405020304" pitchFamily="18" charset="0"/>
                          <a:cs typeface="Times New Roman" panose="02020603050405020304" pitchFamily="18" charset="0"/>
                        </a:rPr>
                        <a:t>The purpose of the project</a:t>
                      </a:r>
                      <a:r>
                        <a:rPr lang="ru-RU" sz="1000" b="1" dirty="0" smtClean="0">
                          <a:latin typeface="Times New Roman" panose="02020603050405020304" pitchFamily="18" charset="0"/>
                          <a:cs typeface="Times New Roman" panose="02020603050405020304" pitchFamily="18" charset="0"/>
                        </a:rPr>
                        <a:t>, </a:t>
                      </a:r>
                      <a:r>
                        <a:rPr lang="en-US" sz="1000" b="1" dirty="0" smtClean="0">
                          <a:latin typeface="Times New Roman" panose="02020603050405020304" pitchFamily="18" charset="0"/>
                          <a:cs typeface="Times New Roman" panose="02020603050405020304" pitchFamily="18" charset="0"/>
                        </a:rPr>
                        <a:t>capacity</a:t>
                      </a:r>
                      <a:r>
                        <a:rPr lang="ru-RU" sz="1000" b="1" dirty="0" smtClean="0">
                          <a:latin typeface="Times New Roman" panose="02020603050405020304" pitchFamily="18" charset="0"/>
                          <a:cs typeface="Times New Roman" panose="02020603050405020304" pitchFamily="18" charset="0"/>
                        </a:rPr>
                        <a:t>/</a:t>
                      </a:r>
                      <a:r>
                        <a:rPr lang="en-US" sz="1000" b="1" dirty="0" smtClean="0">
                          <a:latin typeface="Times New Roman" panose="02020603050405020304" pitchFamily="18" charset="0"/>
                          <a:cs typeface="Times New Roman" panose="02020603050405020304" pitchFamily="18" charset="0"/>
                        </a:rPr>
                        <a:t>available documentation</a:t>
                      </a:r>
                      <a:endParaRPr lang="ru-RU" sz="1000" b="1"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Development of international tourism in the region and related industries. Improving the quality and efficiency of passenger service when crossing the Russian-Chinese border near the cities of Blagoveshchensk – </a:t>
                      </a:r>
                      <a:r>
                        <a:rPr lang="en-US" sz="1000" dirty="0" err="1" smtClean="0">
                          <a:latin typeface="Times New Roman" panose="02020603050405020304" pitchFamily="18" charset="0"/>
                          <a:cs typeface="Times New Roman" panose="02020603050405020304" pitchFamily="18" charset="0"/>
                        </a:rPr>
                        <a:t>Heihe.Capacity</a:t>
                      </a:r>
                      <a:r>
                        <a:rPr lang="en-US" sz="1000" dirty="0" smtClean="0">
                          <a:latin typeface="Times New Roman" panose="02020603050405020304" pitchFamily="18" charset="0"/>
                          <a:cs typeface="Times New Roman" panose="02020603050405020304" pitchFamily="18" charset="0"/>
                        </a:rPr>
                        <a:t> – 457 people / hour, 1034 thousand people / year (in the direction of departure and arrival).</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 xmlns:a16="http://schemas.microsoft.com/office/drawing/2014/main" val="10002"/>
                  </a:ext>
                </a:extLst>
              </a:tr>
              <a:tr h="215879">
                <a:tc>
                  <a:txBody>
                    <a:bodyPr/>
                    <a:lstStyle/>
                    <a:p>
                      <a:pPr algn="l"/>
                      <a:r>
                        <a:rPr lang="en-US" sz="1000" b="1" dirty="0" smtClean="0">
                          <a:latin typeface="Times New Roman" panose="02020603050405020304" pitchFamily="18" charset="0"/>
                          <a:cs typeface="Times New Roman" panose="02020603050405020304" pitchFamily="18" charset="0"/>
                        </a:rPr>
                        <a:t>Period of implementation </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2019</a:t>
                      </a:r>
                      <a:r>
                        <a:rPr lang="ru-RU" sz="1000" baseline="0" dirty="0" smtClean="0">
                          <a:latin typeface="Times New Roman" panose="02020603050405020304" pitchFamily="18" charset="0"/>
                          <a:cs typeface="Times New Roman" panose="02020603050405020304" pitchFamily="18" charset="0"/>
                        </a:rPr>
                        <a:t> – 2025</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3"/>
                  </a:ext>
                </a:extLst>
              </a:tr>
              <a:tr h="251976">
                <a:tc>
                  <a:txBody>
                    <a:bodyPr/>
                    <a:lstStyle/>
                    <a:p>
                      <a:pPr algn="l"/>
                      <a:r>
                        <a:rPr lang="en-US" sz="1000" b="1" dirty="0" smtClean="0">
                          <a:latin typeface="Times New Roman" panose="02020603050405020304" pitchFamily="18" charset="0"/>
                          <a:cs typeface="Times New Roman" panose="02020603050405020304" pitchFamily="18" charset="0"/>
                        </a:rPr>
                        <a:t>Project cost</a:t>
                      </a:r>
                      <a:r>
                        <a:rPr lang="ru-RU" sz="1000" b="1" dirty="0" smtClean="0">
                          <a:latin typeface="Times New Roman" panose="02020603050405020304" pitchFamily="18" charset="0"/>
                          <a:cs typeface="Times New Roman" panose="02020603050405020304" pitchFamily="18" charset="0"/>
                        </a:rPr>
                        <a:t>/</a:t>
                      </a:r>
                      <a:r>
                        <a:rPr lang="en-US" sz="1000" b="1" dirty="0" smtClean="0">
                          <a:latin typeface="Times New Roman" panose="02020603050405020304" pitchFamily="18" charset="0"/>
                          <a:cs typeface="Times New Roman" panose="02020603050405020304" pitchFamily="18" charset="0"/>
                        </a:rPr>
                        <a:t>required investments</a:t>
                      </a:r>
                      <a:r>
                        <a:rPr lang="ru-RU" sz="1000" b="1" dirty="0" smtClean="0">
                          <a:latin typeface="Times New Roman" panose="02020603050405020304" pitchFamily="18" charset="0"/>
                          <a:cs typeface="Times New Roman" panose="02020603050405020304" pitchFamily="18" charset="0"/>
                        </a:rPr>
                        <a:t>,</a:t>
                      </a:r>
                      <a:r>
                        <a:rPr lang="ru-RU" sz="1000" b="1" baseline="0" dirty="0" smtClean="0">
                          <a:latin typeface="Times New Roman" panose="02020603050405020304" pitchFamily="18" charset="0"/>
                          <a:cs typeface="Times New Roman" panose="02020603050405020304" pitchFamily="18" charset="0"/>
                        </a:rPr>
                        <a:t> </a:t>
                      </a:r>
                      <a:r>
                        <a:rPr lang="en-US" sz="1000" b="1" baseline="0" dirty="0" smtClean="0">
                          <a:latin typeface="Times New Roman" panose="02020603050405020304" pitchFamily="18" charset="0"/>
                          <a:cs typeface="Times New Roman" panose="02020603050405020304" pitchFamily="18" charset="0"/>
                        </a:rPr>
                        <a:t>million rubles</a:t>
                      </a:r>
                      <a:r>
                        <a:rPr lang="ru-RU" sz="1000" b="1" baseline="0" dirty="0" smtClean="0">
                          <a:latin typeface="Times New Roman" panose="02020603050405020304" pitchFamily="18" charset="0"/>
                          <a:cs typeface="Times New Roman" panose="02020603050405020304" pitchFamily="18" charset="0"/>
                        </a:rPr>
                        <a:t>.</a:t>
                      </a:r>
                      <a:endParaRPr lang="ru-RU" sz="10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8 103,5</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 xmlns:a16="http://schemas.microsoft.com/office/drawing/2014/main" val="10004"/>
                  </a:ext>
                </a:extLst>
              </a:tr>
              <a:tr h="331688">
                <a:tc>
                  <a:txBody>
                    <a:bodyPr/>
                    <a:lstStyle/>
                    <a:p>
                      <a:pPr algn="l"/>
                      <a:r>
                        <a:rPr lang="en-US" sz="1000" b="1" dirty="0" smtClean="0">
                          <a:latin typeface="Times New Roman" panose="02020603050405020304" pitchFamily="18" charset="0"/>
                          <a:cs typeface="Times New Roman" panose="02020603050405020304" pitchFamily="18" charset="0"/>
                        </a:rPr>
                        <a:t>Form of attracting investment</a:t>
                      </a:r>
                      <a:endParaRPr lang="ru-RU" sz="10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holding's funds</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5"/>
                  </a:ext>
                </a:extLst>
              </a:tr>
              <a:tr h="1332488">
                <a:tc>
                  <a:txBody>
                    <a:bodyPr/>
                    <a:lstStyle/>
                    <a:p>
                      <a:pPr algn="l"/>
                      <a:r>
                        <a:rPr lang="en-US" sz="1000" b="1" dirty="0" smtClean="0">
                          <a:latin typeface="Times New Roman" panose="02020603050405020304" pitchFamily="18" charset="0"/>
                          <a:cs typeface="Times New Roman" panose="02020603050405020304" pitchFamily="18" charset="0"/>
                        </a:rPr>
                        <a:t>The degree of readiness of the project;</a:t>
                      </a:r>
                      <a:r>
                        <a:rPr lang="ru-RU" sz="1000" b="1" baseline="0" dirty="0" smtClean="0">
                          <a:latin typeface="Times New Roman" panose="02020603050405020304" pitchFamily="18" charset="0"/>
                          <a:cs typeface="Times New Roman" panose="02020603050405020304" pitchFamily="18" charset="0"/>
                        </a:rPr>
                        <a:t> </a:t>
                      </a:r>
                      <a:r>
                        <a:rPr lang="en-US" sz="1000" b="1" baseline="0" dirty="0" smtClean="0">
                          <a:latin typeface="Times New Roman" panose="02020603050405020304" pitchFamily="18" charset="0"/>
                          <a:cs typeface="Times New Roman" panose="02020603050405020304" pitchFamily="18" charset="0"/>
                        </a:rPr>
                        <a:t>provision of raw materials, land, resources</a:t>
                      </a:r>
                      <a:endParaRPr lang="ru-RU" sz="10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gn="l"/>
                      <a:r>
                        <a:rPr lang="en-US" sz="1000" baseline="0" dirty="0" smtClean="0">
                          <a:latin typeface="Times New Roman" panose="02020603050405020304" pitchFamily="18" charset="0"/>
                          <a:cs typeface="Times New Roman" panose="02020603050405020304" pitchFamily="18" charset="0"/>
                        </a:rPr>
                        <a:t>In progress. It is included in the list of priority investment projects (PIP) of the region. State support measures for PIP.</a:t>
                      </a:r>
                      <a:r>
                        <a:rPr lang="ru-RU" sz="1000" baseline="0" dirty="0" smtClean="0">
                          <a:latin typeface="Times New Roman" panose="02020603050405020304" pitchFamily="18" charset="0"/>
                          <a:cs typeface="Times New Roman" panose="02020603050405020304" pitchFamily="18" charset="0"/>
                        </a:rPr>
                        <a:t> </a:t>
                      </a:r>
                      <a:r>
                        <a:rPr lang="en-US" sz="1000" baseline="0" dirty="0" smtClean="0">
                          <a:latin typeface="Times New Roman" panose="02020603050405020304" pitchFamily="18" charset="0"/>
                          <a:cs typeface="Times New Roman" panose="02020603050405020304" pitchFamily="18" charset="0"/>
                        </a:rPr>
                        <a:t>By order of the Governor of the Amur Region dated April 3, 2019 No. 53-r, it was recognized as a large-scale investment project</a:t>
                      </a:r>
                      <a:r>
                        <a:rPr lang="ru-RU" sz="1000" baseline="0" dirty="0" smtClean="0">
                          <a:latin typeface="Times New Roman" panose="02020603050405020304" pitchFamily="18" charset="0"/>
                          <a:cs typeface="Times New Roman" panose="02020603050405020304" pitchFamily="18" charset="0"/>
                        </a:rPr>
                        <a:t>. </a:t>
                      </a:r>
                      <a:r>
                        <a:rPr lang="en-US" sz="1000" baseline="0" dirty="0" smtClean="0">
                          <a:latin typeface="Times New Roman" panose="02020603050405020304" pitchFamily="18" charset="0"/>
                          <a:cs typeface="Times New Roman" panose="02020603050405020304" pitchFamily="18" charset="0"/>
                        </a:rPr>
                        <a:t>A business plan and a feasibility study of the project have been developed. A land plot was obtained for rent without bidding. It is a resident of the </a:t>
                      </a:r>
                      <a:r>
                        <a:rPr lang="en-US" sz="1000" baseline="0" dirty="0" err="1" smtClean="0">
                          <a:latin typeface="Times New Roman" panose="02020603050405020304" pitchFamily="18" charset="0"/>
                          <a:cs typeface="Times New Roman" panose="02020603050405020304" pitchFamily="18" charset="0"/>
                        </a:rPr>
                        <a:t>Priamurskaya</a:t>
                      </a:r>
                      <a:r>
                        <a:rPr lang="en-US" sz="1000" baseline="0" dirty="0" smtClean="0">
                          <a:latin typeface="Times New Roman" panose="02020603050405020304" pitchFamily="18" charset="0"/>
                          <a:cs typeface="Times New Roman" panose="02020603050405020304" pitchFamily="18" charset="0"/>
                        </a:rPr>
                        <a:t> TAD. Design and estimate documentation is in development, there is a FOB at the checkpoint. A positive conclusion of the </a:t>
                      </a:r>
                      <a:r>
                        <a:rPr lang="en-US" sz="1000" baseline="0" dirty="0" err="1" smtClean="0">
                          <a:latin typeface="Times New Roman" panose="02020603050405020304" pitchFamily="18" charset="0"/>
                          <a:cs typeface="Times New Roman" panose="02020603050405020304" pitchFamily="18" charset="0"/>
                        </a:rPr>
                        <a:t>Glavgosexpertiza</a:t>
                      </a:r>
                      <a:r>
                        <a:rPr lang="en-US" sz="1000" baseline="0" dirty="0" smtClean="0">
                          <a:latin typeface="Times New Roman" panose="02020603050405020304" pitchFamily="18" charset="0"/>
                          <a:cs typeface="Times New Roman" panose="02020603050405020304" pitchFamily="18" charset="0"/>
                        </a:rPr>
                        <a:t> of the Russian Federation and a construction permit was received. The technical concept of the project was agreed with the Chinese side, a number of joint documents were signed with the participation of the investor and representatives of the authorities of Heilongjiang Province, </a:t>
                      </a:r>
                      <a:r>
                        <a:rPr lang="en-US" sz="1000" baseline="0" dirty="0" err="1" smtClean="0">
                          <a:latin typeface="Times New Roman" panose="02020603050405020304" pitchFamily="18" charset="0"/>
                          <a:cs typeface="Times New Roman" panose="02020603050405020304" pitchFamily="18" charset="0"/>
                        </a:rPr>
                        <a:t>Heihe</a:t>
                      </a:r>
                      <a:r>
                        <a:rPr lang="en-US" sz="1000" baseline="0" dirty="0" smtClean="0">
                          <a:latin typeface="Times New Roman" panose="02020603050405020304" pitchFamily="18" charset="0"/>
                          <a:cs typeface="Times New Roman" panose="02020603050405020304" pitchFamily="18" charset="0"/>
                        </a:rPr>
                        <a:t>. </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 xmlns:a16="http://schemas.microsoft.com/office/drawing/2014/main" val="10006"/>
                  </a:ext>
                </a:extLst>
              </a:tr>
            </a:tbl>
          </a:graphicData>
        </a:graphic>
      </p:graphicFrame>
      <p:pic>
        <p:nvPicPr>
          <p:cNvPr id="12294" name="Picture 6" descr="C:\Users\DailideDA\Downloads\34b8eb2287bae0b410c0e0fc9250e38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551" b="9551"/>
          <a:stretch/>
        </p:blipFill>
        <p:spPr bwMode="auto">
          <a:xfrm>
            <a:off x="6098560" y="-1"/>
            <a:ext cx="3045439" cy="1746477"/>
          </a:xfrm>
          <a:prstGeom prst="rect">
            <a:avLst/>
          </a:prstGeom>
          <a:noFill/>
          <a:extLst>
            <a:ext uri="{909E8E84-426E-40DD-AFC4-6F175D3DCCD1}">
              <a14:hiddenFill xmlns:a14="http://schemas.microsoft.com/office/drawing/2010/main">
                <a:solidFill>
                  <a:srgbClr val="FFFFFF"/>
                </a:solidFill>
              </a14:hiddenFill>
            </a:ext>
          </a:extLst>
        </p:spPr>
      </p:pic>
      <p:pic>
        <p:nvPicPr>
          <p:cNvPr id="12295" name="Picture 7" descr="C:\Users\DailideDA\Downloads\1577956127_72_0_1208_639_600x0_80_0_0_f4b8245734b38c2ec18e90c6857576a5.jpg"/>
          <p:cNvPicPr>
            <a:picLocks noChangeAspect="1" noChangeArrowheads="1"/>
          </p:cNvPicPr>
          <p:nvPr/>
        </p:nvPicPr>
        <p:blipFill rotWithShape="1">
          <a:blip r:embed="rId4">
            <a:extLst>
              <a:ext uri="{28A0092B-C50C-407E-A947-70E740481C1C}">
                <a14:useLocalDpi xmlns:a14="http://schemas.microsoft.com/office/drawing/2010/main" val="0"/>
              </a:ext>
            </a:extLst>
          </a:blip>
          <a:srcRect l="1402" b="170"/>
          <a:stretch/>
        </p:blipFill>
        <p:spPr bwMode="auto">
          <a:xfrm>
            <a:off x="-5235" y="0"/>
            <a:ext cx="3071109" cy="1746476"/>
          </a:xfrm>
          <a:prstGeom prst="rect">
            <a:avLst/>
          </a:prstGeom>
          <a:noFill/>
          <a:extLst>
            <a:ext uri="{909E8E84-426E-40DD-AFC4-6F175D3DCCD1}">
              <a14:hiddenFill xmlns:a14="http://schemas.microsoft.com/office/drawing/2010/main">
                <a:solidFill>
                  <a:srgbClr val="FFFFFF"/>
                </a:solidFill>
              </a14:hiddenFill>
            </a:ext>
          </a:extLst>
        </p:spPr>
      </p:pic>
      <p:pic>
        <p:nvPicPr>
          <p:cNvPr id="12297" name="Picture 9" descr="C:\Users\DailideDA\Downloads\Первая_в_мире_трансграничная_канатная_дорога_(Благовещенск_-_Хэйхэ).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1335"/>
          <a:stretch/>
        </p:blipFill>
        <p:spPr bwMode="auto">
          <a:xfrm>
            <a:off x="3065874" y="0"/>
            <a:ext cx="3032686" cy="1746476"/>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3</a:t>
            </a:r>
            <a:r>
              <a:rPr lang="ru-RU" sz="2600" b="1" dirty="0">
                <a:cs typeface="Times New Roman" pitchFamily="18" charset="0"/>
              </a:rPr>
              <a:t>2</a:t>
            </a:r>
          </a:p>
        </p:txBody>
      </p:sp>
    </p:spTree>
    <p:extLst>
      <p:ext uri="{BB962C8B-B14F-4D97-AF65-F5344CB8AC3E}">
        <p14:creationId xmlns:p14="http://schemas.microsoft.com/office/powerpoint/2010/main" val="154043258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3" name="Прямоугольник 12"/>
          <p:cNvSpPr/>
          <p:nvPr/>
        </p:nvSpPr>
        <p:spPr>
          <a:xfrm>
            <a:off x="-5235" y="1"/>
            <a:ext cx="9149235" cy="68619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dirty="0">
              <a:ln>
                <a:noFill/>
              </a:ln>
              <a:solidFill>
                <a:prstClr val="white"/>
              </a:solidFill>
              <a:effectLst/>
              <a:uLnTx/>
              <a:uFillTx/>
              <a:latin typeface="Calibri"/>
              <a:ea typeface="+mn-ea"/>
              <a:cs typeface="+mn-cs"/>
            </a:endParaRPr>
          </a:p>
        </p:txBody>
      </p:sp>
      <p:graphicFrame>
        <p:nvGraphicFramePr>
          <p:cNvPr id="2" name="Таблица 1"/>
          <p:cNvGraphicFramePr>
            <a:graphicFrameLocks noGrp="1"/>
          </p:cNvGraphicFramePr>
          <p:nvPr>
            <p:extLst>
              <p:ext uri="{D42A27DB-BD31-4B8C-83A1-F6EECF244321}">
                <p14:modId xmlns:p14="http://schemas.microsoft.com/office/powerpoint/2010/main" val="918155225"/>
              </p:ext>
            </p:extLst>
          </p:nvPr>
        </p:nvGraphicFramePr>
        <p:xfrm>
          <a:off x="467544" y="1952836"/>
          <a:ext cx="8208912" cy="4356484"/>
        </p:xfrm>
        <a:graphic>
          <a:graphicData uri="http://schemas.openxmlformats.org/drawingml/2006/table">
            <a:tbl>
              <a:tblPr firstRow="1" bandRow="1">
                <a:tableStyleId>{5C22544A-7EE6-4342-B048-85BDC9FD1C3A}</a:tableStyleId>
              </a:tblPr>
              <a:tblGrid>
                <a:gridCol w="2088232">
                  <a:extLst>
                    <a:ext uri="{9D8B030D-6E8A-4147-A177-3AD203B41FA5}">
                      <a16:colId xmlns="" xmlns:a16="http://schemas.microsoft.com/office/drawing/2014/main" val="20000"/>
                    </a:ext>
                  </a:extLst>
                </a:gridCol>
                <a:gridCol w="6120680">
                  <a:extLst>
                    <a:ext uri="{9D8B030D-6E8A-4147-A177-3AD203B41FA5}">
                      <a16:colId xmlns="" xmlns:a16="http://schemas.microsoft.com/office/drawing/2014/main" val="20001"/>
                    </a:ext>
                  </a:extLst>
                </a:gridCol>
              </a:tblGrid>
              <a:tr h="603632">
                <a:tc gridSpan="2">
                  <a:txBody>
                    <a:bodyPr/>
                    <a:lstStyle/>
                    <a:p>
                      <a:pPr algn="ctr"/>
                      <a:r>
                        <a:rPr lang="en-US" sz="1200" b="1" dirty="0" smtClean="0">
                          <a:solidFill>
                            <a:schemeClr val="bg1"/>
                          </a:solidFill>
                          <a:latin typeface="Times New Roman" panose="02020603050405020304" pitchFamily="18" charset="0"/>
                          <a:cs typeface="Times New Roman" panose="02020603050405020304" pitchFamily="18" charset="0"/>
                        </a:rPr>
                        <a:t>Complex development of the territory in quarter 404 of the city of Blagoveshchensk</a:t>
                      </a:r>
                      <a:endParaRPr lang="ru-RU" sz="1200" b="1" dirty="0">
                        <a:solidFill>
                          <a:schemeClr val="bg1"/>
                        </a:solidFill>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 xmlns:a16="http://schemas.microsoft.com/office/drawing/2014/main" val="10000"/>
                  </a:ext>
                </a:extLst>
              </a:tr>
              <a:tr h="584500">
                <a:tc>
                  <a:txBody>
                    <a:bodyPr/>
                    <a:lstStyle/>
                    <a:p>
                      <a:pPr algn="l"/>
                      <a:r>
                        <a:rPr lang="en-US" sz="1000" b="1" dirty="0" smtClean="0">
                          <a:latin typeface="Times New Roman" panose="02020603050405020304" pitchFamily="18" charset="0"/>
                          <a:cs typeface="Times New Roman" panose="02020603050405020304" pitchFamily="18" charset="0"/>
                        </a:rPr>
                        <a:t>Project initiators </a:t>
                      </a:r>
                      <a:r>
                        <a:rPr lang="ru-RU" sz="1000" b="1" dirty="0" smtClean="0">
                          <a:latin typeface="Times New Roman" panose="02020603050405020304" pitchFamily="18" charset="0"/>
                          <a:cs typeface="Times New Roman" panose="02020603050405020304" pitchFamily="18" charset="0"/>
                        </a:rPr>
                        <a:t>, </a:t>
                      </a:r>
                      <a:r>
                        <a:rPr lang="en-US" sz="1000" b="1" dirty="0" smtClean="0">
                          <a:latin typeface="Times New Roman" panose="02020603050405020304" pitchFamily="18" charset="0"/>
                          <a:cs typeface="Times New Roman" panose="02020603050405020304" pitchFamily="18" charset="0"/>
                        </a:rPr>
                        <a:t>contacts</a:t>
                      </a:r>
                      <a:endParaRPr lang="ru-RU" sz="10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Special Developer "</a:t>
                      </a:r>
                      <a:r>
                        <a:rPr lang="en-US" sz="1000" dirty="0" err="1" smtClean="0">
                          <a:latin typeface="Times New Roman" panose="02020603050405020304" pitchFamily="18" charset="0"/>
                          <a:cs typeface="Times New Roman" panose="02020603050405020304" pitchFamily="18" charset="0"/>
                        </a:rPr>
                        <a:t>Amurstroy</a:t>
                      </a:r>
                      <a:r>
                        <a:rPr lang="en-US" sz="1000" dirty="0" smtClean="0">
                          <a:latin typeface="Times New Roman" panose="02020603050405020304" pitchFamily="18" charset="0"/>
                          <a:cs typeface="Times New Roman" panose="02020603050405020304" pitchFamily="18" charset="0"/>
                        </a:rPr>
                        <a:t>"</a:t>
                      </a:r>
                      <a:r>
                        <a:rPr lang="ru-RU" sz="1000" dirty="0" smtClean="0">
                          <a:latin typeface="Times New Roman" panose="02020603050405020304" pitchFamily="18" charset="0"/>
                          <a:cs typeface="Times New Roman" panose="02020603050405020304" pitchFamily="18" charset="0"/>
                        </a:rPr>
                        <a:t> </a:t>
                      </a:r>
                      <a:r>
                        <a:rPr lang="en-US" sz="1000" dirty="0" smtClean="0">
                          <a:latin typeface="Times New Roman" panose="02020603050405020304" pitchFamily="18" charset="0"/>
                          <a:cs typeface="Times New Roman" panose="02020603050405020304" pitchFamily="18" charset="0"/>
                        </a:rPr>
                        <a:t>JSC</a:t>
                      </a:r>
                      <a:r>
                        <a:rPr lang="ru-RU" sz="1000" baseline="0" dirty="0" smtClean="0">
                          <a:latin typeface="Times New Roman" panose="02020603050405020304" pitchFamily="18" charset="0"/>
                          <a:cs typeface="Times New Roman" panose="02020603050405020304" pitchFamily="18" charset="0"/>
                        </a:rPr>
                        <a:t>, </a:t>
                      </a:r>
                      <a:r>
                        <a:rPr lang="en-US" sz="1000" baseline="0" dirty="0" smtClean="0">
                          <a:latin typeface="Times New Roman" panose="02020603050405020304" pitchFamily="18" charset="0"/>
                          <a:cs typeface="Times New Roman" panose="02020603050405020304" pitchFamily="18" charset="0"/>
                        </a:rPr>
                        <a:t>TIN</a:t>
                      </a:r>
                      <a:r>
                        <a:rPr lang="ru-RU" sz="1000" baseline="0" dirty="0" smtClean="0">
                          <a:latin typeface="Times New Roman" panose="02020603050405020304" pitchFamily="18" charset="0"/>
                          <a:cs typeface="Times New Roman" panose="02020603050405020304" pitchFamily="18" charset="0"/>
                        </a:rPr>
                        <a:t> 2801005205,</a:t>
                      </a:r>
                    </a:p>
                    <a:p>
                      <a:r>
                        <a:rPr lang="ru-RU" sz="1000" baseline="0" dirty="0" smtClean="0">
                          <a:latin typeface="Times New Roman" panose="02020603050405020304" pitchFamily="18" charset="0"/>
                          <a:cs typeface="Times New Roman" panose="02020603050405020304" pitchFamily="18" charset="0"/>
                        </a:rPr>
                        <a:t>1 </a:t>
                      </a:r>
                      <a:r>
                        <a:rPr lang="en-US" sz="1000" baseline="0" dirty="0" smtClean="0">
                          <a:latin typeface="Times New Roman" panose="02020603050405020304" pitchFamily="18" charset="0"/>
                          <a:cs typeface="Times New Roman" panose="02020603050405020304" pitchFamily="18" charset="0"/>
                        </a:rPr>
                        <a:t>St. </a:t>
                      </a:r>
                      <a:r>
                        <a:rPr lang="en-US" sz="1000" baseline="0" dirty="0" err="1" smtClean="0">
                          <a:latin typeface="Times New Roman" panose="02020603050405020304" pitchFamily="18" charset="0"/>
                          <a:cs typeface="Times New Roman" panose="02020603050405020304" pitchFamily="18" charset="0"/>
                        </a:rPr>
                        <a:t>Innokenty</a:t>
                      </a:r>
                      <a:r>
                        <a:rPr lang="en-US" sz="1000" baseline="0" dirty="0" smtClean="0">
                          <a:latin typeface="Times New Roman" panose="02020603050405020304" pitchFamily="18" charset="0"/>
                          <a:cs typeface="Times New Roman" panose="02020603050405020304" pitchFamily="18" charset="0"/>
                        </a:rPr>
                        <a:t> lane</a:t>
                      </a:r>
                      <a:r>
                        <a:rPr lang="ru-RU" sz="1000" baseline="0" dirty="0" smtClean="0">
                          <a:latin typeface="Times New Roman" panose="02020603050405020304" pitchFamily="18" charset="0"/>
                          <a:cs typeface="Times New Roman" panose="02020603050405020304" pitchFamily="18" charset="0"/>
                        </a:rPr>
                        <a:t>, </a:t>
                      </a:r>
                      <a:r>
                        <a:rPr lang="en-US" sz="1000" baseline="0" dirty="0" smtClean="0">
                          <a:latin typeface="Times New Roman" panose="02020603050405020304" pitchFamily="18" charset="0"/>
                          <a:cs typeface="Times New Roman" panose="02020603050405020304" pitchFamily="18" charset="0"/>
                        </a:rPr>
                        <a:t>Blagoveshchensk</a:t>
                      </a:r>
                      <a:endParaRPr lang="ru-RU" sz="1000" baseline="0" dirty="0" smtClean="0">
                        <a:latin typeface="Times New Roman" panose="02020603050405020304" pitchFamily="18" charset="0"/>
                        <a:cs typeface="Times New Roman" panose="02020603050405020304" pitchFamily="18" charset="0"/>
                      </a:endParaRPr>
                    </a:p>
                    <a:p>
                      <a:r>
                        <a:rPr lang="en-US" sz="1000" baseline="0" dirty="0" err="1" smtClean="0">
                          <a:latin typeface="Times New Roman" panose="02020603050405020304" pitchFamily="18" charset="0"/>
                          <a:cs typeface="Times New Roman" panose="02020603050405020304" pitchFamily="18" charset="0"/>
                        </a:rPr>
                        <a:t>tel</a:t>
                      </a:r>
                      <a:r>
                        <a:rPr lang="ru-RU" sz="1000" baseline="0" dirty="0" smtClean="0">
                          <a:latin typeface="Times New Roman" panose="02020603050405020304" pitchFamily="18" charset="0"/>
                          <a:cs typeface="Times New Roman" panose="02020603050405020304" pitchFamily="18" charset="0"/>
                        </a:rPr>
                        <a:t>. 8 (4162) 20-03-16.</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1"/>
                  </a:ext>
                </a:extLst>
              </a:tr>
              <a:tr h="1008112">
                <a:tc>
                  <a:txBody>
                    <a:bodyPr/>
                    <a:lstStyle/>
                    <a:p>
                      <a:pPr algn="l"/>
                      <a:r>
                        <a:rPr lang="en-US" sz="1000" b="1" dirty="0" smtClean="0">
                          <a:latin typeface="Times New Roman" panose="02020603050405020304" pitchFamily="18" charset="0"/>
                          <a:cs typeface="Times New Roman" panose="02020603050405020304" pitchFamily="18" charset="0"/>
                        </a:rPr>
                        <a:t>The purpose of the project</a:t>
                      </a:r>
                      <a:r>
                        <a:rPr lang="ru-RU" sz="1000" b="1" dirty="0" smtClean="0">
                          <a:latin typeface="Times New Roman" panose="02020603050405020304" pitchFamily="18" charset="0"/>
                          <a:cs typeface="Times New Roman" panose="02020603050405020304" pitchFamily="18" charset="0"/>
                        </a:rPr>
                        <a:t>, </a:t>
                      </a:r>
                      <a:r>
                        <a:rPr lang="en-US" sz="1000" b="1" dirty="0" smtClean="0">
                          <a:latin typeface="Times New Roman" panose="02020603050405020304" pitchFamily="18" charset="0"/>
                          <a:cs typeface="Times New Roman" panose="02020603050405020304" pitchFamily="18" charset="0"/>
                        </a:rPr>
                        <a:t>capacity</a:t>
                      </a:r>
                      <a:r>
                        <a:rPr lang="ru-RU" sz="1000" b="1" dirty="0" smtClean="0">
                          <a:latin typeface="Times New Roman" panose="02020603050405020304" pitchFamily="18" charset="0"/>
                          <a:cs typeface="Times New Roman" panose="02020603050405020304" pitchFamily="18" charset="0"/>
                        </a:rPr>
                        <a:t>/</a:t>
                      </a:r>
                      <a:r>
                        <a:rPr lang="en-US" sz="1000" b="1" dirty="0" smtClean="0">
                          <a:latin typeface="Times New Roman" panose="02020603050405020304" pitchFamily="18" charset="0"/>
                          <a:cs typeface="Times New Roman" panose="02020603050405020304" pitchFamily="18" charset="0"/>
                        </a:rPr>
                        <a:t>available documentation</a:t>
                      </a:r>
                      <a:endParaRPr lang="ru-RU" sz="1000" b="1"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It is planned to build 11 apartment buildings for 952 apartments with a total living area of 42.8 thousand square meters (9, 10 and 14 floors).</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 xmlns:a16="http://schemas.microsoft.com/office/drawing/2014/main" val="10002"/>
                  </a:ext>
                </a:extLst>
              </a:tr>
              <a:tr h="215879">
                <a:tc>
                  <a:txBody>
                    <a:bodyPr/>
                    <a:lstStyle/>
                    <a:p>
                      <a:pPr algn="l"/>
                      <a:r>
                        <a:rPr lang="en-US" sz="1000" b="1" dirty="0" smtClean="0">
                          <a:latin typeface="Times New Roman" panose="02020603050405020304" pitchFamily="18" charset="0"/>
                          <a:cs typeface="Times New Roman" panose="02020603050405020304" pitchFamily="18" charset="0"/>
                        </a:rPr>
                        <a:t>Period of implementation </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2021</a:t>
                      </a:r>
                      <a:r>
                        <a:rPr lang="ru-RU" sz="1000" baseline="0" dirty="0" smtClean="0">
                          <a:latin typeface="Times New Roman" panose="02020603050405020304" pitchFamily="18" charset="0"/>
                          <a:cs typeface="Times New Roman" panose="02020603050405020304" pitchFamily="18" charset="0"/>
                        </a:rPr>
                        <a:t> – 2025</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3"/>
                  </a:ext>
                </a:extLst>
              </a:tr>
              <a:tr h="251976">
                <a:tc>
                  <a:txBody>
                    <a:bodyPr/>
                    <a:lstStyle/>
                    <a:p>
                      <a:pPr algn="l"/>
                      <a:r>
                        <a:rPr lang="en-US" sz="1000" b="1" dirty="0" smtClean="0">
                          <a:latin typeface="Times New Roman" panose="02020603050405020304" pitchFamily="18" charset="0"/>
                          <a:cs typeface="Times New Roman" panose="02020603050405020304" pitchFamily="18" charset="0"/>
                        </a:rPr>
                        <a:t>Project cost</a:t>
                      </a:r>
                      <a:r>
                        <a:rPr lang="ru-RU" sz="1000" b="1" dirty="0" smtClean="0">
                          <a:latin typeface="Times New Roman" panose="02020603050405020304" pitchFamily="18" charset="0"/>
                          <a:cs typeface="Times New Roman" panose="02020603050405020304" pitchFamily="18" charset="0"/>
                        </a:rPr>
                        <a:t>/</a:t>
                      </a:r>
                      <a:r>
                        <a:rPr lang="en-US" sz="1000" b="1" dirty="0" smtClean="0">
                          <a:latin typeface="Times New Roman" panose="02020603050405020304" pitchFamily="18" charset="0"/>
                          <a:cs typeface="Times New Roman" panose="02020603050405020304" pitchFamily="18" charset="0"/>
                        </a:rPr>
                        <a:t>required investments</a:t>
                      </a:r>
                      <a:r>
                        <a:rPr lang="ru-RU" sz="1000" b="1" dirty="0" smtClean="0">
                          <a:latin typeface="Times New Roman" panose="02020603050405020304" pitchFamily="18" charset="0"/>
                          <a:cs typeface="Times New Roman" panose="02020603050405020304" pitchFamily="18" charset="0"/>
                        </a:rPr>
                        <a:t>,</a:t>
                      </a:r>
                      <a:r>
                        <a:rPr lang="ru-RU" sz="1000" b="1" baseline="0" dirty="0" smtClean="0">
                          <a:latin typeface="Times New Roman" panose="02020603050405020304" pitchFamily="18" charset="0"/>
                          <a:cs typeface="Times New Roman" panose="02020603050405020304" pitchFamily="18" charset="0"/>
                        </a:rPr>
                        <a:t> </a:t>
                      </a:r>
                      <a:r>
                        <a:rPr lang="en-US" sz="1000" b="1" baseline="0" dirty="0" smtClean="0">
                          <a:latin typeface="Times New Roman" panose="02020603050405020304" pitchFamily="18" charset="0"/>
                          <a:cs typeface="Times New Roman" panose="02020603050405020304" pitchFamily="18" charset="0"/>
                        </a:rPr>
                        <a:t>million rubles</a:t>
                      </a:r>
                      <a:r>
                        <a:rPr lang="ru-RU" sz="1000" b="1" baseline="0" dirty="0" smtClean="0">
                          <a:latin typeface="Times New Roman" panose="02020603050405020304" pitchFamily="18" charset="0"/>
                          <a:cs typeface="Times New Roman" panose="02020603050405020304" pitchFamily="18" charset="0"/>
                        </a:rPr>
                        <a:t>.</a:t>
                      </a:r>
                      <a:endParaRPr lang="ru-RU" sz="10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2 449,28</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 xmlns:a16="http://schemas.microsoft.com/office/drawing/2014/main" val="10004"/>
                  </a:ext>
                </a:extLst>
              </a:tr>
              <a:tr h="331688">
                <a:tc>
                  <a:txBody>
                    <a:bodyPr/>
                    <a:lstStyle/>
                    <a:p>
                      <a:pPr algn="l"/>
                      <a:r>
                        <a:rPr lang="en-US" sz="1000" b="1" dirty="0" smtClean="0">
                          <a:latin typeface="Times New Roman" panose="02020603050405020304" pitchFamily="18" charset="0"/>
                          <a:cs typeface="Times New Roman" panose="02020603050405020304" pitchFamily="18" charset="0"/>
                        </a:rPr>
                        <a:t>Form of attracting investment</a:t>
                      </a:r>
                      <a:endParaRPr lang="ru-RU" sz="10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investor funds</a:t>
                      </a:r>
                      <a:r>
                        <a:rPr lang="ru-RU" sz="1000" dirty="0" smtClean="0">
                          <a:latin typeface="Times New Roman" panose="02020603050405020304" pitchFamily="18" charset="0"/>
                          <a:cs typeface="Times New Roman" panose="02020603050405020304" pitchFamily="18" charset="0"/>
                        </a:rPr>
                        <a:t>, </a:t>
                      </a:r>
                      <a:r>
                        <a:rPr lang="en-US" sz="1000" dirty="0" smtClean="0">
                          <a:latin typeface="Times New Roman" panose="02020603050405020304" pitchFamily="18" charset="0"/>
                          <a:cs typeface="Times New Roman" panose="02020603050405020304" pitchFamily="18" charset="0"/>
                        </a:rPr>
                        <a:t>equity contracts through escrow accounts </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5"/>
                  </a:ext>
                </a:extLst>
              </a:tr>
              <a:tr h="1188472">
                <a:tc>
                  <a:txBody>
                    <a:bodyPr/>
                    <a:lstStyle/>
                    <a:p>
                      <a:pPr algn="l"/>
                      <a:r>
                        <a:rPr lang="en-US" sz="1000" b="1" dirty="0" smtClean="0">
                          <a:latin typeface="Times New Roman" panose="02020603050405020304" pitchFamily="18" charset="0"/>
                          <a:cs typeface="Times New Roman" panose="02020603050405020304" pitchFamily="18" charset="0"/>
                        </a:rPr>
                        <a:t>The degree of readiness of the project;</a:t>
                      </a:r>
                      <a:r>
                        <a:rPr lang="ru-RU" sz="1000" b="1" baseline="0" dirty="0" smtClean="0">
                          <a:latin typeface="Times New Roman" panose="02020603050405020304" pitchFamily="18" charset="0"/>
                          <a:cs typeface="Times New Roman" panose="02020603050405020304" pitchFamily="18" charset="0"/>
                        </a:rPr>
                        <a:t> </a:t>
                      </a:r>
                      <a:r>
                        <a:rPr lang="en-US" sz="1000" b="1" baseline="0" dirty="0" smtClean="0">
                          <a:latin typeface="Times New Roman" panose="02020603050405020304" pitchFamily="18" charset="0"/>
                          <a:cs typeface="Times New Roman" panose="02020603050405020304" pitchFamily="18" charset="0"/>
                        </a:rPr>
                        <a:t>provision of raw materials, land, resources</a:t>
                      </a:r>
                      <a:endParaRPr lang="ru-RU" sz="10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gn="l"/>
                      <a:r>
                        <a:rPr lang="en-US" sz="1000" baseline="0" dirty="0" smtClean="0">
                          <a:latin typeface="Times New Roman" panose="02020603050405020304" pitchFamily="18" charset="0"/>
                          <a:cs typeface="Times New Roman" panose="02020603050405020304" pitchFamily="18" charset="0"/>
                        </a:rPr>
                        <a:t>In progress. </a:t>
                      </a:r>
                    </a:p>
                    <a:p>
                      <a:pPr algn="l"/>
                      <a:r>
                        <a:rPr lang="en-US" sz="1000" baseline="0" dirty="0" smtClean="0">
                          <a:latin typeface="Times New Roman" panose="02020603050405020304" pitchFamily="18" charset="0"/>
                          <a:cs typeface="Times New Roman" panose="02020603050405020304" pitchFamily="18" charset="0"/>
                        </a:rPr>
                        <a:t>Of the 11 apartment buildings, six (from the 1st to the 6th) have been commissioned, four (8th, 9th, 10th, 11th) will be implemented by the end of 2023. The commissioning of the 7th house is scheduled for the 4th quarter of 2024, the transfer to equity holders - for the second quarter of 2025.</a:t>
                      </a:r>
                    </a:p>
                    <a:p>
                      <a:pPr algn="l"/>
                      <a:r>
                        <a:rPr lang="en-US" sz="1000" baseline="0" dirty="0" smtClean="0">
                          <a:latin typeface="Times New Roman" panose="02020603050405020304" pitchFamily="18" charset="0"/>
                          <a:cs typeface="Times New Roman" panose="02020603050405020304" pitchFamily="18" charset="0"/>
                        </a:rPr>
                        <a:t>By order of the Governor of the Amur Region dated February 28, 2018 No. 13-r, it was recognized as a large-scale investment project. </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 xmlns:a16="http://schemas.microsoft.com/office/drawing/2014/main" val="10006"/>
                  </a:ext>
                </a:extLst>
              </a:tr>
            </a:tbl>
          </a:graphicData>
        </a:graphic>
      </p:graphicFrame>
      <p:pic>
        <p:nvPicPr>
          <p:cNvPr id="8194" name="Picture 2" descr="C:\Users\DailideDA\Downloads\30293-g-blagoveschensk-rayon-404-kvartal-litera-4-612ecd03babe7.jpg"/>
          <p:cNvPicPr>
            <a:picLocks noChangeAspect="1" noChangeArrowheads="1"/>
          </p:cNvPicPr>
          <p:nvPr/>
        </p:nvPicPr>
        <p:blipFill rotWithShape="1">
          <a:blip r:embed="rId3">
            <a:extLst>
              <a:ext uri="{28A0092B-C50C-407E-A947-70E740481C1C}">
                <a14:useLocalDpi xmlns:a14="http://schemas.microsoft.com/office/drawing/2010/main" val="0"/>
              </a:ext>
            </a:extLst>
          </a:blip>
          <a:srcRect t="11600" b="11616"/>
          <a:stretch/>
        </p:blipFill>
        <p:spPr bwMode="auto">
          <a:xfrm>
            <a:off x="3065873" y="-3"/>
            <a:ext cx="3032688" cy="1746481"/>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DailideDA\Downloads\влавг.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162" r="6351" b="170"/>
          <a:stretch/>
        </p:blipFill>
        <p:spPr bwMode="auto">
          <a:xfrm>
            <a:off x="-5234" y="-2"/>
            <a:ext cx="3071108" cy="174648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Users\DailideDA\Downloads\origin.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4606" b="14449"/>
          <a:stretch/>
        </p:blipFill>
        <p:spPr bwMode="auto">
          <a:xfrm>
            <a:off x="6098561" y="-3"/>
            <a:ext cx="3045439" cy="1746482"/>
          </a:xfrm>
          <a:prstGeom prst="rect">
            <a:avLst/>
          </a:prstGeom>
          <a:noFill/>
          <a:extLst>
            <a:ext uri="{909E8E84-426E-40DD-AFC4-6F175D3DCCD1}">
              <a14:hiddenFill xmlns:a14="http://schemas.microsoft.com/office/drawing/2010/main">
                <a:solidFill>
                  <a:srgbClr val="FFFFFF"/>
                </a:solidFill>
              </a14:hiddenFill>
            </a:ext>
          </a:extLst>
        </p:spPr>
      </p:pic>
      <p:sp>
        <p:nvSpPr>
          <p:cNvPr id="14" name="Прямоугольник 13"/>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2600" b="1" i="0" u="none" strike="noStrike" kern="1200" cap="none" spc="0" normalizeH="0" baseline="0" noProof="0" dirty="0" smtClean="0">
                <a:ln>
                  <a:noFill/>
                </a:ln>
                <a:solidFill>
                  <a:prstClr val="white"/>
                </a:solidFill>
                <a:effectLst/>
                <a:uLnTx/>
                <a:uFillTx/>
                <a:latin typeface="Calibri"/>
                <a:ea typeface="+mn-ea"/>
                <a:cs typeface="Times New Roman" pitchFamily="18" charset="0"/>
              </a:rPr>
              <a:t>33</a:t>
            </a:r>
            <a:endParaRPr kumimoji="0" lang="ru-RU" sz="2600" b="1" i="0" u="none" strike="noStrike" kern="1200" cap="none" spc="0" normalizeH="0" baseline="0" noProof="0" dirty="0">
              <a:ln>
                <a:noFill/>
              </a:ln>
              <a:solidFill>
                <a:prstClr val="white"/>
              </a:solidFill>
              <a:effectLst/>
              <a:uLnTx/>
              <a:uFillTx/>
              <a:latin typeface="Calibri"/>
              <a:ea typeface="+mn-ea"/>
              <a:cs typeface="Times New Roman" pitchFamily="18" charset="0"/>
            </a:endParaRPr>
          </a:p>
        </p:txBody>
      </p:sp>
    </p:spTree>
    <p:extLst>
      <p:ext uri="{BB962C8B-B14F-4D97-AF65-F5344CB8AC3E}">
        <p14:creationId xmlns:p14="http://schemas.microsoft.com/office/powerpoint/2010/main" val="75867743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5235" y="1"/>
            <a:ext cx="9149235" cy="685799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3544516302"/>
              </p:ext>
            </p:extLst>
          </p:nvPr>
        </p:nvGraphicFramePr>
        <p:xfrm>
          <a:off x="467544" y="1952836"/>
          <a:ext cx="8208912" cy="4190959"/>
        </p:xfrm>
        <a:graphic>
          <a:graphicData uri="http://schemas.openxmlformats.org/drawingml/2006/table">
            <a:tbl>
              <a:tblPr firstRow="1" bandRow="1">
                <a:tableStyleId>{5C22544A-7EE6-4342-B048-85BDC9FD1C3A}</a:tableStyleId>
              </a:tblPr>
              <a:tblGrid>
                <a:gridCol w="2088232">
                  <a:extLst>
                    <a:ext uri="{9D8B030D-6E8A-4147-A177-3AD203B41FA5}">
                      <a16:colId xmlns="" xmlns:a16="http://schemas.microsoft.com/office/drawing/2014/main" val="20000"/>
                    </a:ext>
                  </a:extLst>
                </a:gridCol>
                <a:gridCol w="6120680">
                  <a:extLst>
                    <a:ext uri="{9D8B030D-6E8A-4147-A177-3AD203B41FA5}">
                      <a16:colId xmlns="" xmlns:a16="http://schemas.microsoft.com/office/drawing/2014/main" val="20001"/>
                    </a:ext>
                  </a:extLst>
                </a:gridCol>
              </a:tblGrid>
              <a:tr h="603632">
                <a:tc gridSpan="2">
                  <a:txBody>
                    <a:bodyPr/>
                    <a:lstStyle/>
                    <a:p>
                      <a:pPr algn="ctr"/>
                      <a:r>
                        <a:rPr lang="en-US" sz="1200" b="1" dirty="0" smtClean="0">
                          <a:latin typeface="Times New Roman" panose="02020603050405020304" pitchFamily="18" charset="0"/>
                          <a:cs typeface="Times New Roman" panose="02020603050405020304" pitchFamily="18" charset="0"/>
                        </a:rPr>
                        <a:t>Grand city center "Tribune Hall"</a:t>
                      </a:r>
                      <a:r>
                        <a:rPr lang="ru-RU" sz="1200" b="1" dirty="0" smtClean="0">
                          <a:latin typeface="Times New Roman" panose="02020603050405020304" pitchFamily="18" charset="0"/>
                          <a:cs typeface="Times New Roman" panose="02020603050405020304" pitchFamily="18" charset="0"/>
                        </a:rPr>
                        <a:t>,</a:t>
                      </a:r>
                      <a:r>
                        <a:rPr lang="en-US" sz="1200" b="1" dirty="0" smtClean="0">
                          <a:latin typeface="Times New Roman" panose="02020603050405020304" pitchFamily="18" charset="0"/>
                          <a:cs typeface="Times New Roman" panose="02020603050405020304" pitchFamily="18" charset="0"/>
                        </a:rPr>
                        <a:t> Blagoveshchensk, Amur region</a:t>
                      </a:r>
                      <a:endParaRPr lang="ru-RU" sz="12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 xmlns:a16="http://schemas.microsoft.com/office/drawing/2014/main" val="10000"/>
                  </a:ext>
                </a:extLst>
              </a:tr>
              <a:tr h="332472">
                <a:tc>
                  <a:txBody>
                    <a:bodyPr/>
                    <a:lstStyle/>
                    <a:p>
                      <a:pPr algn="l"/>
                      <a:r>
                        <a:rPr lang="en-US" sz="1000" b="1" dirty="0" smtClean="0">
                          <a:latin typeface="Times New Roman" panose="02020603050405020304" pitchFamily="18" charset="0"/>
                          <a:cs typeface="Times New Roman" panose="02020603050405020304" pitchFamily="18" charset="0"/>
                        </a:rPr>
                        <a:t>Project initiators </a:t>
                      </a:r>
                      <a:r>
                        <a:rPr lang="ru-RU" sz="1000" b="1" dirty="0" smtClean="0">
                          <a:latin typeface="Times New Roman" panose="02020603050405020304" pitchFamily="18" charset="0"/>
                          <a:cs typeface="Times New Roman" panose="02020603050405020304" pitchFamily="18" charset="0"/>
                        </a:rPr>
                        <a:t>, </a:t>
                      </a:r>
                      <a:r>
                        <a:rPr lang="en-US" sz="1000" b="1" dirty="0" smtClean="0">
                          <a:latin typeface="Times New Roman" panose="02020603050405020304" pitchFamily="18" charset="0"/>
                          <a:cs typeface="Times New Roman" panose="02020603050405020304" pitchFamily="18" charset="0"/>
                        </a:rPr>
                        <a:t>contacts</a:t>
                      </a:r>
                      <a:endParaRPr lang="ru-RU" sz="10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Administration of the city of Blagoveshchensk</a:t>
                      </a:r>
                      <a:r>
                        <a:rPr lang="ru-RU" sz="1000" dirty="0" smtClean="0">
                          <a:latin typeface="Times New Roman" panose="02020603050405020304" pitchFamily="18" charset="0"/>
                          <a:cs typeface="Times New Roman" panose="02020603050405020304" pitchFamily="18" charset="0"/>
                        </a:rPr>
                        <a:t>,</a:t>
                      </a:r>
                    </a:p>
                    <a:p>
                      <a:r>
                        <a:rPr lang="en-US" sz="1000" baseline="0" dirty="0" smtClean="0">
                          <a:latin typeface="Times New Roman" panose="02020603050405020304" pitchFamily="18" charset="0"/>
                          <a:cs typeface="Times New Roman" panose="02020603050405020304" pitchFamily="18" charset="0"/>
                        </a:rPr>
                        <a:t>Andrey </a:t>
                      </a:r>
                      <a:r>
                        <a:rPr lang="en-US" sz="1000" baseline="0" dirty="0" err="1" smtClean="0">
                          <a:latin typeface="Times New Roman" panose="02020603050405020304" pitchFamily="18" charset="0"/>
                          <a:cs typeface="Times New Roman" panose="02020603050405020304" pitchFamily="18" charset="0"/>
                        </a:rPr>
                        <a:t>Anatolyevich</a:t>
                      </a:r>
                      <a:r>
                        <a:rPr lang="en-US" sz="1000" baseline="0" dirty="0" smtClean="0">
                          <a:latin typeface="Times New Roman" panose="02020603050405020304" pitchFamily="18" charset="0"/>
                          <a:cs typeface="Times New Roman" panose="02020603050405020304" pitchFamily="18" charset="0"/>
                        </a:rPr>
                        <a:t> </a:t>
                      </a:r>
                      <a:r>
                        <a:rPr lang="en-US" sz="1000" baseline="0" dirty="0" err="1" smtClean="0">
                          <a:latin typeface="Times New Roman" panose="02020603050405020304" pitchFamily="18" charset="0"/>
                          <a:cs typeface="Times New Roman" panose="02020603050405020304" pitchFamily="18" charset="0"/>
                        </a:rPr>
                        <a:t>Krolevetsky</a:t>
                      </a:r>
                      <a:r>
                        <a:rPr lang="ru-RU" sz="1000" baseline="0" dirty="0" smtClean="0">
                          <a:latin typeface="Times New Roman" panose="02020603050405020304" pitchFamily="18" charset="0"/>
                          <a:cs typeface="Times New Roman" panose="02020603050405020304" pitchFamily="18" charset="0"/>
                        </a:rPr>
                        <a:t>, </a:t>
                      </a:r>
                      <a:r>
                        <a:rPr lang="en-US" sz="1000" baseline="0" dirty="0" err="1" smtClean="0">
                          <a:latin typeface="Times New Roman" panose="02020603050405020304" pitchFamily="18" charset="0"/>
                          <a:cs typeface="Times New Roman" panose="02020603050405020304" pitchFamily="18" charset="0"/>
                        </a:rPr>
                        <a:t>tel</a:t>
                      </a:r>
                      <a:r>
                        <a:rPr lang="ru-RU" sz="1000" baseline="0" dirty="0" smtClean="0">
                          <a:latin typeface="Times New Roman" panose="02020603050405020304" pitchFamily="18" charset="0"/>
                          <a:cs typeface="Times New Roman" panose="02020603050405020304" pitchFamily="18" charset="0"/>
                        </a:rPr>
                        <a:t>. 8 (4162) 233-817.</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1"/>
                  </a:ext>
                </a:extLst>
              </a:tr>
              <a:tr h="958839">
                <a:tc>
                  <a:txBody>
                    <a:bodyPr/>
                    <a:lstStyle/>
                    <a:p>
                      <a:pPr algn="l"/>
                      <a:r>
                        <a:rPr lang="en-US" sz="1000" b="1" dirty="0" smtClean="0">
                          <a:latin typeface="Times New Roman" panose="02020603050405020304" pitchFamily="18" charset="0"/>
                          <a:cs typeface="Times New Roman" panose="02020603050405020304" pitchFamily="18" charset="0"/>
                        </a:rPr>
                        <a:t>The purpose of the project</a:t>
                      </a:r>
                      <a:r>
                        <a:rPr lang="ru-RU" sz="1000" b="1" dirty="0" smtClean="0">
                          <a:latin typeface="Times New Roman" panose="02020603050405020304" pitchFamily="18" charset="0"/>
                          <a:cs typeface="Times New Roman" panose="02020603050405020304" pitchFamily="18" charset="0"/>
                        </a:rPr>
                        <a:t>, </a:t>
                      </a:r>
                      <a:r>
                        <a:rPr lang="en-US" sz="1000" b="1" dirty="0" smtClean="0">
                          <a:latin typeface="Times New Roman" panose="02020603050405020304" pitchFamily="18" charset="0"/>
                          <a:cs typeface="Times New Roman" panose="02020603050405020304" pitchFamily="18" charset="0"/>
                        </a:rPr>
                        <a:t>capacity</a:t>
                      </a:r>
                      <a:r>
                        <a:rPr lang="ru-RU" sz="1000" b="1" dirty="0" smtClean="0">
                          <a:latin typeface="Times New Roman" panose="02020603050405020304" pitchFamily="18" charset="0"/>
                          <a:cs typeface="Times New Roman" panose="02020603050405020304" pitchFamily="18" charset="0"/>
                        </a:rPr>
                        <a:t>/</a:t>
                      </a:r>
                      <a:r>
                        <a:rPr lang="en-US" sz="1000" b="1" dirty="0" smtClean="0">
                          <a:latin typeface="Times New Roman" panose="02020603050405020304" pitchFamily="18" charset="0"/>
                          <a:cs typeface="Times New Roman" panose="02020603050405020304" pitchFamily="18" charset="0"/>
                        </a:rPr>
                        <a:t>available documentation</a:t>
                      </a:r>
                      <a:endParaRPr lang="ru-RU" sz="1000" b="1"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Reconstruction and improvement of the existing Lenin Square and its smooth transition to the alluvial area. Placement of a cultural center with a tribune, which will become a universal structure and can be used as an observation deck, a tribune for spectators, etc.</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 xmlns:a16="http://schemas.microsoft.com/office/drawing/2014/main" val="10002"/>
                  </a:ext>
                </a:extLst>
              </a:tr>
              <a:tr h="215879">
                <a:tc>
                  <a:txBody>
                    <a:bodyPr/>
                    <a:lstStyle/>
                    <a:p>
                      <a:pPr algn="l"/>
                      <a:r>
                        <a:rPr lang="en-US" sz="1000" b="1" dirty="0" smtClean="0">
                          <a:latin typeface="Times New Roman" panose="02020603050405020304" pitchFamily="18" charset="0"/>
                          <a:cs typeface="Times New Roman" panose="02020603050405020304" pitchFamily="18" charset="0"/>
                        </a:rPr>
                        <a:t>Period of implementation </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2020</a:t>
                      </a:r>
                      <a:r>
                        <a:rPr lang="ru-RU" sz="1000" baseline="0" dirty="0" smtClean="0">
                          <a:latin typeface="Times New Roman" panose="02020603050405020304" pitchFamily="18" charset="0"/>
                          <a:cs typeface="Times New Roman" panose="02020603050405020304" pitchFamily="18" charset="0"/>
                        </a:rPr>
                        <a:t> – 202</a:t>
                      </a:r>
                      <a:r>
                        <a:rPr lang="en-US" sz="1000" baseline="0" dirty="0" smtClean="0">
                          <a:latin typeface="Times New Roman" panose="02020603050405020304" pitchFamily="18" charset="0"/>
                          <a:cs typeface="Times New Roman" panose="02020603050405020304" pitchFamily="18" charset="0"/>
                        </a:rPr>
                        <a:t>4</a:t>
                      </a:r>
                      <a:r>
                        <a:rPr lang="ru-RU" sz="1000" baseline="0" dirty="0" smtClean="0">
                          <a:latin typeface="Times New Roman" panose="02020603050405020304" pitchFamily="18" charset="0"/>
                          <a:cs typeface="Times New Roman" panose="02020603050405020304" pitchFamily="18" charset="0"/>
                        </a:rPr>
                        <a:t> </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3"/>
                  </a:ext>
                </a:extLst>
              </a:tr>
              <a:tr h="251976">
                <a:tc>
                  <a:txBody>
                    <a:bodyPr/>
                    <a:lstStyle/>
                    <a:p>
                      <a:pPr algn="l"/>
                      <a:r>
                        <a:rPr lang="en-US" sz="1000" b="1" dirty="0" smtClean="0">
                          <a:latin typeface="Times New Roman" panose="02020603050405020304" pitchFamily="18" charset="0"/>
                          <a:cs typeface="Times New Roman" panose="02020603050405020304" pitchFamily="18" charset="0"/>
                        </a:rPr>
                        <a:t>Project cost</a:t>
                      </a:r>
                      <a:r>
                        <a:rPr lang="ru-RU" sz="1000" b="1" dirty="0" smtClean="0">
                          <a:latin typeface="Times New Roman" panose="02020603050405020304" pitchFamily="18" charset="0"/>
                          <a:cs typeface="Times New Roman" panose="02020603050405020304" pitchFamily="18" charset="0"/>
                        </a:rPr>
                        <a:t>/</a:t>
                      </a:r>
                      <a:r>
                        <a:rPr lang="en-US" sz="1000" b="1" dirty="0" smtClean="0">
                          <a:latin typeface="Times New Roman" panose="02020603050405020304" pitchFamily="18" charset="0"/>
                          <a:cs typeface="Times New Roman" panose="02020603050405020304" pitchFamily="18" charset="0"/>
                        </a:rPr>
                        <a:t>required investments</a:t>
                      </a:r>
                      <a:r>
                        <a:rPr lang="ru-RU" sz="1000" b="1" dirty="0" smtClean="0">
                          <a:latin typeface="Times New Roman" panose="02020603050405020304" pitchFamily="18" charset="0"/>
                          <a:cs typeface="Times New Roman" panose="02020603050405020304" pitchFamily="18" charset="0"/>
                        </a:rPr>
                        <a:t>,</a:t>
                      </a:r>
                      <a:r>
                        <a:rPr lang="ru-RU" sz="1000" b="1" baseline="0" dirty="0" smtClean="0">
                          <a:latin typeface="Times New Roman" panose="02020603050405020304" pitchFamily="18" charset="0"/>
                          <a:cs typeface="Times New Roman" panose="02020603050405020304" pitchFamily="18" charset="0"/>
                        </a:rPr>
                        <a:t> </a:t>
                      </a:r>
                      <a:r>
                        <a:rPr lang="en-US" sz="1000" b="1" baseline="0" dirty="0" smtClean="0">
                          <a:latin typeface="Times New Roman" panose="02020603050405020304" pitchFamily="18" charset="0"/>
                          <a:cs typeface="Times New Roman" panose="02020603050405020304" pitchFamily="18" charset="0"/>
                        </a:rPr>
                        <a:t>million rubles</a:t>
                      </a:r>
                      <a:r>
                        <a:rPr lang="ru-RU" sz="1000" b="1" baseline="0" dirty="0" smtClean="0">
                          <a:latin typeface="Times New Roman" panose="02020603050405020304" pitchFamily="18" charset="0"/>
                          <a:cs typeface="Times New Roman" panose="02020603050405020304" pitchFamily="18" charset="0"/>
                        </a:rPr>
                        <a:t>.</a:t>
                      </a:r>
                      <a:endParaRPr lang="ru-RU" sz="10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2</a:t>
                      </a:r>
                      <a:r>
                        <a:rPr lang="ru-RU" sz="1000" baseline="0" dirty="0" smtClean="0">
                          <a:latin typeface="Times New Roman" panose="02020603050405020304" pitchFamily="18" charset="0"/>
                          <a:cs typeface="Times New Roman" panose="02020603050405020304" pitchFamily="18" charset="0"/>
                        </a:rPr>
                        <a:t> 151</a:t>
                      </a:r>
                      <a:r>
                        <a:rPr lang="ru-RU" sz="1000" dirty="0" smtClean="0">
                          <a:latin typeface="Times New Roman" panose="02020603050405020304" pitchFamily="18" charset="0"/>
                          <a:cs typeface="Times New Roman" panose="02020603050405020304" pitchFamily="18" charset="0"/>
                        </a:rPr>
                        <a:t>,45</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 xmlns:a16="http://schemas.microsoft.com/office/drawing/2014/main" val="10004"/>
                  </a:ext>
                </a:extLst>
              </a:tr>
              <a:tr h="331688">
                <a:tc>
                  <a:txBody>
                    <a:bodyPr/>
                    <a:lstStyle/>
                    <a:p>
                      <a:pPr algn="l"/>
                      <a:r>
                        <a:rPr lang="en-US" sz="1000" b="1" dirty="0" smtClean="0">
                          <a:latin typeface="Times New Roman" panose="02020603050405020304" pitchFamily="18" charset="0"/>
                          <a:cs typeface="Times New Roman" panose="02020603050405020304" pitchFamily="18" charset="0"/>
                        </a:rPr>
                        <a:t>Form of attracting investment</a:t>
                      </a:r>
                      <a:endParaRPr lang="ru-RU" sz="10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budgetary funds</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5"/>
                  </a:ext>
                </a:extLst>
              </a:tr>
              <a:tr h="1260480">
                <a:tc>
                  <a:txBody>
                    <a:bodyPr/>
                    <a:lstStyle/>
                    <a:p>
                      <a:pPr algn="l"/>
                      <a:r>
                        <a:rPr lang="en-US" sz="1000" b="1" dirty="0" smtClean="0">
                          <a:latin typeface="Times New Roman" panose="02020603050405020304" pitchFamily="18" charset="0"/>
                          <a:cs typeface="Times New Roman" panose="02020603050405020304" pitchFamily="18" charset="0"/>
                        </a:rPr>
                        <a:t>The degree of readiness of the project;</a:t>
                      </a:r>
                      <a:r>
                        <a:rPr lang="ru-RU" sz="1000" b="1" baseline="0" dirty="0" smtClean="0">
                          <a:latin typeface="Times New Roman" panose="02020603050405020304" pitchFamily="18" charset="0"/>
                          <a:cs typeface="Times New Roman" panose="02020603050405020304" pitchFamily="18" charset="0"/>
                        </a:rPr>
                        <a:t> </a:t>
                      </a:r>
                      <a:r>
                        <a:rPr lang="en-US" sz="1000" b="1" baseline="0" dirty="0" smtClean="0">
                          <a:latin typeface="Times New Roman" panose="02020603050405020304" pitchFamily="18" charset="0"/>
                          <a:cs typeface="Times New Roman" panose="02020603050405020304" pitchFamily="18" charset="0"/>
                        </a:rPr>
                        <a:t>provision of raw materials, land, resources</a:t>
                      </a:r>
                      <a:endParaRPr lang="ru-RU" sz="10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baseline="0" dirty="0" smtClean="0">
                          <a:latin typeface="Times New Roman" panose="02020603050405020304" pitchFamily="18" charset="0"/>
                          <a:cs typeface="Times New Roman" panose="02020603050405020304" pitchFamily="18" charset="0"/>
                        </a:rPr>
                        <a:t>In progress.</a:t>
                      </a:r>
                      <a:endParaRPr lang="ru-RU" sz="1000" baseline="0" dirty="0" smtClean="0">
                        <a:latin typeface="Times New Roman" panose="02020603050405020304" pitchFamily="18" charset="0"/>
                        <a:cs typeface="Times New Roman" panose="02020603050405020304" pitchFamily="18" charset="0"/>
                      </a:endParaRPr>
                    </a:p>
                    <a:p>
                      <a:pPr algn="l"/>
                      <a:r>
                        <a:rPr lang="en-US" sz="1000" baseline="0" dirty="0" smtClean="0">
                          <a:latin typeface="Times New Roman" panose="02020603050405020304" pitchFamily="18" charset="0"/>
                          <a:cs typeface="Times New Roman" panose="02020603050405020304" pitchFamily="18" charset="0"/>
                        </a:rPr>
                        <a:t>The construction of facilities envisaged in the framework of the project is underway.</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 xmlns:a16="http://schemas.microsoft.com/office/drawing/2014/main" val="10006"/>
                  </a:ext>
                </a:extLst>
              </a:tr>
            </a:tbl>
          </a:graphicData>
        </a:graphic>
      </p:graphicFrame>
      <p:pic>
        <p:nvPicPr>
          <p:cNvPr id="7170" name="Picture 2" descr="\\192.168.1.2\управление экономического развития и инвестиций\Отдел развития предпринимательства и инвестиций\Инвестиционный паспорт\2023\Картинки\3cc11f67-13c3-4ae1-8627-f8302ba1de1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178"/>
          <a:stretch/>
        </p:blipFill>
        <p:spPr bwMode="auto">
          <a:xfrm>
            <a:off x="-5234" y="367"/>
            <a:ext cx="3071094" cy="174611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192.168.1.2\управление экономического развития и инвестиций\Отдел развития предпринимательства и инвестиций\Инвестиционный паспорт\2023\Картинки\bf5f64eb-2994-4a66-b910-f1943ced639b.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109"/>
          <a:stretch/>
        </p:blipFill>
        <p:spPr bwMode="auto">
          <a:xfrm>
            <a:off x="3065871" y="-1"/>
            <a:ext cx="3032690" cy="1746479"/>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192.168.1.2\управление экономического развития и инвестиций\Отдел развития предпринимательства и инвестиций\Инвестиционный паспорт\2023\Картинки\90afbf05-f491-45f1-9486-ae5eb514368c.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189" b="2189"/>
          <a:stretch/>
        </p:blipFill>
        <p:spPr bwMode="auto">
          <a:xfrm>
            <a:off x="6098560" y="368"/>
            <a:ext cx="3045439" cy="1746110"/>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34</a:t>
            </a:r>
            <a:endParaRPr lang="ru-RU" sz="2600" b="1" dirty="0">
              <a:cs typeface="Times New Roman" pitchFamily="18" charset="0"/>
            </a:endParaRPr>
          </a:p>
        </p:txBody>
      </p:sp>
    </p:spTree>
    <p:extLst>
      <p:ext uri="{BB962C8B-B14F-4D97-AF65-F5344CB8AC3E}">
        <p14:creationId xmlns:p14="http://schemas.microsoft.com/office/powerpoint/2010/main" val="167028878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5235" y="1"/>
            <a:ext cx="9149235" cy="68619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2000827596"/>
              </p:ext>
            </p:extLst>
          </p:nvPr>
        </p:nvGraphicFramePr>
        <p:xfrm>
          <a:off x="467544" y="1952836"/>
          <a:ext cx="8208912" cy="4343359"/>
        </p:xfrm>
        <a:graphic>
          <a:graphicData uri="http://schemas.openxmlformats.org/drawingml/2006/table">
            <a:tbl>
              <a:tblPr firstRow="1" bandRow="1">
                <a:tableStyleId>{5C22544A-7EE6-4342-B048-85BDC9FD1C3A}</a:tableStyleId>
              </a:tblPr>
              <a:tblGrid>
                <a:gridCol w="2088232">
                  <a:extLst>
                    <a:ext uri="{9D8B030D-6E8A-4147-A177-3AD203B41FA5}">
                      <a16:colId xmlns="" xmlns:a16="http://schemas.microsoft.com/office/drawing/2014/main" val="20000"/>
                    </a:ext>
                  </a:extLst>
                </a:gridCol>
                <a:gridCol w="6120680">
                  <a:extLst>
                    <a:ext uri="{9D8B030D-6E8A-4147-A177-3AD203B41FA5}">
                      <a16:colId xmlns="" xmlns:a16="http://schemas.microsoft.com/office/drawing/2014/main" val="20001"/>
                    </a:ext>
                  </a:extLst>
                </a:gridCol>
              </a:tblGrid>
              <a:tr h="603632">
                <a:tc gridSpan="2">
                  <a:txBody>
                    <a:bodyPr/>
                    <a:lstStyle/>
                    <a:p>
                      <a:pPr algn="ctr"/>
                      <a:r>
                        <a:rPr lang="en-US" sz="1200" b="1" dirty="0" smtClean="0">
                          <a:latin typeface="Times New Roman" panose="02020603050405020304" pitchFamily="18" charset="0"/>
                          <a:cs typeface="Times New Roman" panose="02020603050405020304" pitchFamily="18" charset="0"/>
                        </a:rPr>
                        <a:t>Construction and operation of a plant for the production </a:t>
                      </a:r>
                      <a:r>
                        <a:rPr lang="en-US" sz="1200" dirty="0" smtClean="0"/>
                        <a:t>of tempered, fire-resistant and laminated glass, as well as architectural double-glazed windows for facade glazing </a:t>
                      </a:r>
                      <a:endParaRPr lang="ru-RU" sz="12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 xmlns:a16="http://schemas.microsoft.com/office/drawing/2014/main" val="10000"/>
                  </a:ext>
                </a:extLst>
              </a:tr>
              <a:tr h="332472">
                <a:tc>
                  <a:txBody>
                    <a:bodyPr/>
                    <a:lstStyle/>
                    <a:p>
                      <a:pPr algn="l"/>
                      <a:r>
                        <a:rPr lang="en-US" sz="1000" b="1" dirty="0" smtClean="0">
                          <a:latin typeface="Times New Roman" panose="02020603050405020304" pitchFamily="18" charset="0"/>
                          <a:cs typeface="Times New Roman" panose="02020603050405020304" pitchFamily="18" charset="0"/>
                        </a:rPr>
                        <a:t>Project initiators </a:t>
                      </a:r>
                      <a:r>
                        <a:rPr lang="ru-RU" sz="1000" b="1" dirty="0" smtClean="0">
                          <a:latin typeface="Times New Roman" panose="02020603050405020304" pitchFamily="18" charset="0"/>
                          <a:cs typeface="Times New Roman" panose="02020603050405020304" pitchFamily="18" charset="0"/>
                        </a:rPr>
                        <a:t>, </a:t>
                      </a:r>
                      <a:r>
                        <a:rPr lang="en-US" sz="1000" b="1" dirty="0" smtClean="0">
                          <a:latin typeface="Times New Roman" panose="02020603050405020304" pitchFamily="18" charset="0"/>
                          <a:cs typeface="Times New Roman" panose="02020603050405020304" pitchFamily="18" charset="0"/>
                        </a:rPr>
                        <a:t>contacts</a:t>
                      </a:r>
                      <a:endParaRPr lang="ru-RU" sz="10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Home Master Glass  LLC</a:t>
                      </a:r>
                      <a:r>
                        <a:rPr lang="ru-RU" sz="1000" dirty="0" smtClean="0">
                          <a:latin typeface="Times New Roman" panose="02020603050405020304" pitchFamily="18" charset="0"/>
                          <a:cs typeface="Times New Roman" panose="02020603050405020304" pitchFamily="18" charset="0"/>
                        </a:rPr>
                        <a:t>, </a:t>
                      </a:r>
                      <a:r>
                        <a:rPr lang="en-US" sz="1000" dirty="0" smtClean="0">
                          <a:latin typeface="Times New Roman" panose="02020603050405020304" pitchFamily="18" charset="0"/>
                          <a:cs typeface="Times New Roman" panose="02020603050405020304" pitchFamily="18" charset="0"/>
                        </a:rPr>
                        <a:t>TIN</a:t>
                      </a:r>
                      <a:r>
                        <a:rPr lang="ru-RU" sz="1000" dirty="0" smtClean="0">
                          <a:latin typeface="Times New Roman" panose="02020603050405020304" pitchFamily="18" charset="0"/>
                          <a:cs typeface="Times New Roman" panose="02020603050405020304" pitchFamily="18" charset="0"/>
                        </a:rPr>
                        <a:t> 2801266944,</a:t>
                      </a:r>
                    </a:p>
                    <a:p>
                      <a:r>
                        <a:rPr lang="en-US" sz="1000" baseline="0" dirty="0" smtClean="0">
                          <a:latin typeface="Times New Roman" panose="02020603050405020304" pitchFamily="18" charset="0"/>
                          <a:cs typeface="Times New Roman" panose="02020603050405020304" pitchFamily="18" charset="0"/>
                        </a:rPr>
                        <a:t>12a </a:t>
                      </a:r>
                      <a:r>
                        <a:rPr lang="en-US" sz="1000" baseline="0" dirty="0" err="1" smtClean="0">
                          <a:latin typeface="Times New Roman" panose="02020603050405020304" pitchFamily="18" charset="0"/>
                          <a:cs typeface="Times New Roman" panose="02020603050405020304" pitchFamily="18" charset="0"/>
                        </a:rPr>
                        <a:t>Energeticheskaya</a:t>
                      </a:r>
                      <a:r>
                        <a:rPr lang="en-US" sz="1000" baseline="0" dirty="0" smtClean="0">
                          <a:latin typeface="Times New Roman" panose="02020603050405020304" pitchFamily="18" charset="0"/>
                          <a:cs typeface="Times New Roman" panose="02020603050405020304" pitchFamily="18" charset="0"/>
                        </a:rPr>
                        <a:t> street, Blagoveshchensk</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1"/>
                  </a:ext>
                </a:extLst>
              </a:tr>
              <a:tr h="823207">
                <a:tc>
                  <a:txBody>
                    <a:bodyPr/>
                    <a:lstStyle/>
                    <a:p>
                      <a:pPr algn="l"/>
                      <a:r>
                        <a:rPr lang="en-US" sz="1000" b="1" dirty="0" smtClean="0">
                          <a:latin typeface="Times New Roman" panose="02020603050405020304" pitchFamily="18" charset="0"/>
                          <a:cs typeface="Times New Roman" panose="02020603050405020304" pitchFamily="18" charset="0"/>
                        </a:rPr>
                        <a:t>The purpose of the project</a:t>
                      </a:r>
                      <a:r>
                        <a:rPr lang="ru-RU" sz="1000" b="1" dirty="0" smtClean="0">
                          <a:latin typeface="Times New Roman" panose="02020603050405020304" pitchFamily="18" charset="0"/>
                          <a:cs typeface="Times New Roman" panose="02020603050405020304" pitchFamily="18" charset="0"/>
                        </a:rPr>
                        <a:t>, </a:t>
                      </a:r>
                      <a:r>
                        <a:rPr lang="en-US" sz="1000" b="1" dirty="0" smtClean="0">
                          <a:latin typeface="Times New Roman" panose="02020603050405020304" pitchFamily="18" charset="0"/>
                          <a:cs typeface="Times New Roman" panose="02020603050405020304" pitchFamily="18" charset="0"/>
                        </a:rPr>
                        <a:t>capacity</a:t>
                      </a:r>
                      <a:r>
                        <a:rPr lang="ru-RU" sz="1000" b="1" dirty="0" smtClean="0">
                          <a:latin typeface="Times New Roman" panose="02020603050405020304" pitchFamily="18" charset="0"/>
                          <a:cs typeface="Times New Roman" panose="02020603050405020304" pitchFamily="18" charset="0"/>
                        </a:rPr>
                        <a:t>/</a:t>
                      </a:r>
                      <a:r>
                        <a:rPr lang="en-US" sz="1000" b="1" dirty="0" smtClean="0">
                          <a:latin typeface="Times New Roman" panose="02020603050405020304" pitchFamily="18" charset="0"/>
                          <a:cs typeface="Times New Roman" panose="02020603050405020304" pitchFamily="18" charset="0"/>
                        </a:rPr>
                        <a:t>available documentation</a:t>
                      </a:r>
                      <a:endParaRPr lang="ru-RU" sz="1000" b="1"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Construction and operation of a plant for the production of tempered, fire-resistant and laminated glass, as well as architectural double-glazed windows for facade glazing with a production capacity of 1</a:t>
                      </a:r>
                      <a:r>
                        <a:rPr lang="en-US" sz="1000" baseline="0" dirty="0" smtClean="0">
                          <a:latin typeface="Times New Roman" panose="02020603050405020304" pitchFamily="18" charset="0"/>
                          <a:cs typeface="Times New Roman" panose="02020603050405020304" pitchFamily="18" charset="0"/>
                        </a:rPr>
                        <a:t> million</a:t>
                      </a:r>
                      <a:r>
                        <a:rPr lang="en-US" sz="1000" dirty="0" smtClean="0">
                          <a:latin typeface="Times New Roman" panose="02020603050405020304" pitchFamily="18" charset="0"/>
                          <a:cs typeface="Times New Roman" panose="02020603050405020304" pitchFamily="18" charset="0"/>
                        </a:rPr>
                        <a:t> square meters.</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 xmlns:a16="http://schemas.microsoft.com/office/drawing/2014/main" val="10002"/>
                  </a:ext>
                </a:extLst>
              </a:tr>
              <a:tr h="215879">
                <a:tc>
                  <a:txBody>
                    <a:bodyPr/>
                    <a:lstStyle/>
                    <a:p>
                      <a:pPr algn="l"/>
                      <a:r>
                        <a:rPr lang="en-US" sz="1000" b="1" dirty="0" smtClean="0">
                          <a:latin typeface="Times New Roman" panose="02020603050405020304" pitchFamily="18" charset="0"/>
                          <a:cs typeface="Times New Roman" panose="02020603050405020304" pitchFamily="18" charset="0"/>
                        </a:rPr>
                        <a:t>Period of implementation </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2023</a:t>
                      </a:r>
                      <a:r>
                        <a:rPr lang="ru-RU" sz="1000" baseline="0" dirty="0" smtClean="0">
                          <a:latin typeface="Times New Roman" panose="02020603050405020304" pitchFamily="18" charset="0"/>
                          <a:cs typeface="Times New Roman" panose="02020603050405020304" pitchFamily="18" charset="0"/>
                        </a:rPr>
                        <a:t> – 2027</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3"/>
                  </a:ext>
                </a:extLst>
              </a:tr>
              <a:tr h="251976">
                <a:tc>
                  <a:txBody>
                    <a:bodyPr/>
                    <a:lstStyle/>
                    <a:p>
                      <a:pPr algn="l"/>
                      <a:r>
                        <a:rPr lang="en-US" sz="1000" b="1" dirty="0" smtClean="0">
                          <a:latin typeface="Times New Roman" panose="02020603050405020304" pitchFamily="18" charset="0"/>
                          <a:cs typeface="Times New Roman" panose="02020603050405020304" pitchFamily="18" charset="0"/>
                        </a:rPr>
                        <a:t>Project cost</a:t>
                      </a:r>
                      <a:r>
                        <a:rPr lang="ru-RU" sz="1000" b="1" dirty="0" smtClean="0">
                          <a:latin typeface="Times New Roman" panose="02020603050405020304" pitchFamily="18" charset="0"/>
                          <a:cs typeface="Times New Roman" panose="02020603050405020304" pitchFamily="18" charset="0"/>
                        </a:rPr>
                        <a:t>/</a:t>
                      </a:r>
                      <a:r>
                        <a:rPr lang="en-US" sz="1000" b="1" dirty="0" smtClean="0">
                          <a:latin typeface="Times New Roman" panose="02020603050405020304" pitchFamily="18" charset="0"/>
                          <a:cs typeface="Times New Roman" panose="02020603050405020304" pitchFamily="18" charset="0"/>
                        </a:rPr>
                        <a:t>required investments</a:t>
                      </a:r>
                      <a:r>
                        <a:rPr lang="ru-RU" sz="1000" b="1" dirty="0" smtClean="0">
                          <a:latin typeface="Times New Roman" panose="02020603050405020304" pitchFamily="18" charset="0"/>
                          <a:cs typeface="Times New Roman" panose="02020603050405020304" pitchFamily="18" charset="0"/>
                        </a:rPr>
                        <a:t>,</a:t>
                      </a:r>
                      <a:r>
                        <a:rPr lang="ru-RU" sz="1000" b="1" baseline="0" dirty="0" smtClean="0">
                          <a:latin typeface="Times New Roman" panose="02020603050405020304" pitchFamily="18" charset="0"/>
                          <a:cs typeface="Times New Roman" panose="02020603050405020304" pitchFamily="18" charset="0"/>
                        </a:rPr>
                        <a:t> </a:t>
                      </a:r>
                      <a:r>
                        <a:rPr lang="en-US" sz="1000" b="1" baseline="0" dirty="0" smtClean="0">
                          <a:latin typeface="Times New Roman" panose="02020603050405020304" pitchFamily="18" charset="0"/>
                          <a:cs typeface="Times New Roman" panose="02020603050405020304" pitchFamily="18" charset="0"/>
                        </a:rPr>
                        <a:t>million rubles</a:t>
                      </a:r>
                      <a:r>
                        <a:rPr lang="ru-RU" sz="1000" b="1" baseline="0" dirty="0" smtClean="0">
                          <a:latin typeface="Times New Roman" panose="02020603050405020304" pitchFamily="18" charset="0"/>
                          <a:cs typeface="Times New Roman" panose="02020603050405020304" pitchFamily="18" charset="0"/>
                        </a:rPr>
                        <a:t>.</a:t>
                      </a:r>
                      <a:endParaRPr lang="ru-RU" sz="10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348,045</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 xmlns:a16="http://schemas.microsoft.com/office/drawing/2014/main" val="10004"/>
                  </a:ext>
                </a:extLst>
              </a:tr>
              <a:tr h="331688">
                <a:tc>
                  <a:txBody>
                    <a:bodyPr/>
                    <a:lstStyle/>
                    <a:p>
                      <a:pPr algn="l"/>
                      <a:r>
                        <a:rPr lang="en-US" sz="1000" b="1" dirty="0" smtClean="0">
                          <a:latin typeface="Times New Roman" panose="02020603050405020304" pitchFamily="18" charset="0"/>
                          <a:cs typeface="Times New Roman" panose="02020603050405020304" pitchFamily="18" charset="0"/>
                        </a:rPr>
                        <a:t>Form of attracting investment</a:t>
                      </a:r>
                      <a:endParaRPr lang="ru-RU" sz="10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investor funds</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5"/>
                  </a:ext>
                </a:extLst>
              </a:tr>
              <a:tr h="1548512">
                <a:tc>
                  <a:txBody>
                    <a:bodyPr/>
                    <a:lstStyle/>
                    <a:p>
                      <a:pPr algn="l"/>
                      <a:r>
                        <a:rPr lang="en-US" sz="1000" b="1" dirty="0" smtClean="0">
                          <a:latin typeface="Times New Roman" panose="02020603050405020304" pitchFamily="18" charset="0"/>
                          <a:cs typeface="Times New Roman" panose="02020603050405020304" pitchFamily="18" charset="0"/>
                        </a:rPr>
                        <a:t>The degree of readiness of the project;</a:t>
                      </a:r>
                      <a:r>
                        <a:rPr lang="ru-RU" sz="1000" b="1" baseline="0" dirty="0" smtClean="0">
                          <a:latin typeface="Times New Roman" panose="02020603050405020304" pitchFamily="18" charset="0"/>
                          <a:cs typeface="Times New Roman" panose="02020603050405020304" pitchFamily="18" charset="0"/>
                        </a:rPr>
                        <a:t> </a:t>
                      </a:r>
                      <a:r>
                        <a:rPr lang="en-US" sz="1000" b="1" baseline="0" dirty="0" smtClean="0">
                          <a:latin typeface="Times New Roman" panose="02020603050405020304" pitchFamily="18" charset="0"/>
                          <a:cs typeface="Times New Roman" panose="02020603050405020304" pitchFamily="18" charset="0"/>
                        </a:rPr>
                        <a:t>provision of raw materials, land, resources</a:t>
                      </a:r>
                      <a:endParaRPr lang="ru-RU" sz="10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gn="l"/>
                      <a:r>
                        <a:rPr lang="en-US" sz="1000" baseline="0" dirty="0" smtClean="0">
                          <a:latin typeface="Times New Roman" panose="02020603050405020304" pitchFamily="18" charset="0"/>
                          <a:cs typeface="Times New Roman" panose="02020603050405020304" pitchFamily="18" charset="0"/>
                        </a:rPr>
                        <a:t>The preparatory stage.</a:t>
                      </a:r>
                    </a:p>
                    <a:p>
                      <a:pPr algn="l"/>
                      <a:r>
                        <a:rPr lang="en-US" sz="1000" baseline="0" dirty="0" smtClean="0">
                          <a:latin typeface="Times New Roman" panose="02020603050405020304" pitchFamily="18" charset="0"/>
                          <a:cs typeface="Times New Roman" panose="02020603050405020304" pitchFamily="18" charset="0"/>
                        </a:rPr>
                        <a:t>Development of a business plan.</a:t>
                      </a:r>
                    </a:p>
                    <a:p>
                      <a:pPr algn="l"/>
                      <a:r>
                        <a:rPr lang="en-US" sz="1000" baseline="0" dirty="0" smtClean="0">
                          <a:latin typeface="Times New Roman" panose="02020603050405020304" pitchFamily="18" charset="0"/>
                          <a:cs typeface="Times New Roman" panose="02020603050405020304" pitchFamily="18" charset="0"/>
                        </a:rPr>
                        <a:t>In progress. It is included in the list of priority investment projects (PIP) of the region. Support measures</a:t>
                      </a:r>
                      <a:r>
                        <a:rPr lang="ru-RU" sz="1000" baseline="0" dirty="0" smtClean="0">
                          <a:latin typeface="Times New Roman" panose="02020603050405020304" pitchFamily="18" charset="0"/>
                          <a:cs typeface="Times New Roman" panose="02020603050405020304" pitchFamily="18" charset="0"/>
                        </a:rPr>
                        <a:t> </a:t>
                      </a:r>
                      <a:r>
                        <a:rPr lang="en-US" sz="1000" baseline="0" dirty="0" smtClean="0">
                          <a:latin typeface="Times New Roman" panose="02020603050405020304" pitchFamily="18" charset="0"/>
                          <a:cs typeface="Times New Roman" panose="02020603050405020304" pitchFamily="18" charset="0"/>
                        </a:rPr>
                        <a:t>for PIP</a:t>
                      </a:r>
                      <a:r>
                        <a:rPr lang="ru-RU" sz="1000" baseline="0" dirty="0" smtClean="0">
                          <a:latin typeface="Times New Roman" panose="02020603050405020304" pitchFamily="18" charset="0"/>
                          <a:cs typeface="Times New Roman" panose="02020603050405020304" pitchFamily="18" charset="0"/>
                        </a:rPr>
                        <a:t>.</a:t>
                      </a:r>
                      <a:endParaRPr lang="en-US" sz="1000" baseline="0" dirty="0" smtClean="0">
                        <a:latin typeface="Times New Roman" panose="02020603050405020304" pitchFamily="18" charset="0"/>
                        <a:cs typeface="Times New Roman" panose="02020603050405020304" pitchFamily="18" charset="0"/>
                      </a:endParaRPr>
                    </a:p>
                    <a:p>
                      <a:pPr algn="l"/>
                      <a:r>
                        <a:rPr lang="en-US" sz="1000" baseline="0" dirty="0" smtClean="0">
                          <a:latin typeface="Times New Roman" panose="02020603050405020304" pitchFamily="18" charset="0"/>
                          <a:cs typeface="Times New Roman" panose="02020603050405020304" pitchFamily="18" charset="0"/>
                        </a:rPr>
                        <a:t>By order of the Governor of the Amur Region dated November 2, 2022 No. 257-r, it was recognized as a large-scale investment project. </a:t>
                      </a:r>
                      <a:endParaRPr lang="ru-RU" sz="1000" baseline="0" dirty="0" smtClean="0">
                        <a:latin typeface="Times New Roman" panose="02020603050405020304" pitchFamily="18" charset="0"/>
                        <a:cs typeface="Times New Roman" panose="02020603050405020304" pitchFamily="18" charset="0"/>
                      </a:endParaRPr>
                    </a:p>
                    <a:p>
                      <a:pPr algn="l"/>
                      <a:r>
                        <a:rPr lang="en-US" sz="1000" baseline="0" dirty="0" smtClean="0">
                          <a:latin typeface="Times New Roman" panose="02020603050405020304" pitchFamily="18" charset="0"/>
                          <a:cs typeface="Times New Roman" panose="02020603050405020304" pitchFamily="18" charset="0"/>
                        </a:rPr>
                        <a:t>It is planned to obtain the status of a resident of the </a:t>
                      </a:r>
                      <a:r>
                        <a:rPr lang="en-US" sz="1000" baseline="0" dirty="0" err="1" smtClean="0">
                          <a:latin typeface="Times New Roman" panose="02020603050405020304" pitchFamily="18" charset="0"/>
                          <a:cs typeface="Times New Roman" panose="02020603050405020304" pitchFamily="18" charset="0"/>
                        </a:rPr>
                        <a:t>Amurskaya</a:t>
                      </a:r>
                      <a:r>
                        <a:rPr lang="en-US" sz="1000" baseline="0" dirty="0" smtClean="0">
                          <a:latin typeface="Times New Roman" panose="02020603050405020304" pitchFamily="18" charset="0"/>
                          <a:cs typeface="Times New Roman" panose="02020603050405020304" pitchFamily="18" charset="0"/>
                        </a:rPr>
                        <a:t> TAD.</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 xmlns:a16="http://schemas.microsoft.com/office/drawing/2014/main" val="10006"/>
                  </a:ext>
                </a:extLst>
              </a:tr>
            </a:tbl>
          </a:graphicData>
        </a:graphic>
      </p:graphicFrame>
      <p:pic>
        <p:nvPicPr>
          <p:cNvPr id="8" name="Picture 2" descr="C:\Users\DailideDA\Desktop\IMG_244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349" b="8279"/>
          <a:stretch/>
        </p:blipFill>
        <p:spPr bwMode="auto">
          <a:xfrm>
            <a:off x="3065860" y="368"/>
            <a:ext cx="3032701" cy="17462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DailideDA\Desktop\2.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913"/>
          <a:stretch/>
        </p:blipFill>
        <p:spPr bwMode="auto">
          <a:xfrm>
            <a:off x="6098561" y="0"/>
            <a:ext cx="3045439" cy="17464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Users\DailideDA\Desktop\steklopakety_arhitek_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66" t="4322" b="20980"/>
          <a:stretch/>
        </p:blipFill>
        <p:spPr bwMode="auto">
          <a:xfrm>
            <a:off x="-5235" y="368"/>
            <a:ext cx="3071095" cy="1746112"/>
          </a:xfrm>
          <a:prstGeom prst="rect">
            <a:avLst/>
          </a:prstGeom>
          <a:noFill/>
          <a:extLst>
            <a:ext uri="{909E8E84-426E-40DD-AFC4-6F175D3DCCD1}">
              <a14:hiddenFill xmlns:a14="http://schemas.microsoft.com/office/drawing/2010/main">
                <a:solidFill>
                  <a:srgbClr val="FFFFFF"/>
                </a:solidFill>
              </a14:hiddenFill>
            </a:ext>
          </a:extLst>
        </p:spPr>
      </p:pic>
      <p:sp>
        <p:nvSpPr>
          <p:cNvPr id="13" name="Прямоугольник 12"/>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35</a:t>
            </a:r>
            <a:endParaRPr lang="ru-RU" sz="2600" b="1" dirty="0">
              <a:cs typeface="Times New Roman" pitchFamily="18" charset="0"/>
            </a:endParaRPr>
          </a:p>
        </p:txBody>
      </p:sp>
    </p:spTree>
    <p:extLst>
      <p:ext uri="{BB962C8B-B14F-4D97-AF65-F5344CB8AC3E}">
        <p14:creationId xmlns:p14="http://schemas.microsoft.com/office/powerpoint/2010/main" val="832072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5235" y="1"/>
            <a:ext cx="9149235" cy="68619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3359503907"/>
              </p:ext>
            </p:extLst>
          </p:nvPr>
        </p:nvGraphicFramePr>
        <p:xfrm>
          <a:off x="467544" y="1952836"/>
          <a:ext cx="8208912" cy="4190959"/>
        </p:xfrm>
        <a:graphic>
          <a:graphicData uri="http://schemas.openxmlformats.org/drawingml/2006/table">
            <a:tbl>
              <a:tblPr firstRow="1" bandRow="1">
                <a:tableStyleId>{5C22544A-7EE6-4342-B048-85BDC9FD1C3A}</a:tableStyleId>
              </a:tblPr>
              <a:tblGrid>
                <a:gridCol w="2088232">
                  <a:extLst>
                    <a:ext uri="{9D8B030D-6E8A-4147-A177-3AD203B41FA5}">
                      <a16:colId xmlns="" xmlns:a16="http://schemas.microsoft.com/office/drawing/2014/main" val="20000"/>
                    </a:ext>
                  </a:extLst>
                </a:gridCol>
                <a:gridCol w="6120680">
                  <a:extLst>
                    <a:ext uri="{9D8B030D-6E8A-4147-A177-3AD203B41FA5}">
                      <a16:colId xmlns="" xmlns:a16="http://schemas.microsoft.com/office/drawing/2014/main" val="20001"/>
                    </a:ext>
                  </a:extLst>
                </a:gridCol>
              </a:tblGrid>
              <a:tr h="603632">
                <a:tc gridSpan="2">
                  <a:txBody>
                    <a:bodyPr/>
                    <a:lstStyle/>
                    <a:p>
                      <a:pPr algn="ctr">
                        <a:lnSpc>
                          <a:spcPct val="107000"/>
                        </a:lnSpc>
                        <a:spcAft>
                          <a:spcPts val="0"/>
                        </a:spcAft>
                      </a:pPr>
                      <a:r>
                        <a:rPr lang="en-US" sz="1200" dirty="0" smtClean="0">
                          <a:ln>
                            <a:noFill/>
                          </a:ln>
                          <a:effectLst>
                            <a:outerShdw blurRad="38100" dist="19050" dir="2700000" algn="tl">
                              <a:schemeClr val="dk1">
                                <a:alpha val="40000"/>
                              </a:schemeClr>
                            </a:outerShdw>
                          </a:effectLst>
                        </a:rPr>
                        <a:t>Complex development of the embankment of the Zeya River</a:t>
                      </a:r>
                    </a:p>
                    <a:p>
                      <a:pPr algn="ctr">
                        <a:lnSpc>
                          <a:spcPct val="107000"/>
                        </a:lnSpc>
                        <a:spcAft>
                          <a:spcPts val="0"/>
                        </a:spcAft>
                      </a:pPr>
                      <a:r>
                        <a:rPr lang="en-US" sz="1200" dirty="0" smtClean="0">
                          <a:ln>
                            <a:noFill/>
                          </a:ln>
                          <a:effectLst>
                            <a:outerShdw blurRad="38100" dist="19050" dir="2700000" algn="tl">
                              <a:schemeClr val="dk1">
                                <a:alpha val="40000"/>
                              </a:schemeClr>
                            </a:outerShdw>
                          </a:effectLst>
                        </a:rPr>
                        <a:t>in the city of Blagoveshchensk (project "Cote d'Azur")</a:t>
                      </a:r>
                      <a:endParaRPr lang="ru-RU" sz="900" dirty="0">
                        <a:effectLst/>
                        <a:latin typeface="+mn-lt"/>
                        <a:ea typeface="Calibri"/>
                        <a:cs typeface="Times New Roman"/>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 xmlns:a16="http://schemas.microsoft.com/office/drawing/2014/main" val="10000"/>
                  </a:ext>
                </a:extLst>
              </a:tr>
              <a:tr h="332472">
                <a:tc>
                  <a:txBody>
                    <a:bodyPr/>
                    <a:lstStyle/>
                    <a:p>
                      <a:pPr algn="l"/>
                      <a:r>
                        <a:rPr lang="en-US" sz="1000" b="1" dirty="0" smtClean="0">
                          <a:latin typeface="Times New Roman" panose="02020603050405020304" pitchFamily="18" charset="0"/>
                          <a:cs typeface="Times New Roman" panose="02020603050405020304" pitchFamily="18" charset="0"/>
                        </a:rPr>
                        <a:t>Project initiators </a:t>
                      </a:r>
                      <a:r>
                        <a:rPr lang="ru-RU" sz="1000" b="1" dirty="0" smtClean="0">
                          <a:latin typeface="Times New Roman" panose="02020603050405020304" pitchFamily="18" charset="0"/>
                          <a:cs typeface="Times New Roman" panose="02020603050405020304" pitchFamily="18" charset="0"/>
                        </a:rPr>
                        <a:t>, </a:t>
                      </a:r>
                      <a:r>
                        <a:rPr lang="en-US" sz="1000" b="1" dirty="0" smtClean="0">
                          <a:latin typeface="Times New Roman" panose="02020603050405020304" pitchFamily="18" charset="0"/>
                          <a:cs typeface="Times New Roman" panose="02020603050405020304" pitchFamily="18" charset="0"/>
                        </a:rPr>
                        <a:t>contacts</a:t>
                      </a:r>
                      <a:endParaRPr lang="ru-RU" sz="10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Administration of the city of Blagoveshchensk</a:t>
                      </a:r>
                      <a:r>
                        <a:rPr lang="ru-RU" sz="1000" dirty="0" smtClean="0">
                          <a:latin typeface="Times New Roman" panose="02020603050405020304" pitchFamily="18" charset="0"/>
                          <a:cs typeface="Times New Roman" panose="02020603050405020304" pitchFamily="18" charset="0"/>
                        </a:rPr>
                        <a:t>,</a:t>
                      </a:r>
                    </a:p>
                    <a:p>
                      <a:r>
                        <a:rPr lang="en-US" sz="1000" baseline="0" dirty="0" smtClean="0">
                          <a:latin typeface="Times New Roman" panose="02020603050405020304" pitchFamily="18" charset="0"/>
                          <a:cs typeface="Times New Roman" panose="02020603050405020304" pitchFamily="18" charset="0"/>
                        </a:rPr>
                        <a:t>Andrey </a:t>
                      </a:r>
                      <a:r>
                        <a:rPr lang="en-US" sz="1000" baseline="0" dirty="0" err="1" smtClean="0">
                          <a:latin typeface="Times New Roman" panose="02020603050405020304" pitchFamily="18" charset="0"/>
                          <a:cs typeface="Times New Roman" panose="02020603050405020304" pitchFamily="18" charset="0"/>
                        </a:rPr>
                        <a:t>Anatolyevich</a:t>
                      </a:r>
                      <a:r>
                        <a:rPr lang="en-US" sz="1000" baseline="0" dirty="0" smtClean="0">
                          <a:latin typeface="Times New Roman" panose="02020603050405020304" pitchFamily="18" charset="0"/>
                          <a:cs typeface="Times New Roman" panose="02020603050405020304" pitchFamily="18" charset="0"/>
                        </a:rPr>
                        <a:t> </a:t>
                      </a:r>
                      <a:r>
                        <a:rPr lang="en-US" sz="1000" baseline="0" dirty="0" err="1" smtClean="0">
                          <a:latin typeface="Times New Roman" panose="02020603050405020304" pitchFamily="18" charset="0"/>
                          <a:cs typeface="Times New Roman" panose="02020603050405020304" pitchFamily="18" charset="0"/>
                        </a:rPr>
                        <a:t>Krolevetsky</a:t>
                      </a:r>
                      <a:r>
                        <a:rPr lang="ru-RU" sz="1000" baseline="0" dirty="0" smtClean="0">
                          <a:latin typeface="Times New Roman" panose="02020603050405020304" pitchFamily="18" charset="0"/>
                          <a:cs typeface="Times New Roman" panose="02020603050405020304" pitchFamily="18" charset="0"/>
                        </a:rPr>
                        <a:t>, </a:t>
                      </a:r>
                      <a:r>
                        <a:rPr lang="en-US" sz="1000" baseline="0" dirty="0" err="1" smtClean="0">
                          <a:latin typeface="Times New Roman" panose="02020603050405020304" pitchFamily="18" charset="0"/>
                          <a:cs typeface="Times New Roman" panose="02020603050405020304" pitchFamily="18" charset="0"/>
                        </a:rPr>
                        <a:t>tel</a:t>
                      </a:r>
                      <a:r>
                        <a:rPr lang="ru-RU" sz="1000" baseline="0" dirty="0" smtClean="0">
                          <a:latin typeface="Times New Roman" panose="02020603050405020304" pitchFamily="18" charset="0"/>
                          <a:cs typeface="Times New Roman" panose="02020603050405020304" pitchFamily="18" charset="0"/>
                        </a:rPr>
                        <a:t>. 8 (4162) 233-817.</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1"/>
                  </a:ext>
                </a:extLst>
              </a:tr>
              <a:tr h="823207">
                <a:tc>
                  <a:txBody>
                    <a:bodyPr/>
                    <a:lstStyle/>
                    <a:p>
                      <a:pPr algn="l"/>
                      <a:r>
                        <a:rPr lang="en-US" sz="1000" b="1" dirty="0" smtClean="0">
                          <a:latin typeface="Times New Roman" panose="02020603050405020304" pitchFamily="18" charset="0"/>
                          <a:cs typeface="Times New Roman" panose="02020603050405020304" pitchFamily="18" charset="0"/>
                        </a:rPr>
                        <a:t>The purpose of the project</a:t>
                      </a:r>
                      <a:r>
                        <a:rPr lang="ru-RU" sz="1000" b="1" dirty="0" smtClean="0">
                          <a:latin typeface="Times New Roman" panose="02020603050405020304" pitchFamily="18" charset="0"/>
                          <a:cs typeface="Times New Roman" panose="02020603050405020304" pitchFamily="18" charset="0"/>
                        </a:rPr>
                        <a:t>, </a:t>
                      </a:r>
                      <a:r>
                        <a:rPr lang="en-US" sz="1000" b="1" dirty="0" smtClean="0">
                          <a:latin typeface="Times New Roman" panose="02020603050405020304" pitchFamily="18" charset="0"/>
                          <a:cs typeface="Times New Roman" panose="02020603050405020304" pitchFamily="18" charset="0"/>
                        </a:rPr>
                        <a:t>capacity</a:t>
                      </a:r>
                      <a:r>
                        <a:rPr lang="ru-RU" sz="1000" b="1" dirty="0" smtClean="0">
                          <a:latin typeface="Times New Roman" panose="02020603050405020304" pitchFamily="18" charset="0"/>
                          <a:cs typeface="Times New Roman" panose="02020603050405020304" pitchFamily="18" charset="0"/>
                        </a:rPr>
                        <a:t>/</a:t>
                      </a:r>
                      <a:r>
                        <a:rPr lang="en-US" sz="1000" b="1" dirty="0" smtClean="0">
                          <a:latin typeface="Times New Roman" panose="02020603050405020304" pitchFamily="18" charset="0"/>
                          <a:cs typeface="Times New Roman" panose="02020603050405020304" pitchFamily="18" charset="0"/>
                        </a:rPr>
                        <a:t>available documentation</a:t>
                      </a:r>
                      <a:endParaRPr lang="ru-RU" sz="1000" b="1"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The approximate housing stock is 166,320 square meters</a:t>
                      </a:r>
                      <a:r>
                        <a:rPr lang="ru-RU" sz="1000" baseline="0" dirty="0" smtClean="0">
                          <a:latin typeface="Times New Roman" panose="02020603050405020304" pitchFamily="18" charset="0"/>
                          <a:cs typeface="Times New Roman" panose="02020603050405020304" pitchFamily="18" charset="0"/>
                        </a:rPr>
                        <a:t>, </a:t>
                      </a:r>
                      <a:r>
                        <a:rPr lang="en-US" sz="1000" baseline="0" dirty="0" smtClean="0">
                          <a:latin typeface="Times New Roman" panose="02020603050405020304" pitchFamily="18" charset="0"/>
                          <a:cs typeface="Times New Roman" panose="02020603050405020304" pitchFamily="18" charset="0"/>
                        </a:rPr>
                        <a:t>construction of kindergarten and school</a:t>
                      </a:r>
                      <a:r>
                        <a:rPr lang="ru-RU" sz="1000" baseline="0" dirty="0" smtClean="0">
                          <a:latin typeface="Times New Roman" panose="02020603050405020304" pitchFamily="18" charset="0"/>
                          <a:cs typeface="Times New Roman" panose="02020603050405020304" pitchFamily="18" charset="0"/>
                        </a:rPr>
                        <a:t>. </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 xmlns:a16="http://schemas.microsoft.com/office/drawing/2014/main" val="10002"/>
                  </a:ext>
                </a:extLst>
              </a:tr>
              <a:tr h="215879">
                <a:tc>
                  <a:txBody>
                    <a:bodyPr/>
                    <a:lstStyle/>
                    <a:p>
                      <a:pPr algn="l"/>
                      <a:r>
                        <a:rPr lang="en-US" sz="1000" b="1" dirty="0" smtClean="0">
                          <a:latin typeface="Times New Roman" panose="02020603050405020304" pitchFamily="18" charset="0"/>
                          <a:cs typeface="Times New Roman" panose="02020603050405020304" pitchFamily="18" charset="0"/>
                        </a:rPr>
                        <a:t>Period of implementation </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2024</a:t>
                      </a:r>
                      <a:r>
                        <a:rPr lang="ru-RU" sz="1000" baseline="0" dirty="0" smtClean="0">
                          <a:latin typeface="Times New Roman" panose="02020603050405020304" pitchFamily="18" charset="0"/>
                          <a:cs typeface="Times New Roman" panose="02020603050405020304" pitchFamily="18" charset="0"/>
                        </a:rPr>
                        <a:t> – 2035</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3"/>
                  </a:ext>
                </a:extLst>
              </a:tr>
              <a:tr h="251976">
                <a:tc>
                  <a:txBody>
                    <a:bodyPr/>
                    <a:lstStyle/>
                    <a:p>
                      <a:pPr algn="l"/>
                      <a:r>
                        <a:rPr lang="en-US" sz="1000" b="1" dirty="0" smtClean="0">
                          <a:latin typeface="Times New Roman" panose="02020603050405020304" pitchFamily="18" charset="0"/>
                          <a:cs typeface="Times New Roman" panose="02020603050405020304" pitchFamily="18" charset="0"/>
                        </a:rPr>
                        <a:t>Project cost</a:t>
                      </a:r>
                      <a:r>
                        <a:rPr lang="ru-RU" sz="1000" b="1" dirty="0" smtClean="0">
                          <a:latin typeface="Times New Roman" panose="02020603050405020304" pitchFamily="18" charset="0"/>
                          <a:cs typeface="Times New Roman" panose="02020603050405020304" pitchFamily="18" charset="0"/>
                        </a:rPr>
                        <a:t>/</a:t>
                      </a:r>
                      <a:r>
                        <a:rPr lang="en-US" sz="1000" b="1" dirty="0" smtClean="0">
                          <a:latin typeface="Times New Roman" panose="02020603050405020304" pitchFamily="18" charset="0"/>
                          <a:cs typeface="Times New Roman" panose="02020603050405020304" pitchFamily="18" charset="0"/>
                        </a:rPr>
                        <a:t>required investments</a:t>
                      </a:r>
                      <a:r>
                        <a:rPr lang="ru-RU" sz="1000" b="1" dirty="0" smtClean="0">
                          <a:latin typeface="Times New Roman" panose="02020603050405020304" pitchFamily="18" charset="0"/>
                          <a:cs typeface="Times New Roman" panose="02020603050405020304" pitchFamily="18" charset="0"/>
                        </a:rPr>
                        <a:t>,</a:t>
                      </a:r>
                      <a:r>
                        <a:rPr lang="ru-RU" sz="1000" b="1" baseline="0" dirty="0" smtClean="0">
                          <a:latin typeface="Times New Roman" panose="02020603050405020304" pitchFamily="18" charset="0"/>
                          <a:cs typeface="Times New Roman" panose="02020603050405020304" pitchFamily="18" charset="0"/>
                        </a:rPr>
                        <a:t> </a:t>
                      </a:r>
                      <a:r>
                        <a:rPr lang="en-US" sz="1000" b="1" baseline="0" dirty="0" smtClean="0">
                          <a:latin typeface="Times New Roman" panose="02020603050405020304" pitchFamily="18" charset="0"/>
                          <a:cs typeface="Times New Roman" panose="02020603050405020304" pitchFamily="18" charset="0"/>
                        </a:rPr>
                        <a:t>million rubles</a:t>
                      </a:r>
                      <a:r>
                        <a:rPr lang="ru-RU" sz="1000" b="1" baseline="0" dirty="0" smtClean="0">
                          <a:latin typeface="Times New Roman" panose="02020603050405020304" pitchFamily="18" charset="0"/>
                          <a:cs typeface="Times New Roman" panose="02020603050405020304" pitchFamily="18" charset="0"/>
                        </a:rPr>
                        <a:t>.</a:t>
                      </a:r>
                      <a:endParaRPr lang="ru-RU" sz="10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20 000,00</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 xmlns:a16="http://schemas.microsoft.com/office/drawing/2014/main" val="10004"/>
                  </a:ext>
                </a:extLst>
              </a:tr>
              <a:tr h="331688">
                <a:tc>
                  <a:txBody>
                    <a:bodyPr/>
                    <a:lstStyle/>
                    <a:p>
                      <a:pPr algn="l"/>
                      <a:r>
                        <a:rPr lang="en-US" sz="1000" b="1" dirty="0" smtClean="0">
                          <a:latin typeface="Times New Roman" panose="02020603050405020304" pitchFamily="18" charset="0"/>
                          <a:cs typeface="Times New Roman" panose="02020603050405020304" pitchFamily="18" charset="0"/>
                        </a:rPr>
                        <a:t>Form of attracting investment</a:t>
                      </a:r>
                      <a:endParaRPr lang="ru-RU" sz="10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requires to attract investment</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5"/>
                  </a:ext>
                </a:extLst>
              </a:tr>
              <a:tr h="1396112">
                <a:tc>
                  <a:txBody>
                    <a:bodyPr/>
                    <a:lstStyle/>
                    <a:p>
                      <a:pPr algn="l"/>
                      <a:r>
                        <a:rPr lang="en-US" sz="1000" b="1" dirty="0" smtClean="0">
                          <a:latin typeface="Times New Roman" panose="02020603050405020304" pitchFamily="18" charset="0"/>
                          <a:cs typeface="Times New Roman" panose="02020603050405020304" pitchFamily="18" charset="0"/>
                        </a:rPr>
                        <a:t>The degree of readiness of the project;</a:t>
                      </a:r>
                      <a:r>
                        <a:rPr lang="ru-RU" sz="1000" b="1" baseline="0" dirty="0" smtClean="0">
                          <a:latin typeface="Times New Roman" panose="02020603050405020304" pitchFamily="18" charset="0"/>
                          <a:cs typeface="Times New Roman" panose="02020603050405020304" pitchFamily="18" charset="0"/>
                        </a:rPr>
                        <a:t> </a:t>
                      </a:r>
                      <a:r>
                        <a:rPr lang="en-US" sz="1000" b="1" baseline="0" dirty="0" smtClean="0">
                          <a:latin typeface="Times New Roman" panose="02020603050405020304" pitchFamily="18" charset="0"/>
                          <a:cs typeface="Times New Roman" panose="02020603050405020304" pitchFamily="18" charset="0"/>
                        </a:rPr>
                        <a:t>provision of raw materials, land, resources</a:t>
                      </a:r>
                      <a:endParaRPr lang="ru-RU" sz="10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gn="l"/>
                      <a:r>
                        <a:rPr lang="en-US" sz="1000" baseline="0" dirty="0" smtClean="0">
                          <a:latin typeface="Times New Roman" panose="02020603050405020304" pitchFamily="18" charset="0"/>
                          <a:cs typeface="Times New Roman" panose="02020603050405020304" pitchFamily="18" charset="0"/>
                        </a:rPr>
                        <a:t>Planned for implementation, through the use of the mechanism of integrated development of territories</a:t>
                      </a:r>
                      <a:r>
                        <a:rPr lang="ru-RU" sz="1000" baseline="0" dirty="0" smtClean="0">
                          <a:latin typeface="Times New Roman" panose="02020603050405020304" pitchFamily="18" charset="0"/>
                          <a:cs typeface="Times New Roman" panose="02020603050405020304" pitchFamily="18" charset="0"/>
                        </a:rPr>
                        <a:t>.</a:t>
                      </a:r>
                    </a:p>
                    <a:p>
                      <a:pPr algn="l"/>
                      <a:r>
                        <a:rPr lang="en-US" sz="1000" baseline="0" dirty="0" smtClean="0">
                          <a:latin typeface="Times New Roman" panose="02020603050405020304" pitchFamily="18" charset="0"/>
                          <a:cs typeface="Times New Roman" panose="02020603050405020304" pitchFamily="18" charset="0"/>
                        </a:rPr>
                        <a:t>Blocks 263, 265 and 266 of the city (territory area of 26.4 hectares), a planning project for the 345 block is being developed, a planning project for the 346 block has been approved (approximate area of 11.1 hectares)</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 xmlns:a16="http://schemas.microsoft.com/office/drawing/2014/main" val="10006"/>
                  </a:ext>
                </a:extLst>
              </a:tr>
            </a:tbl>
          </a:graphicData>
        </a:graphic>
      </p:graphicFrame>
      <p:pic>
        <p:nvPicPr>
          <p:cNvPr id="6146" name="Picture 2" descr="C:\Users\DailideDA\Downloads\lazurnyy-bereg-blagoveshcensk-jk-314168442-6.jpg"/>
          <p:cNvPicPr>
            <a:picLocks noChangeAspect="1" noChangeArrowheads="1"/>
          </p:cNvPicPr>
          <p:nvPr/>
        </p:nvPicPr>
        <p:blipFill rotWithShape="1">
          <a:blip r:embed="rId3">
            <a:extLst>
              <a:ext uri="{28A0092B-C50C-407E-A947-70E740481C1C}">
                <a14:useLocalDpi xmlns:a14="http://schemas.microsoft.com/office/drawing/2010/main" val="0"/>
              </a:ext>
            </a:extLst>
          </a:blip>
          <a:srcRect l="3288" r="3288" b="208"/>
          <a:stretch/>
        </p:blipFill>
        <p:spPr bwMode="auto">
          <a:xfrm>
            <a:off x="-5235" y="1"/>
            <a:ext cx="3065702" cy="1746479"/>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DailideDA\Downloads\eb5f21ea2bfa41b5f5b265a9744fd726.jpg"/>
          <p:cNvPicPr>
            <a:picLocks noChangeAspect="1" noChangeArrowheads="1"/>
          </p:cNvPicPr>
          <p:nvPr/>
        </p:nvPicPr>
        <p:blipFill rotWithShape="1">
          <a:blip r:embed="rId4">
            <a:extLst>
              <a:ext uri="{28A0092B-C50C-407E-A947-70E740481C1C}">
                <a14:useLocalDpi xmlns:a14="http://schemas.microsoft.com/office/drawing/2010/main" val="0"/>
              </a:ext>
            </a:extLst>
          </a:blip>
          <a:srcRect b="4190"/>
          <a:stretch/>
        </p:blipFill>
        <p:spPr bwMode="auto">
          <a:xfrm>
            <a:off x="3060467" y="0"/>
            <a:ext cx="3038094" cy="174648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Users\DailideDA\Downloads\9e92522e32964ded8f0e58d05c3d5eb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3837"/>
          <a:stretch/>
        </p:blipFill>
        <p:spPr bwMode="auto">
          <a:xfrm>
            <a:off x="6098561" y="-2885"/>
            <a:ext cx="3045439" cy="1749365"/>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36</a:t>
            </a:r>
            <a:endParaRPr lang="ru-RU" sz="2600" b="1" dirty="0">
              <a:cs typeface="Times New Roman" pitchFamily="18" charset="0"/>
            </a:endParaRPr>
          </a:p>
        </p:txBody>
      </p:sp>
    </p:spTree>
    <p:extLst>
      <p:ext uri="{BB962C8B-B14F-4D97-AF65-F5344CB8AC3E}">
        <p14:creationId xmlns:p14="http://schemas.microsoft.com/office/powerpoint/2010/main" val="135946921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5235" y="1"/>
            <a:ext cx="9149235" cy="68619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1204241329"/>
              </p:ext>
            </p:extLst>
          </p:nvPr>
        </p:nvGraphicFramePr>
        <p:xfrm>
          <a:off x="467544" y="1952836"/>
          <a:ext cx="8208912" cy="4343359"/>
        </p:xfrm>
        <a:graphic>
          <a:graphicData uri="http://schemas.openxmlformats.org/drawingml/2006/table">
            <a:tbl>
              <a:tblPr firstRow="1" bandRow="1">
                <a:tableStyleId>{5C22544A-7EE6-4342-B048-85BDC9FD1C3A}</a:tableStyleId>
              </a:tblPr>
              <a:tblGrid>
                <a:gridCol w="2088232">
                  <a:extLst>
                    <a:ext uri="{9D8B030D-6E8A-4147-A177-3AD203B41FA5}">
                      <a16:colId xmlns="" xmlns:a16="http://schemas.microsoft.com/office/drawing/2014/main" val="20000"/>
                    </a:ext>
                  </a:extLst>
                </a:gridCol>
                <a:gridCol w="6120680">
                  <a:extLst>
                    <a:ext uri="{9D8B030D-6E8A-4147-A177-3AD203B41FA5}">
                      <a16:colId xmlns="" xmlns:a16="http://schemas.microsoft.com/office/drawing/2014/main" val="20001"/>
                    </a:ext>
                  </a:extLst>
                </a:gridCol>
              </a:tblGrid>
              <a:tr h="603632">
                <a:tc gridSpan="2">
                  <a:txBody>
                    <a:bodyPr/>
                    <a:lstStyle/>
                    <a:p>
                      <a:pPr algn="ctr"/>
                      <a:r>
                        <a:rPr lang="en-US" sz="1200" b="1" dirty="0" smtClean="0">
                          <a:latin typeface="Times New Roman" panose="02020603050405020304" pitchFamily="18" charset="0"/>
                          <a:cs typeface="Times New Roman" panose="02020603050405020304" pitchFamily="18" charset="0"/>
                        </a:rPr>
                        <a:t>Creation of a new tourist route "</a:t>
                      </a:r>
                      <a:r>
                        <a:rPr lang="en-US" sz="1200" b="1" dirty="0" err="1" smtClean="0">
                          <a:latin typeface="Times New Roman" panose="02020603050405020304" pitchFamily="18" charset="0"/>
                          <a:cs typeface="Times New Roman" panose="02020603050405020304" pitchFamily="18" charset="0"/>
                        </a:rPr>
                        <a:t>Zeysky</a:t>
                      </a:r>
                      <a:r>
                        <a:rPr lang="en-US" sz="1200" b="1" dirty="0" smtClean="0">
                          <a:latin typeface="Times New Roman" panose="02020603050405020304" pitchFamily="18" charset="0"/>
                          <a:cs typeface="Times New Roman" panose="02020603050405020304" pitchFamily="18" charset="0"/>
                        </a:rPr>
                        <a:t> fairway"</a:t>
                      </a:r>
                      <a:endParaRPr lang="ru-RU" sz="12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 xmlns:a16="http://schemas.microsoft.com/office/drawing/2014/main" val="10000"/>
                  </a:ext>
                </a:extLst>
              </a:tr>
              <a:tr h="571375">
                <a:tc>
                  <a:txBody>
                    <a:bodyPr/>
                    <a:lstStyle/>
                    <a:p>
                      <a:pPr algn="l"/>
                      <a:r>
                        <a:rPr lang="en-US" sz="1000" b="1" dirty="0" smtClean="0">
                          <a:latin typeface="Times New Roman" panose="02020603050405020304" pitchFamily="18" charset="0"/>
                          <a:cs typeface="Times New Roman" panose="02020603050405020304" pitchFamily="18" charset="0"/>
                        </a:rPr>
                        <a:t>Project initiators </a:t>
                      </a:r>
                      <a:r>
                        <a:rPr lang="ru-RU" sz="1000" b="1" dirty="0" smtClean="0">
                          <a:latin typeface="Times New Roman" panose="02020603050405020304" pitchFamily="18" charset="0"/>
                          <a:cs typeface="Times New Roman" panose="02020603050405020304" pitchFamily="18" charset="0"/>
                        </a:rPr>
                        <a:t>, </a:t>
                      </a:r>
                      <a:r>
                        <a:rPr lang="en-US" sz="1000" b="1" dirty="0" smtClean="0">
                          <a:latin typeface="Times New Roman" panose="02020603050405020304" pitchFamily="18" charset="0"/>
                          <a:cs typeface="Times New Roman" panose="02020603050405020304" pitchFamily="18" charset="0"/>
                        </a:rPr>
                        <a:t>contacts</a:t>
                      </a:r>
                      <a:endParaRPr lang="ru-RU" sz="10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baseline="0" dirty="0" smtClean="0">
                          <a:latin typeface="Times New Roman" panose="02020603050405020304" pitchFamily="18" charset="0"/>
                          <a:cs typeface="Times New Roman" panose="02020603050405020304" pitchFamily="18" charset="0"/>
                        </a:rPr>
                        <a:t>Individual entrepreneur </a:t>
                      </a:r>
                      <a:r>
                        <a:rPr lang="en-US" sz="1000" baseline="0" dirty="0" err="1" smtClean="0">
                          <a:latin typeface="Times New Roman" panose="02020603050405020304" pitchFamily="18" charset="0"/>
                          <a:cs typeface="Times New Roman" panose="02020603050405020304" pitchFamily="18" charset="0"/>
                        </a:rPr>
                        <a:t>Tarasenko</a:t>
                      </a:r>
                      <a:r>
                        <a:rPr lang="en-US" sz="1000" baseline="0" dirty="0" smtClean="0">
                          <a:latin typeface="Times New Roman" panose="02020603050405020304" pitchFamily="18" charset="0"/>
                          <a:cs typeface="Times New Roman" panose="02020603050405020304" pitchFamily="18" charset="0"/>
                        </a:rPr>
                        <a:t> Oksana Viktorovna</a:t>
                      </a:r>
                      <a:r>
                        <a:rPr lang="ru-RU" sz="1000" baseline="0" dirty="0" smtClean="0">
                          <a:latin typeface="Times New Roman" panose="02020603050405020304" pitchFamily="18" charset="0"/>
                          <a:cs typeface="Times New Roman" panose="02020603050405020304" pitchFamily="18" charset="0"/>
                        </a:rPr>
                        <a:t>, </a:t>
                      </a:r>
                      <a:r>
                        <a:rPr lang="en-US" sz="1000" baseline="0" dirty="0" smtClean="0">
                          <a:latin typeface="Times New Roman" panose="02020603050405020304" pitchFamily="18" charset="0"/>
                          <a:cs typeface="Times New Roman" panose="02020603050405020304" pitchFamily="18" charset="0"/>
                        </a:rPr>
                        <a:t>TIN</a:t>
                      </a:r>
                      <a:r>
                        <a:rPr lang="ru-RU" sz="1000" baseline="0" dirty="0" smtClean="0">
                          <a:latin typeface="Times New Roman" panose="02020603050405020304" pitchFamily="18" charset="0"/>
                          <a:cs typeface="Times New Roman" panose="02020603050405020304" pitchFamily="18" charset="0"/>
                        </a:rPr>
                        <a:t> 280116553730,</a:t>
                      </a:r>
                    </a:p>
                    <a:p>
                      <a:r>
                        <a:rPr lang="en-US" sz="1000" baseline="0" dirty="0" err="1" smtClean="0">
                          <a:latin typeface="Times New Roman" panose="02020603050405020304" pitchFamily="18" charset="0"/>
                          <a:cs typeface="Times New Roman" panose="02020603050405020304" pitchFamily="18" charset="0"/>
                        </a:rPr>
                        <a:t>Natalino</a:t>
                      </a:r>
                      <a:r>
                        <a:rPr lang="ru-RU" sz="1000" baseline="0" dirty="0" smtClean="0">
                          <a:latin typeface="Times New Roman" panose="02020603050405020304" pitchFamily="18" charset="0"/>
                          <a:cs typeface="Times New Roman" panose="02020603050405020304" pitchFamily="18" charset="0"/>
                        </a:rPr>
                        <a:t> </a:t>
                      </a:r>
                      <a:r>
                        <a:rPr lang="en-US" sz="1000" baseline="0" dirty="0" smtClean="0">
                          <a:latin typeface="Times New Roman" panose="02020603050405020304" pitchFamily="18" charset="0"/>
                          <a:cs typeface="Times New Roman" panose="02020603050405020304" pitchFamily="18" charset="0"/>
                        </a:rPr>
                        <a:t>village, </a:t>
                      </a:r>
                      <a:r>
                        <a:rPr lang="en-US" sz="1000" baseline="0" dirty="0" err="1" smtClean="0">
                          <a:latin typeface="Times New Roman" panose="02020603050405020304" pitchFamily="18" charset="0"/>
                          <a:cs typeface="Times New Roman" panose="02020603050405020304" pitchFamily="18" charset="0"/>
                        </a:rPr>
                        <a:t>Natalinsky</a:t>
                      </a:r>
                      <a:r>
                        <a:rPr lang="en-US" sz="1000" baseline="0" dirty="0" smtClean="0">
                          <a:latin typeface="Times New Roman" panose="02020603050405020304" pitchFamily="18" charset="0"/>
                          <a:cs typeface="Times New Roman" panose="02020603050405020304" pitchFamily="18" charset="0"/>
                        </a:rPr>
                        <a:t> Selsoviet, Blagoveshchensk municipal district</a:t>
                      </a:r>
                      <a:r>
                        <a:rPr lang="ru-RU" sz="1000" baseline="0" dirty="0" smtClean="0">
                          <a:latin typeface="Times New Roman" panose="02020603050405020304" pitchFamily="18" charset="0"/>
                          <a:cs typeface="Times New Roman" panose="02020603050405020304" pitchFamily="18" charset="0"/>
                        </a:rPr>
                        <a:t> </a:t>
                      </a:r>
                    </a:p>
                    <a:p>
                      <a:r>
                        <a:rPr lang="en-US" sz="1000" baseline="0" dirty="0" err="1" smtClean="0">
                          <a:latin typeface="Times New Roman" panose="02020603050405020304" pitchFamily="18" charset="0"/>
                          <a:cs typeface="Times New Roman" panose="02020603050405020304" pitchFamily="18" charset="0"/>
                        </a:rPr>
                        <a:t>tel</a:t>
                      </a:r>
                      <a:r>
                        <a:rPr lang="ru-RU" sz="1000" baseline="0" dirty="0" smtClean="0">
                          <a:latin typeface="Times New Roman" panose="02020603050405020304" pitchFamily="18" charset="0"/>
                          <a:cs typeface="Times New Roman" panose="02020603050405020304" pitchFamily="18" charset="0"/>
                        </a:rPr>
                        <a:t>. 8 (914) 557-89-08.</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1"/>
                  </a:ext>
                </a:extLst>
              </a:tr>
              <a:tr h="823207">
                <a:tc>
                  <a:txBody>
                    <a:bodyPr/>
                    <a:lstStyle/>
                    <a:p>
                      <a:pPr algn="l"/>
                      <a:r>
                        <a:rPr lang="en-US" sz="1000" b="1" dirty="0" smtClean="0">
                          <a:latin typeface="Times New Roman" panose="02020603050405020304" pitchFamily="18" charset="0"/>
                          <a:cs typeface="Times New Roman" panose="02020603050405020304" pitchFamily="18" charset="0"/>
                        </a:rPr>
                        <a:t>The purpose of the project</a:t>
                      </a:r>
                      <a:r>
                        <a:rPr lang="ru-RU" sz="1000" b="1" dirty="0" smtClean="0">
                          <a:latin typeface="Times New Roman" panose="02020603050405020304" pitchFamily="18" charset="0"/>
                          <a:cs typeface="Times New Roman" panose="02020603050405020304" pitchFamily="18" charset="0"/>
                        </a:rPr>
                        <a:t>, </a:t>
                      </a:r>
                      <a:r>
                        <a:rPr lang="en-US" sz="1000" b="1" dirty="0" smtClean="0">
                          <a:latin typeface="Times New Roman" panose="02020603050405020304" pitchFamily="18" charset="0"/>
                          <a:cs typeface="Times New Roman" panose="02020603050405020304" pitchFamily="18" charset="0"/>
                        </a:rPr>
                        <a:t>capacity</a:t>
                      </a:r>
                      <a:r>
                        <a:rPr lang="ru-RU" sz="1000" b="1" dirty="0" smtClean="0">
                          <a:latin typeface="Times New Roman" panose="02020603050405020304" pitchFamily="18" charset="0"/>
                          <a:cs typeface="Times New Roman" panose="02020603050405020304" pitchFamily="18" charset="0"/>
                        </a:rPr>
                        <a:t>/</a:t>
                      </a:r>
                      <a:r>
                        <a:rPr lang="en-US" sz="1000" b="1" dirty="0" smtClean="0">
                          <a:latin typeface="Times New Roman" panose="02020603050405020304" pitchFamily="18" charset="0"/>
                          <a:cs typeface="Times New Roman" panose="02020603050405020304" pitchFamily="18" charset="0"/>
                        </a:rPr>
                        <a:t>available documentation</a:t>
                      </a:r>
                      <a:endParaRPr lang="ru-RU" sz="1000" b="1"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en-US" sz="1000" baseline="0" dirty="0" smtClean="0">
                          <a:latin typeface="Times New Roman" panose="02020603050405020304" pitchFamily="18" charset="0"/>
                          <a:cs typeface="Times New Roman" panose="02020603050405020304" pitchFamily="18" charset="0"/>
                        </a:rPr>
                        <a:t>Organization of rafting on the river Zeya, with the aim of forming the need for a healthy lifestyle, introducing young people and the age population to sports activities in the fresh air.</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 xmlns:a16="http://schemas.microsoft.com/office/drawing/2014/main" val="10002"/>
                  </a:ext>
                </a:extLst>
              </a:tr>
              <a:tr h="215879">
                <a:tc>
                  <a:txBody>
                    <a:bodyPr/>
                    <a:lstStyle/>
                    <a:p>
                      <a:pPr algn="l"/>
                      <a:r>
                        <a:rPr lang="en-US" sz="1000" b="1" dirty="0" smtClean="0">
                          <a:latin typeface="Times New Roman" panose="02020603050405020304" pitchFamily="18" charset="0"/>
                          <a:cs typeface="Times New Roman" panose="02020603050405020304" pitchFamily="18" charset="0"/>
                        </a:rPr>
                        <a:t>Period of implementation </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ru-RU" sz="1000" baseline="0" dirty="0" smtClean="0">
                          <a:latin typeface="Times New Roman" panose="02020603050405020304" pitchFamily="18" charset="0"/>
                          <a:cs typeface="Times New Roman" panose="02020603050405020304" pitchFamily="18" charset="0"/>
                        </a:rPr>
                        <a:t>2021 - 2024</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3"/>
                  </a:ext>
                </a:extLst>
              </a:tr>
              <a:tr h="251976">
                <a:tc>
                  <a:txBody>
                    <a:bodyPr/>
                    <a:lstStyle/>
                    <a:p>
                      <a:pPr algn="l"/>
                      <a:r>
                        <a:rPr lang="en-US" sz="1000" b="1" dirty="0" smtClean="0">
                          <a:latin typeface="Times New Roman" panose="02020603050405020304" pitchFamily="18" charset="0"/>
                          <a:cs typeface="Times New Roman" panose="02020603050405020304" pitchFamily="18" charset="0"/>
                        </a:rPr>
                        <a:t>Project cost</a:t>
                      </a:r>
                      <a:r>
                        <a:rPr lang="ru-RU" sz="1000" b="1" dirty="0" smtClean="0">
                          <a:latin typeface="Times New Roman" panose="02020603050405020304" pitchFamily="18" charset="0"/>
                          <a:cs typeface="Times New Roman" panose="02020603050405020304" pitchFamily="18" charset="0"/>
                        </a:rPr>
                        <a:t>/</a:t>
                      </a:r>
                      <a:r>
                        <a:rPr lang="en-US" sz="1000" b="1" dirty="0" smtClean="0">
                          <a:latin typeface="Times New Roman" panose="02020603050405020304" pitchFamily="18" charset="0"/>
                          <a:cs typeface="Times New Roman" panose="02020603050405020304" pitchFamily="18" charset="0"/>
                        </a:rPr>
                        <a:t>required investments</a:t>
                      </a:r>
                      <a:r>
                        <a:rPr lang="ru-RU" sz="1000" b="1" dirty="0" smtClean="0">
                          <a:latin typeface="Times New Roman" panose="02020603050405020304" pitchFamily="18" charset="0"/>
                          <a:cs typeface="Times New Roman" panose="02020603050405020304" pitchFamily="18" charset="0"/>
                        </a:rPr>
                        <a:t>,</a:t>
                      </a:r>
                      <a:r>
                        <a:rPr lang="ru-RU" sz="1000" b="1" baseline="0" dirty="0" smtClean="0">
                          <a:latin typeface="Times New Roman" panose="02020603050405020304" pitchFamily="18" charset="0"/>
                          <a:cs typeface="Times New Roman" panose="02020603050405020304" pitchFamily="18" charset="0"/>
                        </a:rPr>
                        <a:t> </a:t>
                      </a:r>
                      <a:r>
                        <a:rPr lang="en-US" sz="1000" b="1" baseline="0" dirty="0" smtClean="0">
                          <a:latin typeface="Times New Roman" panose="02020603050405020304" pitchFamily="18" charset="0"/>
                          <a:cs typeface="Times New Roman" panose="02020603050405020304" pitchFamily="18" charset="0"/>
                        </a:rPr>
                        <a:t>million rubles</a:t>
                      </a:r>
                      <a:r>
                        <a:rPr lang="ru-RU" sz="1000" b="1" baseline="0" dirty="0" smtClean="0">
                          <a:latin typeface="Times New Roman" panose="02020603050405020304" pitchFamily="18" charset="0"/>
                          <a:cs typeface="Times New Roman" panose="02020603050405020304" pitchFamily="18" charset="0"/>
                        </a:rPr>
                        <a:t>.</a:t>
                      </a:r>
                      <a:endParaRPr lang="ru-RU" sz="10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3</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 xmlns:a16="http://schemas.microsoft.com/office/drawing/2014/main" val="10004"/>
                  </a:ext>
                </a:extLst>
              </a:tr>
              <a:tr h="331688">
                <a:tc>
                  <a:txBody>
                    <a:bodyPr/>
                    <a:lstStyle/>
                    <a:p>
                      <a:pPr algn="l"/>
                      <a:r>
                        <a:rPr lang="en-US" sz="1000" b="1" dirty="0" smtClean="0">
                          <a:latin typeface="Times New Roman" panose="02020603050405020304" pitchFamily="18" charset="0"/>
                          <a:cs typeface="Times New Roman" panose="02020603050405020304" pitchFamily="18" charset="0"/>
                        </a:rPr>
                        <a:t>Form of attracting investment</a:t>
                      </a:r>
                      <a:endParaRPr lang="ru-RU" sz="10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requires to attract investment</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5"/>
                  </a:ext>
                </a:extLst>
              </a:tr>
              <a:tr h="1373377">
                <a:tc>
                  <a:txBody>
                    <a:bodyPr/>
                    <a:lstStyle/>
                    <a:p>
                      <a:pPr algn="l"/>
                      <a:r>
                        <a:rPr lang="en-US" sz="1000" b="1" dirty="0" smtClean="0">
                          <a:latin typeface="Times New Roman" panose="02020603050405020304" pitchFamily="18" charset="0"/>
                          <a:cs typeface="Times New Roman" panose="02020603050405020304" pitchFamily="18" charset="0"/>
                        </a:rPr>
                        <a:t>The degree of readiness of the project;</a:t>
                      </a:r>
                      <a:r>
                        <a:rPr lang="ru-RU" sz="1000" b="1" baseline="0" dirty="0" smtClean="0">
                          <a:latin typeface="Times New Roman" panose="02020603050405020304" pitchFamily="18" charset="0"/>
                          <a:cs typeface="Times New Roman" panose="02020603050405020304" pitchFamily="18" charset="0"/>
                        </a:rPr>
                        <a:t> </a:t>
                      </a:r>
                      <a:r>
                        <a:rPr lang="en-US" sz="1000" b="1" baseline="0" dirty="0" smtClean="0">
                          <a:latin typeface="Times New Roman" panose="02020603050405020304" pitchFamily="18" charset="0"/>
                          <a:cs typeface="Times New Roman" panose="02020603050405020304" pitchFamily="18" charset="0"/>
                        </a:rPr>
                        <a:t>provision of raw materials, land, resources</a:t>
                      </a:r>
                      <a:endParaRPr lang="ru-RU" sz="10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gn="l"/>
                      <a:r>
                        <a:rPr lang="en-US" sz="1000" baseline="0" dirty="0" smtClean="0">
                          <a:latin typeface="Times New Roman" panose="02020603050405020304" pitchFamily="18" charset="0"/>
                          <a:cs typeface="Times New Roman" panose="02020603050405020304" pitchFamily="18" charset="0"/>
                        </a:rPr>
                        <a:t>In the process of attracting investment. Investment proposal. </a:t>
                      </a:r>
                    </a:p>
                    <a:p>
                      <a:pPr algn="l"/>
                      <a:r>
                        <a:rPr lang="en-US" sz="1000" baseline="0" dirty="0" smtClean="0">
                          <a:latin typeface="Times New Roman" panose="02020603050405020304" pitchFamily="18" charset="0"/>
                          <a:cs typeface="Times New Roman" panose="02020603050405020304" pitchFamily="18" charset="0"/>
                        </a:rPr>
                        <a:t>Activities within the framework of the project are planned to be carried out on a land plot with cadastral number 28:10:015001:75 – "Rainbow" recreation center</a:t>
                      </a:r>
                      <a:r>
                        <a:rPr lang="ru-RU" sz="1000" baseline="0" dirty="0" smtClean="0">
                          <a:latin typeface="Times New Roman" panose="02020603050405020304" pitchFamily="18" charset="0"/>
                          <a:cs typeface="Times New Roman" panose="02020603050405020304" pitchFamily="18" charset="0"/>
                        </a:rPr>
                        <a:t> </a:t>
                      </a:r>
                      <a:r>
                        <a:rPr lang="en-US" sz="1000" baseline="0" dirty="0" smtClean="0">
                          <a:latin typeface="Times New Roman" panose="02020603050405020304" pitchFamily="18" charset="0"/>
                          <a:cs typeface="Times New Roman" panose="02020603050405020304" pitchFamily="18" charset="0"/>
                        </a:rPr>
                        <a:t>(97th km. Highways </a:t>
                      </a:r>
                      <a:r>
                        <a:rPr lang="en-US" sz="1000" baseline="0" dirty="0" err="1" smtClean="0">
                          <a:latin typeface="Times New Roman" panose="02020603050405020304" pitchFamily="18" charset="0"/>
                          <a:cs typeface="Times New Roman" panose="02020603050405020304" pitchFamily="18" charset="0"/>
                        </a:rPr>
                        <a:t>Svobodny</a:t>
                      </a:r>
                      <a:r>
                        <a:rPr lang="en-US" sz="1000" baseline="0" dirty="0" smtClean="0">
                          <a:latin typeface="Times New Roman" panose="02020603050405020304" pitchFamily="18" charset="0"/>
                          <a:cs typeface="Times New Roman" panose="02020603050405020304" pitchFamily="18" charset="0"/>
                        </a:rPr>
                        <a:t> – Blagoveshchensk). It is planned to purchase 6 units of electric catamarans, prepare the shore for a smooth descent and entry into the water, organize a rental point and a storage place for equipment.</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 xmlns:a16="http://schemas.microsoft.com/office/drawing/2014/main" val="10006"/>
                  </a:ext>
                </a:extLst>
              </a:tr>
            </a:tbl>
          </a:graphicData>
        </a:graphic>
      </p:graphicFrame>
      <p:pic>
        <p:nvPicPr>
          <p:cNvPr id="5122" name="Picture 2" descr="C:\Users\DailideDA\Downloads\2.jpg"/>
          <p:cNvPicPr>
            <a:picLocks noChangeAspect="1" noChangeArrowheads="1"/>
          </p:cNvPicPr>
          <p:nvPr/>
        </p:nvPicPr>
        <p:blipFill rotWithShape="1">
          <a:blip r:embed="rId3">
            <a:extLst>
              <a:ext uri="{28A0092B-C50C-407E-A947-70E740481C1C}">
                <a14:useLocalDpi xmlns:a14="http://schemas.microsoft.com/office/drawing/2010/main" val="0"/>
              </a:ext>
            </a:extLst>
          </a:blip>
          <a:srcRect t="7176" b="7372"/>
          <a:stretch/>
        </p:blipFill>
        <p:spPr bwMode="auto">
          <a:xfrm>
            <a:off x="-5234" y="0"/>
            <a:ext cx="3065702" cy="1746479"/>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DailideDA\Downloads\20210606-DSC_033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6733" b="6626"/>
          <a:stretch/>
        </p:blipFill>
        <p:spPr bwMode="auto">
          <a:xfrm>
            <a:off x="6098561" y="1"/>
            <a:ext cx="3045439" cy="174647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Users\DailideDA\Downloads\4-katamaran-gotovo.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3560"/>
          <a:stretch/>
        </p:blipFill>
        <p:spPr bwMode="auto">
          <a:xfrm>
            <a:off x="3060467" y="0"/>
            <a:ext cx="3038094" cy="1746480"/>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37</a:t>
            </a:r>
            <a:endParaRPr lang="ru-RU" sz="2600" b="1" dirty="0">
              <a:cs typeface="Times New Roman" pitchFamily="18" charset="0"/>
            </a:endParaRPr>
          </a:p>
        </p:txBody>
      </p:sp>
    </p:spTree>
    <p:extLst>
      <p:ext uri="{BB962C8B-B14F-4D97-AF65-F5344CB8AC3E}">
        <p14:creationId xmlns:p14="http://schemas.microsoft.com/office/powerpoint/2010/main" val="245713131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5235" y="1"/>
            <a:ext cx="9149235" cy="68619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2614878088"/>
              </p:ext>
            </p:extLst>
          </p:nvPr>
        </p:nvGraphicFramePr>
        <p:xfrm>
          <a:off x="467544" y="1952836"/>
          <a:ext cx="8208912" cy="4343359"/>
        </p:xfrm>
        <a:graphic>
          <a:graphicData uri="http://schemas.openxmlformats.org/drawingml/2006/table">
            <a:tbl>
              <a:tblPr firstRow="1" bandRow="1">
                <a:tableStyleId>{5C22544A-7EE6-4342-B048-85BDC9FD1C3A}</a:tableStyleId>
              </a:tblPr>
              <a:tblGrid>
                <a:gridCol w="2088232">
                  <a:extLst>
                    <a:ext uri="{9D8B030D-6E8A-4147-A177-3AD203B41FA5}">
                      <a16:colId xmlns="" xmlns:a16="http://schemas.microsoft.com/office/drawing/2014/main" val="20000"/>
                    </a:ext>
                  </a:extLst>
                </a:gridCol>
                <a:gridCol w="6120680">
                  <a:extLst>
                    <a:ext uri="{9D8B030D-6E8A-4147-A177-3AD203B41FA5}">
                      <a16:colId xmlns="" xmlns:a16="http://schemas.microsoft.com/office/drawing/2014/main" val="20001"/>
                    </a:ext>
                  </a:extLst>
                </a:gridCol>
              </a:tblGrid>
              <a:tr h="603632">
                <a:tc gridSpan="2">
                  <a:txBody>
                    <a:bodyPr/>
                    <a:lstStyle/>
                    <a:p>
                      <a:pPr algn="ctr"/>
                      <a:r>
                        <a:rPr lang="en-US" sz="1200" b="1" dirty="0" smtClean="0">
                          <a:latin typeface="Times New Roman" panose="02020603050405020304" pitchFamily="18" charset="0"/>
                          <a:cs typeface="Times New Roman" panose="02020603050405020304" pitchFamily="18" charset="0"/>
                        </a:rPr>
                        <a:t>Purchase of equipment for the "Snowflake“ recreation center</a:t>
                      </a:r>
                      <a:endParaRPr lang="ru-RU" sz="12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 xmlns:a16="http://schemas.microsoft.com/office/drawing/2014/main" val="10000"/>
                  </a:ext>
                </a:extLst>
              </a:tr>
              <a:tr h="571375">
                <a:tc>
                  <a:txBody>
                    <a:bodyPr/>
                    <a:lstStyle/>
                    <a:p>
                      <a:pPr algn="l"/>
                      <a:r>
                        <a:rPr lang="en-US" sz="1000" b="1" dirty="0" smtClean="0">
                          <a:latin typeface="Times New Roman" panose="02020603050405020304" pitchFamily="18" charset="0"/>
                          <a:cs typeface="Times New Roman" panose="02020603050405020304" pitchFamily="18" charset="0"/>
                        </a:rPr>
                        <a:t>Project initiators </a:t>
                      </a:r>
                      <a:r>
                        <a:rPr lang="ru-RU" sz="1000" b="1" dirty="0" smtClean="0">
                          <a:latin typeface="Times New Roman" panose="02020603050405020304" pitchFamily="18" charset="0"/>
                          <a:cs typeface="Times New Roman" panose="02020603050405020304" pitchFamily="18" charset="0"/>
                        </a:rPr>
                        <a:t>, </a:t>
                      </a:r>
                      <a:r>
                        <a:rPr lang="en-US" sz="1000" b="1" dirty="0" smtClean="0">
                          <a:latin typeface="Times New Roman" panose="02020603050405020304" pitchFamily="18" charset="0"/>
                          <a:cs typeface="Times New Roman" panose="02020603050405020304" pitchFamily="18" charset="0"/>
                        </a:rPr>
                        <a:t>contacts</a:t>
                      </a:r>
                      <a:endParaRPr lang="ru-RU" sz="10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baseline="0" dirty="0" smtClean="0">
                          <a:latin typeface="Times New Roman" panose="02020603050405020304" pitchFamily="18" charset="0"/>
                          <a:cs typeface="Times New Roman" panose="02020603050405020304" pitchFamily="18" charset="0"/>
                        </a:rPr>
                        <a:t>Individual entrepreneur  </a:t>
                      </a:r>
                      <a:r>
                        <a:rPr lang="en-US" sz="1000" baseline="0" dirty="0" err="1" smtClean="0">
                          <a:latin typeface="Times New Roman" panose="02020603050405020304" pitchFamily="18" charset="0"/>
                          <a:cs typeface="Times New Roman" panose="02020603050405020304" pitchFamily="18" charset="0"/>
                        </a:rPr>
                        <a:t>Kolotova</a:t>
                      </a:r>
                      <a:r>
                        <a:rPr lang="en-US" sz="1000" baseline="0" dirty="0" smtClean="0">
                          <a:latin typeface="Times New Roman" panose="02020603050405020304" pitchFamily="18" charset="0"/>
                          <a:cs typeface="Times New Roman" panose="02020603050405020304" pitchFamily="18" charset="0"/>
                        </a:rPr>
                        <a:t> Natalia </a:t>
                      </a:r>
                      <a:r>
                        <a:rPr lang="en-US" sz="1000" baseline="0" dirty="0" err="1" smtClean="0">
                          <a:latin typeface="Times New Roman" panose="02020603050405020304" pitchFamily="18" charset="0"/>
                          <a:cs typeface="Times New Roman" panose="02020603050405020304" pitchFamily="18" charset="0"/>
                        </a:rPr>
                        <a:t>Vyacheslavovna</a:t>
                      </a:r>
                      <a:r>
                        <a:rPr lang="ru-RU" sz="1000" baseline="0" dirty="0" smtClean="0">
                          <a:latin typeface="Times New Roman" panose="02020603050405020304" pitchFamily="18" charset="0"/>
                          <a:cs typeface="Times New Roman" panose="02020603050405020304" pitchFamily="18" charset="0"/>
                        </a:rPr>
                        <a:t>, </a:t>
                      </a:r>
                      <a:r>
                        <a:rPr lang="en-US" sz="1000" baseline="0" dirty="0" smtClean="0">
                          <a:latin typeface="Times New Roman" panose="02020603050405020304" pitchFamily="18" charset="0"/>
                          <a:cs typeface="Times New Roman" panose="02020603050405020304" pitchFamily="18" charset="0"/>
                        </a:rPr>
                        <a:t>TIN</a:t>
                      </a:r>
                      <a:r>
                        <a:rPr lang="ru-RU" sz="1000" baseline="0" dirty="0" smtClean="0">
                          <a:latin typeface="Times New Roman" panose="02020603050405020304" pitchFamily="18" charset="0"/>
                          <a:cs typeface="Times New Roman" panose="02020603050405020304" pitchFamily="18" charset="0"/>
                        </a:rPr>
                        <a:t> 280100699082,</a:t>
                      </a:r>
                    </a:p>
                    <a:p>
                      <a:r>
                        <a:rPr lang="en-US" sz="1000" baseline="0" dirty="0" smtClean="0">
                          <a:latin typeface="Times New Roman" panose="02020603050405020304" pitchFamily="18" charset="0"/>
                          <a:cs typeface="Times New Roman" panose="02020603050405020304" pitchFamily="18" charset="0"/>
                        </a:rPr>
                        <a:t>210 office, 7 Tchaikovsky str., Blagoveshchensk</a:t>
                      </a:r>
                      <a:r>
                        <a:rPr lang="ru-RU" sz="1000" baseline="0" dirty="0" smtClean="0">
                          <a:latin typeface="Times New Roman" panose="02020603050405020304" pitchFamily="18" charset="0"/>
                          <a:cs typeface="Times New Roman" panose="02020603050405020304" pitchFamily="18" charset="0"/>
                        </a:rPr>
                        <a:t>,</a:t>
                      </a:r>
                    </a:p>
                    <a:p>
                      <a:r>
                        <a:rPr lang="ru-RU" sz="1000" baseline="0" dirty="0" smtClean="0">
                          <a:latin typeface="Times New Roman" panose="02020603050405020304" pitchFamily="18" charset="0"/>
                          <a:cs typeface="Times New Roman" panose="02020603050405020304" pitchFamily="18" charset="0"/>
                        </a:rPr>
                        <a:t>тел. 8 (914) 590-72-09.</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1"/>
                  </a:ext>
                </a:extLst>
              </a:tr>
              <a:tr h="823207">
                <a:tc>
                  <a:txBody>
                    <a:bodyPr/>
                    <a:lstStyle/>
                    <a:p>
                      <a:pPr algn="l"/>
                      <a:r>
                        <a:rPr lang="en-US" sz="1000" b="1" dirty="0" smtClean="0">
                          <a:latin typeface="Times New Roman" panose="02020603050405020304" pitchFamily="18" charset="0"/>
                          <a:cs typeface="Times New Roman" panose="02020603050405020304" pitchFamily="18" charset="0"/>
                        </a:rPr>
                        <a:t>The purpose of the project</a:t>
                      </a:r>
                      <a:r>
                        <a:rPr lang="ru-RU" sz="1000" b="1" dirty="0" smtClean="0">
                          <a:latin typeface="Times New Roman" panose="02020603050405020304" pitchFamily="18" charset="0"/>
                          <a:cs typeface="Times New Roman" panose="02020603050405020304" pitchFamily="18" charset="0"/>
                        </a:rPr>
                        <a:t>, </a:t>
                      </a:r>
                      <a:r>
                        <a:rPr lang="en-US" sz="1000" b="1" dirty="0" smtClean="0">
                          <a:latin typeface="Times New Roman" panose="02020603050405020304" pitchFamily="18" charset="0"/>
                          <a:cs typeface="Times New Roman" panose="02020603050405020304" pitchFamily="18" charset="0"/>
                        </a:rPr>
                        <a:t>capacity</a:t>
                      </a:r>
                      <a:r>
                        <a:rPr lang="ru-RU" sz="1000" b="1" dirty="0" smtClean="0">
                          <a:latin typeface="Times New Roman" panose="02020603050405020304" pitchFamily="18" charset="0"/>
                          <a:cs typeface="Times New Roman" panose="02020603050405020304" pitchFamily="18" charset="0"/>
                        </a:rPr>
                        <a:t>/</a:t>
                      </a:r>
                      <a:r>
                        <a:rPr lang="en-US" sz="1000" b="1" dirty="0" smtClean="0">
                          <a:latin typeface="Times New Roman" panose="02020603050405020304" pitchFamily="18" charset="0"/>
                          <a:cs typeface="Times New Roman" panose="02020603050405020304" pitchFamily="18" charset="0"/>
                        </a:rPr>
                        <a:t>available documentation</a:t>
                      </a:r>
                      <a:endParaRPr lang="ru-RU" sz="1000" b="1"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en-US" sz="1000" baseline="0" dirty="0" smtClean="0">
                          <a:latin typeface="Times New Roman" panose="02020603050405020304" pitchFamily="18" charset="0"/>
                          <a:cs typeface="Times New Roman" panose="02020603050405020304" pitchFamily="18" charset="0"/>
                        </a:rPr>
                        <a:t>Purchase of equipment, including tourist equipment, in order to increase the flow of tourists, create new jobs.</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 xmlns:a16="http://schemas.microsoft.com/office/drawing/2014/main" val="10002"/>
                  </a:ext>
                </a:extLst>
              </a:tr>
              <a:tr h="215879">
                <a:tc>
                  <a:txBody>
                    <a:bodyPr/>
                    <a:lstStyle/>
                    <a:p>
                      <a:pPr algn="l"/>
                      <a:r>
                        <a:rPr lang="en-US" sz="1000" b="1" dirty="0" smtClean="0">
                          <a:latin typeface="Times New Roman" panose="02020603050405020304" pitchFamily="18" charset="0"/>
                          <a:cs typeface="Times New Roman" panose="02020603050405020304" pitchFamily="18" charset="0"/>
                        </a:rPr>
                        <a:t>Period of implementation </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2023</a:t>
                      </a:r>
                      <a:r>
                        <a:rPr lang="ru-RU" sz="1000" baseline="0" dirty="0" smtClean="0">
                          <a:latin typeface="Times New Roman" panose="02020603050405020304" pitchFamily="18" charset="0"/>
                          <a:cs typeface="Times New Roman" panose="02020603050405020304" pitchFamily="18" charset="0"/>
                        </a:rPr>
                        <a:t> – 2024</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3"/>
                  </a:ext>
                </a:extLst>
              </a:tr>
              <a:tr h="251976">
                <a:tc>
                  <a:txBody>
                    <a:bodyPr/>
                    <a:lstStyle/>
                    <a:p>
                      <a:pPr algn="l"/>
                      <a:r>
                        <a:rPr lang="en-US" sz="1000" b="1" dirty="0" smtClean="0">
                          <a:latin typeface="Times New Roman" panose="02020603050405020304" pitchFamily="18" charset="0"/>
                          <a:cs typeface="Times New Roman" panose="02020603050405020304" pitchFamily="18" charset="0"/>
                        </a:rPr>
                        <a:t>Project cost</a:t>
                      </a:r>
                      <a:r>
                        <a:rPr lang="ru-RU" sz="1000" b="1" dirty="0" smtClean="0">
                          <a:latin typeface="Times New Roman" panose="02020603050405020304" pitchFamily="18" charset="0"/>
                          <a:cs typeface="Times New Roman" panose="02020603050405020304" pitchFamily="18" charset="0"/>
                        </a:rPr>
                        <a:t>/</a:t>
                      </a:r>
                      <a:r>
                        <a:rPr lang="en-US" sz="1000" b="1" dirty="0" smtClean="0">
                          <a:latin typeface="Times New Roman" panose="02020603050405020304" pitchFamily="18" charset="0"/>
                          <a:cs typeface="Times New Roman" panose="02020603050405020304" pitchFamily="18" charset="0"/>
                        </a:rPr>
                        <a:t>required investments</a:t>
                      </a:r>
                      <a:r>
                        <a:rPr lang="ru-RU" sz="1000" b="1" dirty="0" smtClean="0">
                          <a:latin typeface="Times New Roman" panose="02020603050405020304" pitchFamily="18" charset="0"/>
                          <a:cs typeface="Times New Roman" panose="02020603050405020304" pitchFamily="18" charset="0"/>
                        </a:rPr>
                        <a:t>,</a:t>
                      </a:r>
                      <a:r>
                        <a:rPr lang="ru-RU" sz="1000" b="1" baseline="0" dirty="0" smtClean="0">
                          <a:latin typeface="Times New Roman" panose="02020603050405020304" pitchFamily="18" charset="0"/>
                          <a:cs typeface="Times New Roman" panose="02020603050405020304" pitchFamily="18" charset="0"/>
                        </a:rPr>
                        <a:t> </a:t>
                      </a:r>
                      <a:r>
                        <a:rPr lang="en-US" sz="1000" b="1" baseline="0" dirty="0" smtClean="0">
                          <a:latin typeface="Times New Roman" panose="02020603050405020304" pitchFamily="18" charset="0"/>
                          <a:cs typeface="Times New Roman" panose="02020603050405020304" pitchFamily="18" charset="0"/>
                        </a:rPr>
                        <a:t>million rubles</a:t>
                      </a:r>
                      <a:r>
                        <a:rPr lang="ru-RU" sz="1000" b="1" baseline="0" dirty="0" smtClean="0">
                          <a:latin typeface="Times New Roman" panose="02020603050405020304" pitchFamily="18" charset="0"/>
                          <a:cs typeface="Times New Roman" panose="02020603050405020304" pitchFamily="18" charset="0"/>
                        </a:rPr>
                        <a:t>.</a:t>
                      </a:r>
                      <a:endParaRPr lang="ru-RU" sz="10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10</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 xmlns:a16="http://schemas.microsoft.com/office/drawing/2014/main" val="10004"/>
                  </a:ext>
                </a:extLst>
              </a:tr>
              <a:tr h="331688">
                <a:tc>
                  <a:txBody>
                    <a:bodyPr/>
                    <a:lstStyle/>
                    <a:p>
                      <a:pPr algn="l"/>
                      <a:r>
                        <a:rPr lang="en-US" sz="1000" b="1" dirty="0" smtClean="0">
                          <a:latin typeface="Times New Roman" panose="02020603050405020304" pitchFamily="18" charset="0"/>
                          <a:cs typeface="Times New Roman" panose="02020603050405020304" pitchFamily="18" charset="0"/>
                        </a:rPr>
                        <a:t>Form of attracting investment</a:t>
                      </a:r>
                      <a:endParaRPr lang="ru-RU" sz="10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requires to attract investment</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5"/>
                  </a:ext>
                </a:extLst>
              </a:tr>
              <a:tr h="1373377">
                <a:tc>
                  <a:txBody>
                    <a:bodyPr/>
                    <a:lstStyle/>
                    <a:p>
                      <a:pPr algn="l"/>
                      <a:r>
                        <a:rPr lang="en-US" sz="1000" b="1" dirty="0" smtClean="0">
                          <a:latin typeface="Times New Roman" panose="02020603050405020304" pitchFamily="18" charset="0"/>
                          <a:cs typeface="Times New Roman" panose="02020603050405020304" pitchFamily="18" charset="0"/>
                        </a:rPr>
                        <a:t>The degree of readiness of the project;</a:t>
                      </a:r>
                      <a:r>
                        <a:rPr lang="ru-RU" sz="1000" b="1" baseline="0" dirty="0" smtClean="0">
                          <a:latin typeface="Times New Roman" panose="02020603050405020304" pitchFamily="18" charset="0"/>
                          <a:cs typeface="Times New Roman" panose="02020603050405020304" pitchFamily="18" charset="0"/>
                        </a:rPr>
                        <a:t> </a:t>
                      </a:r>
                      <a:r>
                        <a:rPr lang="en-US" sz="1000" b="1" baseline="0" dirty="0" smtClean="0">
                          <a:latin typeface="Times New Roman" panose="02020603050405020304" pitchFamily="18" charset="0"/>
                          <a:cs typeface="Times New Roman" panose="02020603050405020304" pitchFamily="18" charset="0"/>
                        </a:rPr>
                        <a:t>provision of raw materials, land, resources</a:t>
                      </a:r>
                      <a:endParaRPr lang="ru-RU" sz="10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gn="l"/>
                      <a:r>
                        <a:rPr lang="en-US" sz="1000" baseline="0" dirty="0" smtClean="0">
                          <a:latin typeface="Times New Roman" panose="02020603050405020304" pitchFamily="18" charset="0"/>
                          <a:cs typeface="Times New Roman" panose="02020603050405020304" pitchFamily="18" charset="0"/>
                        </a:rPr>
                        <a:t>In the process of attracting investment. Investment proposal. </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baseline="0" dirty="0" smtClean="0">
                          <a:latin typeface="Times New Roman" panose="02020603050405020304" pitchFamily="18" charset="0"/>
                          <a:cs typeface="Times New Roman" panose="02020603050405020304" pitchFamily="18" charset="0"/>
                        </a:rPr>
                        <a:t>There are land plots with cadastral numbers 28:01:170174:70, 28:01:170174:181 (Blagoveshchensk, northern planning area, </a:t>
                      </a:r>
                      <a:r>
                        <a:rPr lang="en-US" sz="1000" baseline="0" dirty="0" err="1" smtClean="0">
                          <a:latin typeface="Times New Roman" panose="02020603050405020304" pitchFamily="18" charset="0"/>
                          <a:cs typeface="Times New Roman" panose="02020603050405020304" pitchFamily="18" charset="0"/>
                        </a:rPr>
                        <a:t>Mokhovaya</a:t>
                      </a:r>
                      <a:r>
                        <a:rPr lang="en-US" sz="1000" baseline="0" dirty="0" smtClean="0">
                          <a:latin typeface="Times New Roman" panose="02020603050405020304" pitchFamily="18" charset="0"/>
                          <a:cs typeface="Times New Roman" panose="02020603050405020304" pitchFamily="18" charset="0"/>
                        </a:rPr>
                        <a:t> Pad settlement). Availability of infrastructure: rest house (3 floors, 15 rooms, 2 banquet halls for up to 50 people, sauna),</a:t>
                      </a:r>
                      <a:r>
                        <a:rPr lang="ru-RU" sz="1000" baseline="0" dirty="0" smtClean="0">
                          <a:latin typeface="Times New Roman" panose="02020603050405020304" pitchFamily="18" charset="0"/>
                          <a:cs typeface="Times New Roman" panose="02020603050405020304" pitchFamily="18" charset="0"/>
                        </a:rPr>
                        <a:t> </a:t>
                      </a:r>
                      <a:r>
                        <a:rPr lang="en-US" sz="1000" baseline="0" dirty="0" smtClean="0">
                          <a:latin typeface="Times New Roman" panose="02020603050405020304" pitchFamily="18" charset="0"/>
                          <a:cs typeface="Times New Roman" panose="02020603050405020304" pitchFamily="18" charset="0"/>
                        </a:rPr>
                        <a:t>16 gazebos (with a capacity of 10 to 60 people), outdoor swimming pool. There is a connection to electric networks, water supply – a well, drainage – a septic </a:t>
                      </a:r>
                      <a:r>
                        <a:rPr lang="en-US" sz="1000" baseline="0" dirty="0" err="1" smtClean="0">
                          <a:latin typeface="Times New Roman" panose="02020603050405020304" pitchFamily="18" charset="0"/>
                          <a:cs typeface="Times New Roman" panose="02020603050405020304" pitchFamily="18" charset="0"/>
                        </a:rPr>
                        <a:t>tank.As</a:t>
                      </a:r>
                      <a:r>
                        <a:rPr lang="en-US" sz="1000" baseline="0" dirty="0" smtClean="0">
                          <a:latin typeface="Times New Roman" panose="02020603050405020304" pitchFamily="18" charset="0"/>
                          <a:cs typeface="Times New Roman" panose="02020603050405020304" pitchFamily="18" charset="0"/>
                        </a:rPr>
                        <a:t> part of the project, it is planned to purchase playgrounds, equipment for a rental point, recreation areas.</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 xmlns:a16="http://schemas.microsoft.com/office/drawing/2014/main" val="10006"/>
                  </a:ext>
                </a:extLst>
              </a:tr>
            </a:tbl>
          </a:graphicData>
        </a:graphic>
      </p:graphicFrame>
      <p:pic>
        <p:nvPicPr>
          <p:cNvPr id="4098" name="Picture 2" descr="Детский городок с аттракционами - Резиденция Комела"/>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477" b="7245"/>
          <a:stretch/>
        </p:blipFill>
        <p:spPr bwMode="auto">
          <a:xfrm>
            <a:off x="-5235" y="1012"/>
            <a:ext cx="3065701" cy="174546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DailideDA\Downloads\3d866a42af66f54b470188a34f2ee0c4.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973" b="3975"/>
          <a:stretch/>
        </p:blipFill>
        <p:spPr bwMode="auto">
          <a:xfrm>
            <a:off x="6098561" y="1012"/>
            <a:ext cx="3045439" cy="1745468"/>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DailideDA\Downloads\big_image.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3036" b="360"/>
          <a:stretch/>
        </p:blipFill>
        <p:spPr bwMode="auto">
          <a:xfrm>
            <a:off x="3060467" y="1012"/>
            <a:ext cx="3038094" cy="1745467"/>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38</a:t>
            </a:r>
            <a:endParaRPr lang="ru-RU" sz="2600" b="1" dirty="0">
              <a:cs typeface="Times New Roman" pitchFamily="18" charset="0"/>
            </a:endParaRPr>
          </a:p>
        </p:txBody>
      </p:sp>
    </p:spTree>
    <p:extLst>
      <p:ext uri="{BB962C8B-B14F-4D97-AF65-F5344CB8AC3E}">
        <p14:creationId xmlns:p14="http://schemas.microsoft.com/office/powerpoint/2010/main" val="294458473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5235" y="1"/>
            <a:ext cx="9149235" cy="68619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177745220"/>
              </p:ext>
            </p:extLst>
          </p:nvPr>
        </p:nvGraphicFramePr>
        <p:xfrm>
          <a:off x="467544" y="1952836"/>
          <a:ext cx="8208912" cy="4343359"/>
        </p:xfrm>
        <a:graphic>
          <a:graphicData uri="http://schemas.openxmlformats.org/drawingml/2006/table">
            <a:tbl>
              <a:tblPr firstRow="1" bandRow="1">
                <a:tableStyleId>{5C22544A-7EE6-4342-B048-85BDC9FD1C3A}</a:tableStyleId>
              </a:tblPr>
              <a:tblGrid>
                <a:gridCol w="2088232">
                  <a:extLst>
                    <a:ext uri="{9D8B030D-6E8A-4147-A177-3AD203B41FA5}">
                      <a16:colId xmlns="" xmlns:a16="http://schemas.microsoft.com/office/drawing/2014/main" val="20000"/>
                    </a:ext>
                  </a:extLst>
                </a:gridCol>
                <a:gridCol w="6120680">
                  <a:extLst>
                    <a:ext uri="{9D8B030D-6E8A-4147-A177-3AD203B41FA5}">
                      <a16:colId xmlns="" xmlns:a16="http://schemas.microsoft.com/office/drawing/2014/main" val="20001"/>
                    </a:ext>
                  </a:extLst>
                </a:gridCol>
              </a:tblGrid>
              <a:tr h="603632">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smtClean="0">
                          <a:latin typeface="Times New Roman" panose="02020603050405020304" pitchFamily="18" charset="0"/>
                          <a:cs typeface="Times New Roman" panose="02020603050405020304" pitchFamily="18" charset="0"/>
                        </a:rPr>
                        <a:t>Creation of a new tourist route involving walking and cycling</a:t>
                      </a:r>
                      <a:r>
                        <a:rPr lang="ru-RU" sz="1200" b="1" dirty="0" smtClean="0">
                          <a:latin typeface="Times New Roman" panose="02020603050405020304" pitchFamily="18" charset="0"/>
                          <a:cs typeface="Times New Roman" panose="02020603050405020304" pitchFamily="18" charset="0"/>
                        </a:rPr>
                        <a:t> </a:t>
                      </a:r>
                      <a:r>
                        <a:rPr lang="en-US" sz="1200" b="1" dirty="0" smtClean="0">
                          <a:latin typeface="Times New Roman" panose="02020603050405020304" pitchFamily="18" charset="0"/>
                          <a:cs typeface="Times New Roman" panose="02020603050405020304" pitchFamily="18" charset="0"/>
                        </a:rPr>
                        <a:t>on the territory of the "Rainbow"</a:t>
                      </a:r>
                      <a:r>
                        <a:rPr lang="ru-RU" sz="1200" b="1" baseline="0" dirty="0" smtClean="0">
                          <a:latin typeface="Times New Roman" panose="02020603050405020304" pitchFamily="18" charset="0"/>
                          <a:cs typeface="Times New Roman" panose="02020603050405020304" pitchFamily="18" charset="0"/>
                        </a:rPr>
                        <a:t> </a:t>
                      </a:r>
                      <a:r>
                        <a:rPr lang="en-US" sz="1200" b="1" dirty="0" smtClean="0">
                          <a:latin typeface="Times New Roman" panose="02020603050405020304" pitchFamily="18" charset="0"/>
                          <a:cs typeface="Times New Roman" panose="02020603050405020304" pitchFamily="18" charset="0"/>
                        </a:rPr>
                        <a:t>recreation center</a:t>
                      </a:r>
                      <a:endParaRPr lang="ru-RU" sz="12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 xmlns:a16="http://schemas.microsoft.com/office/drawing/2014/main" val="10000"/>
                  </a:ext>
                </a:extLst>
              </a:tr>
              <a:tr h="571375">
                <a:tc>
                  <a:txBody>
                    <a:bodyPr/>
                    <a:lstStyle/>
                    <a:p>
                      <a:pPr algn="l"/>
                      <a:r>
                        <a:rPr lang="en-US" sz="1000" b="1" dirty="0" smtClean="0">
                          <a:latin typeface="Times New Roman" panose="02020603050405020304" pitchFamily="18" charset="0"/>
                          <a:cs typeface="Times New Roman" panose="02020603050405020304" pitchFamily="18" charset="0"/>
                        </a:rPr>
                        <a:t>Project initiators </a:t>
                      </a:r>
                      <a:r>
                        <a:rPr lang="ru-RU" sz="1000" b="1" dirty="0" smtClean="0">
                          <a:latin typeface="Times New Roman" panose="02020603050405020304" pitchFamily="18" charset="0"/>
                          <a:cs typeface="Times New Roman" panose="02020603050405020304" pitchFamily="18" charset="0"/>
                        </a:rPr>
                        <a:t>, </a:t>
                      </a:r>
                      <a:r>
                        <a:rPr lang="en-US" sz="1000" b="1" dirty="0" smtClean="0">
                          <a:latin typeface="Times New Roman" panose="02020603050405020304" pitchFamily="18" charset="0"/>
                          <a:cs typeface="Times New Roman" panose="02020603050405020304" pitchFamily="18" charset="0"/>
                        </a:rPr>
                        <a:t>contacts</a:t>
                      </a:r>
                      <a:endParaRPr lang="ru-RU" sz="10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baseline="0" dirty="0" smtClean="0">
                          <a:latin typeface="Times New Roman" panose="02020603050405020304" pitchFamily="18" charset="0"/>
                          <a:cs typeface="Times New Roman" panose="02020603050405020304" pitchFamily="18" charset="0"/>
                        </a:rPr>
                        <a:t>RUS GPZ LLC</a:t>
                      </a:r>
                      <a:r>
                        <a:rPr lang="ru-RU" sz="1000" baseline="0" dirty="0" smtClean="0">
                          <a:latin typeface="Times New Roman" panose="02020603050405020304" pitchFamily="18" charset="0"/>
                          <a:cs typeface="Times New Roman" panose="02020603050405020304" pitchFamily="18" charset="0"/>
                        </a:rPr>
                        <a:t>», </a:t>
                      </a:r>
                      <a:r>
                        <a:rPr lang="en-US" sz="1000" baseline="0" dirty="0" smtClean="0">
                          <a:latin typeface="Times New Roman" panose="02020603050405020304" pitchFamily="18" charset="0"/>
                          <a:cs typeface="Times New Roman" panose="02020603050405020304" pitchFamily="18" charset="0"/>
                        </a:rPr>
                        <a:t>TIN</a:t>
                      </a:r>
                      <a:r>
                        <a:rPr lang="ru-RU" sz="1000" baseline="0" dirty="0" smtClean="0">
                          <a:latin typeface="Times New Roman" panose="02020603050405020304" pitchFamily="18" charset="0"/>
                          <a:cs typeface="Times New Roman" panose="02020603050405020304" pitchFamily="18" charset="0"/>
                        </a:rPr>
                        <a:t> 2801141832</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baseline="0" dirty="0" err="1" smtClean="0">
                          <a:latin typeface="Times New Roman" panose="02020603050405020304" pitchFamily="18" charset="0"/>
                          <a:cs typeface="Times New Roman" panose="02020603050405020304" pitchFamily="18" charset="0"/>
                        </a:rPr>
                        <a:t>Natalino</a:t>
                      </a:r>
                      <a:r>
                        <a:rPr lang="ru-RU" sz="1000" baseline="0" dirty="0" smtClean="0">
                          <a:latin typeface="Times New Roman" panose="02020603050405020304" pitchFamily="18" charset="0"/>
                          <a:cs typeface="Times New Roman" panose="02020603050405020304" pitchFamily="18" charset="0"/>
                        </a:rPr>
                        <a:t> </a:t>
                      </a:r>
                      <a:r>
                        <a:rPr lang="en-US" sz="1000" baseline="0" dirty="0" smtClean="0">
                          <a:latin typeface="Times New Roman" panose="02020603050405020304" pitchFamily="18" charset="0"/>
                          <a:cs typeface="Times New Roman" panose="02020603050405020304" pitchFamily="18" charset="0"/>
                        </a:rPr>
                        <a:t>village, </a:t>
                      </a:r>
                      <a:r>
                        <a:rPr lang="en-US" sz="1000" baseline="0" dirty="0" err="1" smtClean="0">
                          <a:latin typeface="Times New Roman" panose="02020603050405020304" pitchFamily="18" charset="0"/>
                          <a:cs typeface="Times New Roman" panose="02020603050405020304" pitchFamily="18" charset="0"/>
                        </a:rPr>
                        <a:t>Natalinsky</a:t>
                      </a:r>
                      <a:r>
                        <a:rPr lang="en-US" sz="1000" baseline="0" dirty="0" smtClean="0">
                          <a:latin typeface="Times New Roman" panose="02020603050405020304" pitchFamily="18" charset="0"/>
                          <a:cs typeface="Times New Roman" panose="02020603050405020304" pitchFamily="18" charset="0"/>
                        </a:rPr>
                        <a:t> Selsoviet, Blagoveshchensk municipal district, </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baseline="0" dirty="0" err="1" smtClean="0">
                          <a:latin typeface="Times New Roman" panose="02020603050405020304" pitchFamily="18" charset="0"/>
                          <a:cs typeface="Times New Roman" panose="02020603050405020304" pitchFamily="18" charset="0"/>
                        </a:rPr>
                        <a:t>tel</a:t>
                      </a:r>
                      <a:r>
                        <a:rPr lang="ru-RU" sz="1000" baseline="0" dirty="0" smtClean="0">
                          <a:latin typeface="Times New Roman" panose="02020603050405020304" pitchFamily="18" charset="0"/>
                          <a:cs typeface="Times New Roman" panose="02020603050405020304" pitchFamily="18" charset="0"/>
                        </a:rPr>
                        <a:t>. 8 (914) 557-89-08.</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1"/>
                  </a:ext>
                </a:extLst>
              </a:tr>
              <a:tr h="823207">
                <a:tc>
                  <a:txBody>
                    <a:bodyPr/>
                    <a:lstStyle/>
                    <a:p>
                      <a:pPr algn="l"/>
                      <a:r>
                        <a:rPr lang="en-US" sz="1000" b="1" dirty="0" smtClean="0">
                          <a:latin typeface="Times New Roman" panose="02020603050405020304" pitchFamily="18" charset="0"/>
                          <a:cs typeface="Times New Roman" panose="02020603050405020304" pitchFamily="18" charset="0"/>
                        </a:rPr>
                        <a:t>The purpose of the project</a:t>
                      </a:r>
                      <a:r>
                        <a:rPr lang="ru-RU" sz="1000" b="1" dirty="0" smtClean="0">
                          <a:latin typeface="Times New Roman" panose="02020603050405020304" pitchFamily="18" charset="0"/>
                          <a:cs typeface="Times New Roman" panose="02020603050405020304" pitchFamily="18" charset="0"/>
                        </a:rPr>
                        <a:t>, </a:t>
                      </a:r>
                      <a:r>
                        <a:rPr lang="en-US" sz="1000" b="1" dirty="0" smtClean="0">
                          <a:latin typeface="Times New Roman" panose="02020603050405020304" pitchFamily="18" charset="0"/>
                          <a:cs typeface="Times New Roman" panose="02020603050405020304" pitchFamily="18" charset="0"/>
                        </a:rPr>
                        <a:t>capacity</a:t>
                      </a:r>
                      <a:r>
                        <a:rPr lang="ru-RU" sz="1000" b="1" dirty="0" smtClean="0">
                          <a:latin typeface="Times New Roman" panose="02020603050405020304" pitchFamily="18" charset="0"/>
                          <a:cs typeface="Times New Roman" panose="02020603050405020304" pitchFamily="18" charset="0"/>
                        </a:rPr>
                        <a:t>/</a:t>
                      </a:r>
                      <a:r>
                        <a:rPr lang="en-US" sz="1000" b="1" dirty="0" smtClean="0">
                          <a:latin typeface="Times New Roman" panose="02020603050405020304" pitchFamily="18" charset="0"/>
                          <a:cs typeface="Times New Roman" panose="02020603050405020304" pitchFamily="18" charset="0"/>
                        </a:rPr>
                        <a:t>available documentation</a:t>
                      </a:r>
                      <a:endParaRPr lang="ru-RU" sz="1000" b="1"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en-US" sz="1000" baseline="0" dirty="0" smtClean="0">
                          <a:latin typeface="Times New Roman" panose="02020603050405020304" pitchFamily="18" charset="0"/>
                          <a:cs typeface="Times New Roman" panose="02020603050405020304" pitchFamily="18" charset="0"/>
                        </a:rPr>
                        <a:t>Creation of a new tourist route, involving walking and cycling, in order to form the need for a healthy lifestyle, to involve young people and the elderly population in spending time outdoors.</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 xmlns:a16="http://schemas.microsoft.com/office/drawing/2014/main" val="10002"/>
                  </a:ext>
                </a:extLst>
              </a:tr>
              <a:tr h="215879">
                <a:tc>
                  <a:txBody>
                    <a:bodyPr/>
                    <a:lstStyle/>
                    <a:p>
                      <a:pPr algn="l"/>
                      <a:r>
                        <a:rPr lang="en-US" sz="1000" b="1" dirty="0" smtClean="0">
                          <a:latin typeface="Times New Roman" panose="02020603050405020304" pitchFamily="18" charset="0"/>
                          <a:cs typeface="Times New Roman" panose="02020603050405020304" pitchFamily="18" charset="0"/>
                        </a:rPr>
                        <a:t>Period of implementation </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 2022 - 2024</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3"/>
                  </a:ext>
                </a:extLst>
              </a:tr>
              <a:tr h="251976">
                <a:tc>
                  <a:txBody>
                    <a:bodyPr/>
                    <a:lstStyle/>
                    <a:p>
                      <a:pPr algn="l"/>
                      <a:r>
                        <a:rPr lang="en-US" sz="1000" b="1" dirty="0" smtClean="0">
                          <a:latin typeface="Times New Roman" panose="02020603050405020304" pitchFamily="18" charset="0"/>
                          <a:cs typeface="Times New Roman" panose="02020603050405020304" pitchFamily="18" charset="0"/>
                        </a:rPr>
                        <a:t>Project cost</a:t>
                      </a:r>
                      <a:r>
                        <a:rPr lang="ru-RU" sz="1000" b="1" dirty="0" smtClean="0">
                          <a:latin typeface="Times New Roman" panose="02020603050405020304" pitchFamily="18" charset="0"/>
                          <a:cs typeface="Times New Roman" panose="02020603050405020304" pitchFamily="18" charset="0"/>
                        </a:rPr>
                        <a:t>/</a:t>
                      </a:r>
                      <a:r>
                        <a:rPr lang="en-US" sz="1000" b="1" dirty="0" smtClean="0">
                          <a:latin typeface="Times New Roman" panose="02020603050405020304" pitchFamily="18" charset="0"/>
                          <a:cs typeface="Times New Roman" panose="02020603050405020304" pitchFamily="18" charset="0"/>
                        </a:rPr>
                        <a:t>required investments</a:t>
                      </a:r>
                      <a:r>
                        <a:rPr lang="ru-RU" sz="1000" b="1" dirty="0" smtClean="0">
                          <a:latin typeface="Times New Roman" panose="02020603050405020304" pitchFamily="18" charset="0"/>
                          <a:cs typeface="Times New Roman" panose="02020603050405020304" pitchFamily="18" charset="0"/>
                        </a:rPr>
                        <a:t>,</a:t>
                      </a:r>
                      <a:r>
                        <a:rPr lang="ru-RU" sz="1000" b="1" baseline="0" dirty="0" smtClean="0">
                          <a:latin typeface="Times New Roman" panose="02020603050405020304" pitchFamily="18" charset="0"/>
                          <a:cs typeface="Times New Roman" panose="02020603050405020304" pitchFamily="18" charset="0"/>
                        </a:rPr>
                        <a:t> </a:t>
                      </a:r>
                      <a:r>
                        <a:rPr lang="en-US" sz="1000" b="1" baseline="0" dirty="0" smtClean="0">
                          <a:latin typeface="Times New Roman" panose="02020603050405020304" pitchFamily="18" charset="0"/>
                          <a:cs typeface="Times New Roman" panose="02020603050405020304" pitchFamily="18" charset="0"/>
                        </a:rPr>
                        <a:t>million rubles</a:t>
                      </a:r>
                      <a:r>
                        <a:rPr lang="ru-RU" sz="1000" b="1" baseline="0" dirty="0" smtClean="0">
                          <a:latin typeface="Times New Roman" panose="02020603050405020304" pitchFamily="18" charset="0"/>
                          <a:cs typeface="Times New Roman" panose="02020603050405020304" pitchFamily="18" charset="0"/>
                        </a:rPr>
                        <a:t>.</a:t>
                      </a:r>
                      <a:endParaRPr lang="ru-RU" sz="10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2</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 xmlns:a16="http://schemas.microsoft.com/office/drawing/2014/main" val="10004"/>
                  </a:ext>
                </a:extLst>
              </a:tr>
              <a:tr h="331688">
                <a:tc>
                  <a:txBody>
                    <a:bodyPr/>
                    <a:lstStyle/>
                    <a:p>
                      <a:pPr algn="l"/>
                      <a:r>
                        <a:rPr lang="en-US" sz="1000" b="1" dirty="0" smtClean="0">
                          <a:latin typeface="Times New Roman" panose="02020603050405020304" pitchFamily="18" charset="0"/>
                          <a:cs typeface="Times New Roman" panose="02020603050405020304" pitchFamily="18" charset="0"/>
                        </a:rPr>
                        <a:t>Form of attracting investment</a:t>
                      </a:r>
                      <a:endParaRPr lang="ru-RU" sz="10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requires to attract investment</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5"/>
                  </a:ext>
                </a:extLst>
              </a:tr>
              <a:tr h="1373377">
                <a:tc>
                  <a:txBody>
                    <a:bodyPr/>
                    <a:lstStyle/>
                    <a:p>
                      <a:pPr algn="l"/>
                      <a:r>
                        <a:rPr lang="en-US" sz="1000" b="1" dirty="0" smtClean="0">
                          <a:latin typeface="Times New Roman" panose="02020603050405020304" pitchFamily="18" charset="0"/>
                          <a:cs typeface="Times New Roman" panose="02020603050405020304" pitchFamily="18" charset="0"/>
                        </a:rPr>
                        <a:t>The degree of readiness of the project;</a:t>
                      </a:r>
                      <a:r>
                        <a:rPr lang="ru-RU" sz="1000" b="1" baseline="0" dirty="0" smtClean="0">
                          <a:latin typeface="Times New Roman" panose="02020603050405020304" pitchFamily="18" charset="0"/>
                          <a:cs typeface="Times New Roman" panose="02020603050405020304" pitchFamily="18" charset="0"/>
                        </a:rPr>
                        <a:t> </a:t>
                      </a:r>
                      <a:r>
                        <a:rPr lang="en-US" sz="1000" b="1" baseline="0" dirty="0" smtClean="0">
                          <a:latin typeface="Times New Roman" panose="02020603050405020304" pitchFamily="18" charset="0"/>
                          <a:cs typeface="Times New Roman" panose="02020603050405020304" pitchFamily="18" charset="0"/>
                        </a:rPr>
                        <a:t>provision of raw materials, land, resources</a:t>
                      </a:r>
                      <a:endParaRPr lang="ru-RU" sz="10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gn="l"/>
                      <a:r>
                        <a:rPr lang="en-US" sz="1000" baseline="0" dirty="0" smtClean="0">
                          <a:latin typeface="Times New Roman" panose="02020603050405020304" pitchFamily="18" charset="0"/>
                          <a:cs typeface="Times New Roman" panose="02020603050405020304" pitchFamily="18" charset="0"/>
                        </a:rPr>
                        <a:t>In the process of attracting investment. Investment proposal. </a:t>
                      </a:r>
                    </a:p>
                    <a:p>
                      <a:pPr algn="l"/>
                      <a:r>
                        <a:rPr lang="en-US" sz="1000" baseline="0" dirty="0" smtClean="0">
                          <a:latin typeface="Times New Roman" panose="02020603050405020304" pitchFamily="18" charset="0"/>
                          <a:cs typeface="Times New Roman" panose="02020603050405020304" pitchFamily="18" charset="0"/>
                        </a:rPr>
                        <a:t>Activities within the framework of the project are planned to be carried out on a land plot with cadastral number 28:10:015001:75 –</a:t>
                      </a:r>
                      <a:r>
                        <a:rPr lang="ru-RU" sz="1000" baseline="0" dirty="0" smtClean="0">
                          <a:latin typeface="Times New Roman" panose="02020603050405020304" pitchFamily="18" charset="0"/>
                          <a:cs typeface="Times New Roman" panose="02020603050405020304" pitchFamily="18" charset="0"/>
                        </a:rPr>
                        <a:t> </a:t>
                      </a:r>
                      <a:r>
                        <a:rPr lang="en-US" sz="1000" baseline="0" dirty="0" smtClean="0">
                          <a:latin typeface="Times New Roman" panose="02020603050405020304" pitchFamily="18" charset="0"/>
                          <a:cs typeface="Times New Roman" panose="02020603050405020304" pitchFamily="18" charset="0"/>
                        </a:rPr>
                        <a:t>"Rainbow" recreation center (97th km. Highways </a:t>
                      </a:r>
                      <a:r>
                        <a:rPr lang="en-US" sz="1000" baseline="0" dirty="0" err="1" smtClean="0">
                          <a:latin typeface="Times New Roman" panose="02020603050405020304" pitchFamily="18" charset="0"/>
                          <a:cs typeface="Times New Roman" panose="02020603050405020304" pitchFamily="18" charset="0"/>
                        </a:rPr>
                        <a:t>Svobodny</a:t>
                      </a:r>
                      <a:r>
                        <a:rPr lang="en-US" sz="1000" baseline="0" dirty="0" smtClean="0">
                          <a:latin typeface="Times New Roman" panose="02020603050405020304" pitchFamily="18" charset="0"/>
                          <a:cs typeface="Times New Roman" panose="02020603050405020304" pitchFamily="18" charset="0"/>
                        </a:rPr>
                        <a:t> – Blagoveshchensk). It is planned to purchase bicycles (adults, teenagers, children), electric scooters, skis, organization of a rental point, storage of equipment, changing rooms, lighting of the territory, preparation of trails, paths, transportation and removal of soil, landscaping.</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 xmlns:a16="http://schemas.microsoft.com/office/drawing/2014/main" val="10006"/>
                  </a:ext>
                </a:extLst>
              </a:tr>
            </a:tbl>
          </a:graphicData>
        </a:graphic>
      </p:graphicFrame>
      <p:pic>
        <p:nvPicPr>
          <p:cNvPr id="3075" name="Picture 3" descr="C:\Users\DailideDA\Downloads\HeOx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29" b="170"/>
          <a:stretch/>
        </p:blipFill>
        <p:spPr bwMode="auto">
          <a:xfrm>
            <a:off x="-5235" y="-2"/>
            <a:ext cx="3065701" cy="174648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DailideDA\Downloads\1620929055_23-pibig_info-p-velosiped-v-lesu-priroda-krasivo-foto-29.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t="13787"/>
          <a:stretch/>
        </p:blipFill>
        <p:spPr bwMode="auto">
          <a:xfrm>
            <a:off x="3060466" y="1013"/>
            <a:ext cx="3038095" cy="1745466"/>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DailideDA\Downloads\family-mountain-biking-on-forest-428375.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6965" b="7015"/>
          <a:stretch/>
        </p:blipFill>
        <p:spPr bwMode="auto">
          <a:xfrm>
            <a:off x="6098561" y="-2"/>
            <a:ext cx="3045439" cy="1746481"/>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39</a:t>
            </a:r>
            <a:endParaRPr lang="ru-RU" sz="2600" b="1" dirty="0">
              <a:cs typeface="Times New Roman" pitchFamily="18" charset="0"/>
            </a:endParaRPr>
          </a:p>
        </p:txBody>
      </p:sp>
    </p:spTree>
    <p:extLst>
      <p:ext uri="{BB962C8B-B14F-4D97-AF65-F5344CB8AC3E}">
        <p14:creationId xmlns:p14="http://schemas.microsoft.com/office/powerpoint/2010/main" val="38471825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192.168.1.2\управление экономического развития и инвестиций\Отдел развития предпринимательства и инвестиций\Инвестиционный паспорт\2023\Картинки\4671564e-f9ec-4713-9bd2-4ffbd6a93e93.jpg"/>
          <p:cNvPicPr>
            <a:picLocks noChangeAspect="1" noChangeArrowheads="1"/>
          </p:cNvPicPr>
          <p:nvPr/>
        </p:nvPicPr>
        <p:blipFill rotWithShape="1">
          <a:blip r:embed="rId2">
            <a:extLst>
              <a:ext uri="{28A0092B-C50C-407E-A947-70E740481C1C}">
                <a14:useLocalDpi xmlns:a14="http://schemas.microsoft.com/office/drawing/2010/main" val="0"/>
              </a:ext>
            </a:extLst>
          </a:blip>
          <a:srcRect l="9801" r="1591" b="452"/>
          <a:stretch/>
        </p:blipFill>
        <p:spPr bwMode="auto">
          <a:xfrm>
            <a:off x="0" y="-11564"/>
            <a:ext cx="9159986"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139" name="Прямоугольник 4"/>
          <p:cNvGrpSpPr/>
          <p:nvPr/>
        </p:nvGrpSpPr>
        <p:grpSpPr>
          <a:xfrm>
            <a:off x="5652118" y="316089"/>
            <a:ext cx="3528395" cy="720082"/>
            <a:chOff x="0" y="0"/>
            <a:chExt cx="3528393" cy="720080"/>
          </a:xfrm>
        </p:grpSpPr>
        <p:sp>
          <p:nvSpPr>
            <p:cNvPr id="137" name="Прямоугольник"/>
            <p:cNvSpPr/>
            <p:nvPr/>
          </p:nvSpPr>
          <p:spPr>
            <a:xfrm>
              <a:off x="-1" y="-1"/>
              <a:ext cx="3528395" cy="720082"/>
            </a:xfrm>
            <a:prstGeom prst="rect">
              <a:avLst/>
            </a:prstGeom>
            <a:solidFill>
              <a:srgbClr val="0070C0">
                <a:alpha val="58000"/>
              </a:srgbClr>
            </a:solidFill>
            <a:ln w="12700" cap="flat">
              <a:noFill/>
              <a:miter lim="400000"/>
            </a:ln>
            <a:effectLst/>
          </p:spPr>
          <p:txBody>
            <a:bodyPr wrap="square" lIns="45719" tIns="45719" rIns="45719" bIns="45719" numCol="1" anchor="ctr">
              <a:noAutofit/>
            </a:bodyPr>
            <a:lstStyle/>
            <a:p>
              <a:pPr algn="ctr">
                <a:defRPr sz="2600" b="1">
                  <a:solidFill>
                    <a:srgbClr val="FFFFFF"/>
                  </a:solidFill>
                </a:defRPr>
              </a:pPr>
              <a:endParaRPr/>
            </a:p>
          </p:txBody>
        </p:sp>
        <p:sp>
          <p:nvSpPr>
            <p:cNvPr id="138" name="The mayor’s address"/>
            <p:cNvSpPr txBox="1"/>
            <p:nvPr/>
          </p:nvSpPr>
          <p:spPr>
            <a:xfrm>
              <a:off x="-1" y="123820"/>
              <a:ext cx="3528395" cy="472441"/>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sz="2600" b="1">
                  <a:solidFill>
                    <a:srgbClr val="FFFFFF"/>
                  </a:solidFill>
                </a:defRPr>
              </a:lvl1pPr>
            </a:lstStyle>
            <a:p>
              <a:r>
                <a:t>The mayor’s address</a:t>
              </a:r>
            </a:p>
          </p:txBody>
        </p:sp>
      </p:grpSp>
      <p:grpSp>
        <p:nvGrpSpPr>
          <p:cNvPr id="142" name="Прямоугольник 5"/>
          <p:cNvGrpSpPr/>
          <p:nvPr/>
        </p:nvGrpSpPr>
        <p:grpSpPr>
          <a:xfrm>
            <a:off x="0" y="-11564"/>
            <a:ext cx="800474" cy="720084"/>
            <a:chOff x="0" y="-1"/>
            <a:chExt cx="800473" cy="720082"/>
          </a:xfrm>
        </p:grpSpPr>
        <p:sp>
          <p:nvSpPr>
            <p:cNvPr id="140" name="Прямоугольник"/>
            <p:cNvSpPr/>
            <p:nvPr/>
          </p:nvSpPr>
          <p:spPr>
            <a:xfrm>
              <a:off x="0" y="-1"/>
              <a:ext cx="800473" cy="720082"/>
            </a:xfrm>
            <a:prstGeom prst="rect">
              <a:avLst/>
            </a:prstGeom>
            <a:solidFill>
              <a:srgbClr val="0070C0">
                <a:alpha val="58000"/>
              </a:srgbClr>
            </a:solidFill>
            <a:ln w="12700" cap="flat">
              <a:noFill/>
              <a:miter lim="400000"/>
            </a:ln>
            <a:effectLst/>
          </p:spPr>
          <p:txBody>
            <a:bodyPr wrap="square" lIns="45719" tIns="45719" rIns="45719" bIns="45719" numCol="1" anchor="ctr">
              <a:noAutofit/>
            </a:bodyPr>
            <a:lstStyle/>
            <a:p>
              <a:pPr algn="ctr">
                <a:defRPr sz="2600" b="1">
                  <a:solidFill>
                    <a:srgbClr val="FFFFFF"/>
                  </a:solidFill>
                </a:defRPr>
              </a:pPr>
              <a:endParaRPr/>
            </a:p>
          </p:txBody>
        </p:sp>
        <p:sp>
          <p:nvSpPr>
            <p:cNvPr id="141" name="3"/>
            <p:cNvSpPr txBox="1"/>
            <p:nvPr/>
          </p:nvSpPr>
          <p:spPr>
            <a:xfrm>
              <a:off x="0" y="113821"/>
              <a:ext cx="800473" cy="49243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sz="2600" b="1">
                  <a:solidFill>
                    <a:srgbClr val="FFFFFF"/>
                  </a:solidFill>
                </a:defRPr>
              </a:lvl1pPr>
            </a:lstStyle>
            <a:p>
              <a:r>
                <a:rPr lang="en-US" dirty="0"/>
                <a:t>4</a:t>
              </a:r>
              <a:endParaRPr dirty="0"/>
            </a:p>
          </p:txBody>
        </p:sp>
      </p:gr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5235" y="1"/>
            <a:ext cx="9149235" cy="685799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3926830801"/>
              </p:ext>
            </p:extLst>
          </p:nvPr>
        </p:nvGraphicFramePr>
        <p:xfrm>
          <a:off x="467544" y="1952836"/>
          <a:ext cx="8208912" cy="4343359"/>
        </p:xfrm>
        <a:graphic>
          <a:graphicData uri="http://schemas.openxmlformats.org/drawingml/2006/table">
            <a:tbl>
              <a:tblPr firstRow="1" bandRow="1">
                <a:tableStyleId>{5C22544A-7EE6-4342-B048-85BDC9FD1C3A}</a:tableStyleId>
              </a:tblPr>
              <a:tblGrid>
                <a:gridCol w="2088232">
                  <a:extLst>
                    <a:ext uri="{9D8B030D-6E8A-4147-A177-3AD203B41FA5}">
                      <a16:colId xmlns="" xmlns:a16="http://schemas.microsoft.com/office/drawing/2014/main" val="20000"/>
                    </a:ext>
                  </a:extLst>
                </a:gridCol>
                <a:gridCol w="6120680">
                  <a:extLst>
                    <a:ext uri="{9D8B030D-6E8A-4147-A177-3AD203B41FA5}">
                      <a16:colId xmlns="" xmlns:a16="http://schemas.microsoft.com/office/drawing/2014/main" val="20001"/>
                    </a:ext>
                  </a:extLst>
                </a:gridCol>
              </a:tblGrid>
              <a:tr h="603632">
                <a:tc gridSpan="2">
                  <a:txBody>
                    <a:bodyPr/>
                    <a:lstStyle/>
                    <a:p>
                      <a:pPr algn="ctr"/>
                      <a:r>
                        <a:rPr lang="en-US" sz="1200" b="1" dirty="0" smtClean="0">
                          <a:latin typeface="Times New Roman" panose="02020603050405020304" pitchFamily="18" charset="0"/>
                          <a:cs typeface="Times New Roman" panose="02020603050405020304" pitchFamily="18" charset="0"/>
                        </a:rPr>
                        <a:t>Organization of the rope park, modernization of the sports and children's playground of the Golden Dragon hotel complex</a:t>
                      </a:r>
                      <a:endParaRPr lang="ru-RU" sz="12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 xmlns:a16="http://schemas.microsoft.com/office/drawing/2014/main" val="10000"/>
                  </a:ext>
                </a:extLst>
              </a:tr>
              <a:tr h="571375">
                <a:tc>
                  <a:txBody>
                    <a:bodyPr/>
                    <a:lstStyle/>
                    <a:p>
                      <a:pPr algn="l"/>
                      <a:r>
                        <a:rPr lang="en-US" sz="1000" b="1" dirty="0" smtClean="0">
                          <a:latin typeface="Times New Roman" panose="02020603050405020304" pitchFamily="18" charset="0"/>
                          <a:cs typeface="Times New Roman" panose="02020603050405020304" pitchFamily="18" charset="0"/>
                        </a:rPr>
                        <a:t>Project initiators </a:t>
                      </a:r>
                      <a:r>
                        <a:rPr lang="ru-RU" sz="1000" b="1" dirty="0" smtClean="0">
                          <a:latin typeface="Times New Roman" panose="02020603050405020304" pitchFamily="18" charset="0"/>
                          <a:cs typeface="Times New Roman" panose="02020603050405020304" pitchFamily="18" charset="0"/>
                        </a:rPr>
                        <a:t>, </a:t>
                      </a:r>
                      <a:r>
                        <a:rPr lang="en-US" sz="1000" b="1" dirty="0" smtClean="0">
                          <a:latin typeface="Times New Roman" panose="02020603050405020304" pitchFamily="18" charset="0"/>
                          <a:cs typeface="Times New Roman" panose="02020603050405020304" pitchFamily="18" charset="0"/>
                        </a:rPr>
                        <a:t>contacts</a:t>
                      </a:r>
                      <a:endParaRPr lang="ru-RU" sz="10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baseline="0" dirty="0" smtClean="0">
                          <a:latin typeface="Times New Roman" panose="02020603050405020304" pitchFamily="18" charset="0"/>
                          <a:cs typeface="Times New Roman" panose="02020603050405020304" pitchFamily="18" charset="0"/>
                        </a:rPr>
                        <a:t>Dragon LLC</a:t>
                      </a:r>
                      <a:r>
                        <a:rPr lang="ru-RU" sz="1000" baseline="0" dirty="0" smtClean="0">
                          <a:latin typeface="Times New Roman" panose="02020603050405020304" pitchFamily="18" charset="0"/>
                          <a:cs typeface="Times New Roman" panose="02020603050405020304" pitchFamily="18" charset="0"/>
                        </a:rPr>
                        <a:t>, </a:t>
                      </a:r>
                      <a:r>
                        <a:rPr lang="en-US" sz="1000" baseline="0" dirty="0" smtClean="0">
                          <a:latin typeface="Times New Roman" panose="02020603050405020304" pitchFamily="18" charset="0"/>
                          <a:cs typeface="Times New Roman" panose="02020603050405020304" pitchFamily="18" charset="0"/>
                        </a:rPr>
                        <a:t>TIN</a:t>
                      </a:r>
                      <a:r>
                        <a:rPr lang="ru-RU" sz="1000" baseline="0" dirty="0" smtClean="0">
                          <a:latin typeface="Times New Roman" panose="02020603050405020304" pitchFamily="18" charset="0"/>
                          <a:cs typeface="Times New Roman" panose="02020603050405020304" pitchFamily="18" charset="0"/>
                        </a:rPr>
                        <a:t> 2801004610,</a:t>
                      </a:r>
                    </a:p>
                    <a:p>
                      <a:r>
                        <a:rPr lang="en-US" sz="1000" baseline="0" dirty="0" smtClean="0">
                          <a:latin typeface="Times New Roman" panose="02020603050405020304" pitchFamily="18" charset="0"/>
                          <a:cs typeface="Times New Roman" panose="02020603050405020304" pitchFamily="18" charset="0"/>
                        </a:rPr>
                        <a:t>4th km. </a:t>
                      </a:r>
                      <a:r>
                        <a:rPr lang="en-US" sz="1000" baseline="0" dirty="0" err="1" smtClean="0">
                          <a:latin typeface="Times New Roman" panose="02020603050405020304" pitchFamily="18" charset="0"/>
                          <a:cs typeface="Times New Roman" panose="02020603050405020304" pitchFamily="18" charset="0"/>
                        </a:rPr>
                        <a:t>Ignatievsky</a:t>
                      </a:r>
                      <a:r>
                        <a:rPr lang="en-US" sz="1000" baseline="0" dirty="0" smtClean="0">
                          <a:latin typeface="Times New Roman" panose="02020603050405020304" pitchFamily="18" charset="0"/>
                          <a:cs typeface="Times New Roman" panose="02020603050405020304" pitchFamily="18" charset="0"/>
                        </a:rPr>
                        <a:t> Highway, Blagoveshchensk, </a:t>
                      </a:r>
                    </a:p>
                    <a:p>
                      <a:r>
                        <a:rPr lang="en-US" sz="1000" baseline="0" dirty="0" err="1" smtClean="0">
                          <a:latin typeface="Times New Roman" panose="02020603050405020304" pitchFamily="18" charset="0"/>
                          <a:cs typeface="Times New Roman" panose="02020603050405020304" pitchFamily="18" charset="0"/>
                        </a:rPr>
                        <a:t>tel</a:t>
                      </a:r>
                      <a:r>
                        <a:rPr lang="ru-RU" sz="1000" baseline="0" dirty="0" smtClean="0">
                          <a:latin typeface="Times New Roman" panose="02020603050405020304" pitchFamily="18" charset="0"/>
                          <a:cs typeface="Times New Roman" panose="02020603050405020304" pitchFamily="18" charset="0"/>
                        </a:rPr>
                        <a:t>. 8 (924) 679-69-51.</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1"/>
                  </a:ext>
                </a:extLst>
              </a:tr>
              <a:tr h="823207">
                <a:tc>
                  <a:txBody>
                    <a:bodyPr/>
                    <a:lstStyle/>
                    <a:p>
                      <a:pPr algn="l"/>
                      <a:r>
                        <a:rPr lang="en-US" sz="1000" b="1" dirty="0" smtClean="0">
                          <a:latin typeface="Times New Roman" panose="02020603050405020304" pitchFamily="18" charset="0"/>
                          <a:cs typeface="Times New Roman" panose="02020603050405020304" pitchFamily="18" charset="0"/>
                        </a:rPr>
                        <a:t>The purpose of the project</a:t>
                      </a:r>
                      <a:r>
                        <a:rPr lang="ru-RU" sz="1000" b="1" dirty="0" smtClean="0">
                          <a:latin typeface="Times New Roman" panose="02020603050405020304" pitchFamily="18" charset="0"/>
                          <a:cs typeface="Times New Roman" panose="02020603050405020304" pitchFamily="18" charset="0"/>
                        </a:rPr>
                        <a:t>, </a:t>
                      </a:r>
                      <a:r>
                        <a:rPr lang="en-US" sz="1000" b="1" dirty="0" smtClean="0">
                          <a:latin typeface="Times New Roman" panose="02020603050405020304" pitchFamily="18" charset="0"/>
                          <a:cs typeface="Times New Roman" panose="02020603050405020304" pitchFamily="18" charset="0"/>
                        </a:rPr>
                        <a:t>capacity</a:t>
                      </a:r>
                      <a:r>
                        <a:rPr lang="ru-RU" sz="1000" b="1" dirty="0" smtClean="0">
                          <a:latin typeface="Times New Roman" panose="02020603050405020304" pitchFamily="18" charset="0"/>
                          <a:cs typeface="Times New Roman" panose="02020603050405020304" pitchFamily="18" charset="0"/>
                        </a:rPr>
                        <a:t>/</a:t>
                      </a:r>
                      <a:r>
                        <a:rPr lang="en-US" sz="1000" b="1" dirty="0" smtClean="0">
                          <a:latin typeface="Times New Roman" panose="02020603050405020304" pitchFamily="18" charset="0"/>
                          <a:cs typeface="Times New Roman" panose="02020603050405020304" pitchFamily="18" charset="0"/>
                        </a:rPr>
                        <a:t>available documentation</a:t>
                      </a:r>
                      <a:endParaRPr lang="ru-RU" sz="1000" b="1"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en-US" sz="1000" baseline="0" dirty="0" smtClean="0">
                          <a:latin typeface="Times New Roman" panose="02020603050405020304" pitchFamily="18" charset="0"/>
                          <a:cs typeface="Times New Roman" panose="02020603050405020304" pitchFamily="18" charset="0"/>
                        </a:rPr>
                        <a:t>Organization of leisure activities for preschoolers and schoolchildren of all age groups (involvement in a healthy lifestyle), introduction into daily practice of outdoor activities, hardening and health improvement of children and youth.</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 xmlns:a16="http://schemas.microsoft.com/office/drawing/2014/main" val="10002"/>
                  </a:ext>
                </a:extLst>
              </a:tr>
              <a:tr h="215879">
                <a:tc>
                  <a:txBody>
                    <a:bodyPr/>
                    <a:lstStyle/>
                    <a:p>
                      <a:pPr algn="l"/>
                      <a:r>
                        <a:rPr lang="en-US" sz="1000" b="1" dirty="0" smtClean="0">
                          <a:latin typeface="Times New Roman" panose="02020603050405020304" pitchFamily="18" charset="0"/>
                          <a:cs typeface="Times New Roman" panose="02020603050405020304" pitchFamily="18" charset="0"/>
                        </a:rPr>
                        <a:t>Period of implementation </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2021 – 2024</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3"/>
                  </a:ext>
                </a:extLst>
              </a:tr>
              <a:tr h="251976">
                <a:tc>
                  <a:txBody>
                    <a:bodyPr/>
                    <a:lstStyle/>
                    <a:p>
                      <a:pPr algn="l"/>
                      <a:r>
                        <a:rPr lang="en-US" sz="1000" b="1" dirty="0" smtClean="0">
                          <a:latin typeface="Times New Roman" panose="02020603050405020304" pitchFamily="18" charset="0"/>
                          <a:cs typeface="Times New Roman" panose="02020603050405020304" pitchFamily="18" charset="0"/>
                        </a:rPr>
                        <a:t>Project cost</a:t>
                      </a:r>
                      <a:r>
                        <a:rPr lang="ru-RU" sz="1000" b="1" dirty="0" smtClean="0">
                          <a:latin typeface="Times New Roman" panose="02020603050405020304" pitchFamily="18" charset="0"/>
                          <a:cs typeface="Times New Roman" panose="02020603050405020304" pitchFamily="18" charset="0"/>
                        </a:rPr>
                        <a:t>/</a:t>
                      </a:r>
                      <a:r>
                        <a:rPr lang="en-US" sz="1000" b="1" dirty="0" smtClean="0">
                          <a:latin typeface="Times New Roman" panose="02020603050405020304" pitchFamily="18" charset="0"/>
                          <a:cs typeface="Times New Roman" panose="02020603050405020304" pitchFamily="18" charset="0"/>
                        </a:rPr>
                        <a:t>required investments</a:t>
                      </a:r>
                      <a:r>
                        <a:rPr lang="ru-RU" sz="1000" b="1" dirty="0" smtClean="0">
                          <a:latin typeface="Times New Roman" panose="02020603050405020304" pitchFamily="18" charset="0"/>
                          <a:cs typeface="Times New Roman" panose="02020603050405020304" pitchFamily="18" charset="0"/>
                        </a:rPr>
                        <a:t>,</a:t>
                      </a:r>
                      <a:r>
                        <a:rPr lang="ru-RU" sz="1000" b="1" baseline="0" dirty="0" smtClean="0">
                          <a:latin typeface="Times New Roman" panose="02020603050405020304" pitchFamily="18" charset="0"/>
                          <a:cs typeface="Times New Roman" panose="02020603050405020304" pitchFamily="18" charset="0"/>
                        </a:rPr>
                        <a:t> </a:t>
                      </a:r>
                      <a:r>
                        <a:rPr lang="en-US" sz="1000" b="1" baseline="0" dirty="0" smtClean="0">
                          <a:latin typeface="Times New Roman" panose="02020603050405020304" pitchFamily="18" charset="0"/>
                          <a:cs typeface="Times New Roman" panose="02020603050405020304" pitchFamily="18" charset="0"/>
                        </a:rPr>
                        <a:t>million rubles</a:t>
                      </a:r>
                      <a:r>
                        <a:rPr lang="ru-RU" sz="1000" b="1" baseline="0" dirty="0" smtClean="0">
                          <a:latin typeface="Times New Roman" panose="02020603050405020304" pitchFamily="18" charset="0"/>
                          <a:cs typeface="Times New Roman" panose="02020603050405020304" pitchFamily="18" charset="0"/>
                        </a:rPr>
                        <a:t>.</a:t>
                      </a:r>
                      <a:endParaRPr lang="ru-RU" sz="10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3</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 xmlns:a16="http://schemas.microsoft.com/office/drawing/2014/main" val="10004"/>
                  </a:ext>
                </a:extLst>
              </a:tr>
              <a:tr h="331688">
                <a:tc>
                  <a:txBody>
                    <a:bodyPr/>
                    <a:lstStyle/>
                    <a:p>
                      <a:pPr algn="l"/>
                      <a:r>
                        <a:rPr lang="en-US" sz="1000" b="1" dirty="0" smtClean="0">
                          <a:latin typeface="Times New Roman" panose="02020603050405020304" pitchFamily="18" charset="0"/>
                          <a:cs typeface="Times New Roman" panose="02020603050405020304" pitchFamily="18" charset="0"/>
                        </a:rPr>
                        <a:t>Form of attracting investment</a:t>
                      </a:r>
                      <a:endParaRPr lang="ru-RU" sz="10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requires to attract investment</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5"/>
                  </a:ext>
                </a:extLst>
              </a:tr>
              <a:tr h="1373377">
                <a:tc>
                  <a:txBody>
                    <a:bodyPr/>
                    <a:lstStyle/>
                    <a:p>
                      <a:pPr algn="l"/>
                      <a:r>
                        <a:rPr lang="en-US" sz="1000" b="1" dirty="0" smtClean="0">
                          <a:latin typeface="Times New Roman" panose="02020603050405020304" pitchFamily="18" charset="0"/>
                          <a:cs typeface="Times New Roman" panose="02020603050405020304" pitchFamily="18" charset="0"/>
                        </a:rPr>
                        <a:t>The degree of readiness of the project;</a:t>
                      </a:r>
                      <a:r>
                        <a:rPr lang="ru-RU" sz="1000" b="1" baseline="0" dirty="0" smtClean="0">
                          <a:latin typeface="Times New Roman" panose="02020603050405020304" pitchFamily="18" charset="0"/>
                          <a:cs typeface="Times New Roman" panose="02020603050405020304" pitchFamily="18" charset="0"/>
                        </a:rPr>
                        <a:t> </a:t>
                      </a:r>
                      <a:r>
                        <a:rPr lang="en-US" sz="1000" b="1" baseline="0" dirty="0" smtClean="0">
                          <a:latin typeface="Times New Roman" panose="02020603050405020304" pitchFamily="18" charset="0"/>
                          <a:cs typeface="Times New Roman" panose="02020603050405020304" pitchFamily="18" charset="0"/>
                        </a:rPr>
                        <a:t>provision of raw materials, land, resources</a:t>
                      </a:r>
                      <a:endParaRPr lang="ru-RU" sz="10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gn="l"/>
                      <a:r>
                        <a:rPr lang="en-US" sz="1000" baseline="0" dirty="0" smtClean="0">
                          <a:latin typeface="Times New Roman" panose="02020603050405020304" pitchFamily="18" charset="0"/>
                          <a:cs typeface="Times New Roman" panose="02020603050405020304" pitchFamily="18" charset="0"/>
                        </a:rPr>
                        <a:t>In the process of attracting investment. Investment proposal. </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baseline="0" dirty="0" smtClean="0">
                          <a:latin typeface="Times New Roman" panose="02020603050405020304" pitchFamily="18" charset="0"/>
                          <a:cs typeface="Times New Roman" panose="02020603050405020304" pitchFamily="18" charset="0"/>
                        </a:rPr>
                        <a:t>Activities within the framework of the project are planned to be carried out on a land plot with cadastral number 28:01:000000:220 – the territory of the Golden Dragon hotel complex (Blagoveshchensk, 4th km. </a:t>
                      </a:r>
                      <a:r>
                        <a:rPr lang="en-US" sz="1000" baseline="0" dirty="0" err="1" smtClean="0">
                          <a:latin typeface="Times New Roman" panose="02020603050405020304" pitchFamily="18" charset="0"/>
                          <a:cs typeface="Times New Roman" panose="02020603050405020304" pitchFamily="18" charset="0"/>
                        </a:rPr>
                        <a:t>Ignatievsky</a:t>
                      </a:r>
                      <a:r>
                        <a:rPr lang="en-US" sz="1000" baseline="0" dirty="0" smtClean="0">
                          <a:latin typeface="Times New Roman" panose="02020603050405020304" pitchFamily="18" charset="0"/>
                          <a:cs typeface="Times New Roman" panose="02020603050405020304" pitchFamily="18" charset="0"/>
                        </a:rPr>
                        <a:t> highway). It is planned to organize the work of the rope park, purchase equipment for passing the trails of the rope park, modernize sports and children's playgrounds (manufacture of injury-safe all-season coating), equip an additional recreation area at the existing pool, install a children's pool.</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 xmlns:a16="http://schemas.microsoft.com/office/drawing/2014/main" val="10006"/>
                  </a:ext>
                </a:extLst>
              </a:tr>
            </a:tbl>
          </a:graphicData>
        </a:graphic>
      </p:graphicFrame>
      <p:pic>
        <p:nvPicPr>
          <p:cNvPr id="2050" name="Picture 2" descr="C:\Users\DailideDA\Downloads\IMG_4361.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171" r="-1" b="14717"/>
          <a:stretch/>
        </p:blipFill>
        <p:spPr bwMode="auto">
          <a:xfrm>
            <a:off x="-5235" y="2"/>
            <a:ext cx="3065702" cy="17460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DailideDA\Downloads\1mBEvhe_jkfC_k_o-byARnF-sKVMAaosubJyEzJdBKa7xG565uFAVn5DmKOW3thc0fRFa3BNhNvg11mIrjD-J9DM.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3795"/>
          <a:stretch/>
        </p:blipFill>
        <p:spPr bwMode="auto">
          <a:xfrm>
            <a:off x="3060467" y="0"/>
            <a:ext cx="3038094" cy="17460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DailideDA\Downloads\14NPXNLTrEE.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1779" b="11779"/>
          <a:stretch/>
        </p:blipFill>
        <p:spPr bwMode="auto">
          <a:xfrm>
            <a:off x="6098561" y="2"/>
            <a:ext cx="3045439" cy="1745999"/>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40</a:t>
            </a:r>
            <a:endParaRPr lang="ru-RU" sz="2600" b="1" dirty="0">
              <a:cs typeface="Times New Roman" pitchFamily="18" charset="0"/>
            </a:endParaRPr>
          </a:p>
        </p:txBody>
      </p:sp>
    </p:spTree>
    <p:extLst>
      <p:ext uri="{BB962C8B-B14F-4D97-AF65-F5344CB8AC3E}">
        <p14:creationId xmlns:p14="http://schemas.microsoft.com/office/powerpoint/2010/main" val="335222686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DailideDA\Desktop\чертежи.jpg"/>
          <p:cNvPicPr>
            <a:picLocks noChangeAspect="1" noChangeArrowheads="1"/>
          </p:cNvPicPr>
          <p:nvPr/>
        </p:nvPicPr>
        <p:blipFill rotWithShape="1">
          <a:blip r:embed="rId2">
            <a:extLst>
              <a:ext uri="{28A0092B-C50C-407E-A947-70E740481C1C}">
                <a14:useLocalDpi xmlns:a14="http://schemas.microsoft.com/office/drawing/2010/main" val="0"/>
              </a:ext>
            </a:extLst>
          </a:blip>
          <a:srcRect l="9050" r="5865"/>
          <a:stretch/>
        </p:blipFill>
        <p:spPr bwMode="auto">
          <a:xfrm>
            <a:off x="-5235" y="1"/>
            <a:ext cx="9149235" cy="6861926"/>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5235" y="1"/>
            <a:ext cx="9149235" cy="686192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graphicFrame>
        <p:nvGraphicFramePr>
          <p:cNvPr id="2" name="Таблица 1"/>
          <p:cNvGraphicFramePr>
            <a:graphicFrameLocks noGrp="1"/>
          </p:cNvGraphicFramePr>
          <p:nvPr>
            <p:extLst>
              <p:ext uri="{D42A27DB-BD31-4B8C-83A1-F6EECF244321}">
                <p14:modId xmlns:p14="http://schemas.microsoft.com/office/powerpoint/2010/main" val="3098065367"/>
              </p:ext>
            </p:extLst>
          </p:nvPr>
        </p:nvGraphicFramePr>
        <p:xfrm>
          <a:off x="467544" y="1952836"/>
          <a:ext cx="8208912" cy="4343359"/>
        </p:xfrm>
        <a:graphic>
          <a:graphicData uri="http://schemas.openxmlformats.org/drawingml/2006/table">
            <a:tbl>
              <a:tblPr firstRow="1" bandRow="1">
                <a:tableStyleId>{5C22544A-7EE6-4342-B048-85BDC9FD1C3A}</a:tableStyleId>
              </a:tblPr>
              <a:tblGrid>
                <a:gridCol w="2088232">
                  <a:extLst>
                    <a:ext uri="{9D8B030D-6E8A-4147-A177-3AD203B41FA5}">
                      <a16:colId xmlns="" xmlns:a16="http://schemas.microsoft.com/office/drawing/2014/main" val="20000"/>
                    </a:ext>
                  </a:extLst>
                </a:gridCol>
                <a:gridCol w="6120680">
                  <a:extLst>
                    <a:ext uri="{9D8B030D-6E8A-4147-A177-3AD203B41FA5}">
                      <a16:colId xmlns="" xmlns:a16="http://schemas.microsoft.com/office/drawing/2014/main" val="20001"/>
                    </a:ext>
                  </a:extLst>
                </a:gridCol>
              </a:tblGrid>
              <a:tr h="603632">
                <a:tc gridSpan="2">
                  <a:txBody>
                    <a:bodyPr/>
                    <a:lstStyle/>
                    <a:p>
                      <a:pPr algn="ctr"/>
                      <a:r>
                        <a:rPr lang="en-US" sz="1200" b="1" baseline="0" dirty="0" smtClean="0">
                          <a:latin typeface="Times New Roman" panose="02020603050405020304" pitchFamily="18" charset="0"/>
                          <a:cs typeface="Times New Roman" panose="02020603050405020304" pitchFamily="18" charset="0"/>
                        </a:rPr>
                        <a:t>Construction of </a:t>
                      </a:r>
                      <a:r>
                        <a:rPr lang="en-US" sz="1200" b="1" baseline="0" dirty="0" err="1" smtClean="0">
                          <a:latin typeface="Times New Roman" panose="02020603050405020304" pitchFamily="18" charset="0"/>
                          <a:cs typeface="Times New Roman" panose="02020603050405020304" pitchFamily="18" charset="0"/>
                        </a:rPr>
                        <a:t>Barnhouse</a:t>
                      </a:r>
                      <a:r>
                        <a:rPr lang="en-US" sz="1200" b="1" baseline="0" dirty="0" smtClean="0">
                          <a:latin typeface="Times New Roman" panose="02020603050405020304" pitchFamily="18" charset="0"/>
                          <a:cs typeface="Times New Roman" panose="02020603050405020304" pitchFamily="18" charset="0"/>
                        </a:rPr>
                        <a:t>-style houses on the territory of the </a:t>
                      </a:r>
                      <a:r>
                        <a:rPr lang="en-US" sz="1200" b="1" baseline="0" dirty="0" err="1" smtClean="0">
                          <a:latin typeface="Times New Roman" panose="02020603050405020304" pitchFamily="18" charset="0"/>
                          <a:cs typeface="Times New Roman" panose="02020603050405020304" pitchFamily="18" charset="0"/>
                        </a:rPr>
                        <a:t>AmurGlamping</a:t>
                      </a:r>
                      <a:r>
                        <a:rPr lang="en-US" sz="1200" b="1" baseline="0" dirty="0" smtClean="0">
                          <a:latin typeface="Times New Roman" panose="02020603050405020304" pitchFamily="18" charset="0"/>
                          <a:cs typeface="Times New Roman" panose="02020603050405020304" pitchFamily="18" charset="0"/>
                        </a:rPr>
                        <a:t> eco-hotel</a:t>
                      </a:r>
                      <a:endParaRPr lang="ru-RU" sz="12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66CC"/>
                    </a:solidFill>
                  </a:tcPr>
                </a:tc>
                <a:tc hMerge="1">
                  <a:txBody>
                    <a:bodyPr/>
                    <a:lstStyle/>
                    <a:p>
                      <a:endParaRPr lang="ru-RU" dirty="0"/>
                    </a:p>
                  </a:txBody>
                  <a:tcP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 xmlns:a16="http://schemas.microsoft.com/office/drawing/2014/main" val="10000"/>
                  </a:ext>
                </a:extLst>
              </a:tr>
              <a:tr h="571375">
                <a:tc>
                  <a:txBody>
                    <a:bodyPr/>
                    <a:lstStyle/>
                    <a:p>
                      <a:pPr algn="l"/>
                      <a:r>
                        <a:rPr lang="en-US" sz="1000" b="1" dirty="0" smtClean="0">
                          <a:latin typeface="Times New Roman" panose="02020603050405020304" pitchFamily="18" charset="0"/>
                          <a:cs typeface="Times New Roman" panose="02020603050405020304" pitchFamily="18" charset="0"/>
                        </a:rPr>
                        <a:t>Project initiators </a:t>
                      </a:r>
                      <a:r>
                        <a:rPr lang="ru-RU" sz="1000" b="1" dirty="0" smtClean="0">
                          <a:latin typeface="Times New Roman" panose="02020603050405020304" pitchFamily="18" charset="0"/>
                          <a:cs typeface="Times New Roman" panose="02020603050405020304" pitchFamily="18" charset="0"/>
                        </a:rPr>
                        <a:t>, </a:t>
                      </a:r>
                      <a:r>
                        <a:rPr lang="en-US" sz="1000" b="1" dirty="0" smtClean="0">
                          <a:latin typeface="Times New Roman" panose="02020603050405020304" pitchFamily="18" charset="0"/>
                          <a:cs typeface="Times New Roman" panose="02020603050405020304" pitchFamily="18" charset="0"/>
                        </a:rPr>
                        <a:t>contacts</a:t>
                      </a:r>
                      <a:endParaRPr lang="ru-RU" sz="10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baseline="0" dirty="0" smtClean="0">
                          <a:latin typeface="Times New Roman" panose="02020603050405020304" pitchFamily="18" charset="0"/>
                          <a:cs typeface="Times New Roman" panose="02020603050405020304" pitchFamily="18" charset="0"/>
                        </a:rPr>
                        <a:t>Individual entrepreneur</a:t>
                      </a:r>
                      <a:r>
                        <a:rPr lang="ru-RU" sz="1000" baseline="0" dirty="0" smtClean="0">
                          <a:latin typeface="Times New Roman" panose="02020603050405020304" pitchFamily="18" charset="0"/>
                          <a:cs typeface="Times New Roman" panose="02020603050405020304" pitchFamily="18" charset="0"/>
                        </a:rPr>
                        <a:t> </a:t>
                      </a:r>
                      <a:r>
                        <a:rPr lang="en-US" sz="1000" baseline="0" dirty="0" err="1" smtClean="0">
                          <a:latin typeface="Times New Roman" panose="02020603050405020304" pitchFamily="18" charset="0"/>
                          <a:cs typeface="Times New Roman" panose="02020603050405020304" pitchFamily="18" charset="0"/>
                        </a:rPr>
                        <a:t>Evseeva</a:t>
                      </a:r>
                      <a:r>
                        <a:rPr lang="en-US" sz="1000" baseline="0" dirty="0" smtClean="0">
                          <a:latin typeface="Times New Roman" panose="02020603050405020304" pitchFamily="18" charset="0"/>
                          <a:cs typeface="Times New Roman" panose="02020603050405020304" pitchFamily="18" charset="0"/>
                        </a:rPr>
                        <a:t> Lyudmila </a:t>
                      </a:r>
                      <a:r>
                        <a:rPr lang="en-US" sz="1000" baseline="0" dirty="0" err="1" smtClean="0">
                          <a:latin typeface="Times New Roman" panose="02020603050405020304" pitchFamily="18" charset="0"/>
                          <a:cs typeface="Times New Roman" panose="02020603050405020304" pitchFamily="18" charset="0"/>
                        </a:rPr>
                        <a:t>Vasilyevna</a:t>
                      </a:r>
                      <a:r>
                        <a:rPr lang="ru-RU" sz="1000" baseline="0" dirty="0" smtClean="0">
                          <a:latin typeface="Times New Roman" panose="02020603050405020304" pitchFamily="18" charset="0"/>
                          <a:cs typeface="Times New Roman" panose="02020603050405020304" pitchFamily="18" charset="0"/>
                        </a:rPr>
                        <a:t>, </a:t>
                      </a:r>
                      <a:r>
                        <a:rPr lang="en-US" sz="1000" baseline="0" dirty="0" smtClean="0">
                          <a:latin typeface="Times New Roman" panose="02020603050405020304" pitchFamily="18" charset="0"/>
                          <a:cs typeface="Times New Roman" panose="02020603050405020304" pitchFamily="18" charset="0"/>
                        </a:rPr>
                        <a:t>TIN</a:t>
                      </a:r>
                      <a:r>
                        <a:rPr lang="ru-RU" sz="1000" baseline="0" dirty="0" smtClean="0">
                          <a:latin typeface="Times New Roman" panose="02020603050405020304" pitchFamily="18" charset="0"/>
                          <a:cs typeface="Times New Roman" panose="02020603050405020304" pitchFamily="18" charset="0"/>
                        </a:rPr>
                        <a:t> 280120081142,</a:t>
                      </a:r>
                    </a:p>
                    <a:p>
                      <a:r>
                        <a:rPr lang="en-US" sz="1000" baseline="0" dirty="0" smtClean="0">
                          <a:latin typeface="Times New Roman" panose="02020603050405020304" pitchFamily="18" charset="0"/>
                          <a:cs typeface="Times New Roman" panose="02020603050405020304" pitchFamily="18" charset="0"/>
                        </a:rPr>
                        <a:t>1 </a:t>
                      </a:r>
                      <a:r>
                        <a:rPr lang="en-US" sz="1000" baseline="0" dirty="0" err="1" smtClean="0">
                          <a:latin typeface="Times New Roman" panose="02020603050405020304" pitchFamily="18" charset="0"/>
                          <a:cs typeface="Times New Roman" panose="02020603050405020304" pitchFamily="18" charset="0"/>
                        </a:rPr>
                        <a:t>AmurGlamping</a:t>
                      </a:r>
                      <a:r>
                        <a:rPr lang="en-US" sz="1000" baseline="0" dirty="0" smtClean="0">
                          <a:latin typeface="Times New Roman" panose="02020603050405020304" pitchFamily="18" charset="0"/>
                          <a:cs typeface="Times New Roman" panose="02020603050405020304" pitchFamily="18" charset="0"/>
                        </a:rPr>
                        <a:t>, </a:t>
                      </a:r>
                      <a:r>
                        <a:rPr lang="en-US" sz="1000" baseline="0" dirty="0" err="1" smtClean="0">
                          <a:latin typeface="Times New Roman" panose="02020603050405020304" pitchFamily="18" charset="0"/>
                          <a:cs typeface="Times New Roman" panose="02020603050405020304" pitchFamily="18" charset="0"/>
                        </a:rPr>
                        <a:t>Mokhovaya</a:t>
                      </a:r>
                      <a:r>
                        <a:rPr lang="en-US" sz="1000" baseline="0" dirty="0" smtClean="0">
                          <a:latin typeface="Times New Roman" panose="02020603050405020304" pitchFamily="18" charset="0"/>
                          <a:cs typeface="Times New Roman" panose="02020603050405020304" pitchFamily="18" charset="0"/>
                        </a:rPr>
                        <a:t> Pad, Blagoveshchensk</a:t>
                      </a:r>
                      <a:r>
                        <a:rPr lang="ru-RU" sz="1000" baseline="0" dirty="0" smtClean="0">
                          <a:latin typeface="Times New Roman" panose="02020603050405020304" pitchFamily="18" charset="0"/>
                          <a:cs typeface="Times New Roman" panose="02020603050405020304" pitchFamily="18" charset="0"/>
                        </a:rPr>
                        <a:t>,</a:t>
                      </a:r>
                    </a:p>
                    <a:p>
                      <a:r>
                        <a:rPr lang="en-US" sz="1000" baseline="0" dirty="0" err="1" smtClean="0">
                          <a:latin typeface="Times New Roman" panose="02020603050405020304" pitchFamily="18" charset="0"/>
                          <a:cs typeface="Times New Roman" panose="02020603050405020304" pitchFamily="18" charset="0"/>
                        </a:rPr>
                        <a:t>tel</a:t>
                      </a:r>
                      <a:r>
                        <a:rPr lang="ru-RU" sz="1000" baseline="0" dirty="0" smtClean="0">
                          <a:latin typeface="Times New Roman" panose="02020603050405020304" pitchFamily="18" charset="0"/>
                          <a:cs typeface="Times New Roman" panose="02020603050405020304" pitchFamily="18" charset="0"/>
                        </a:rPr>
                        <a:t>. 8 (963) 804-87-64.</a:t>
                      </a:r>
                      <a:endParaRPr lang="en-US"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1"/>
                  </a:ext>
                </a:extLst>
              </a:tr>
              <a:tr h="823207">
                <a:tc>
                  <a:txBody>
                    <a:bodyPr/>
                    <a:lstStyle/>
                    <a:p>
                      <a:pPr algn="l"/>
                      <a:r>
                        <a:rPr lang="en-US" sz="1000" b="1" dirty="0" smtClean="0">
                          <a:latin typeface="Times New Roman" panose="02020603050405020304" pitchFamily="18" charset="0"/>
                          <a:cs typeface="Times New Roman" panose="02020603050405020304" pitchFamily="18" charset="0"/>
                        </a:rPr>
                        <a:t>The purpose of the project</a:t>
                      </a:r>
                      <a:r>
                        <a:rPr lang="ru-RU" sz="1000" b="1" dirty="0" smtClean="0">
                          <a:latin typeface="Times New Roman" panose="02020603050405020304" pitchFamily="18" charset="0"/>
                          <a:cs typeface="Times New Roman" panose="02020603050405020304" pitchFamily="18" charset="0"/>
                        </a:rPr>
                        <a:t>, </a:t>
                      </a:r>
                      <a:r>
                        <a:rPr lang="en-US" sz="1000" b="1" dirty="0" smtClean="0">
                          <a:latin typeface="Times New Roman" panose="02020603050405020304" pitchFamily="18" charset="0"/>
                          <a:cs typeface="Times New Roman" panose="02020603050405020304" pitchFamily="18" charset="0"/>
                        </a:rPr>
                        <a:t>capacity</a:t>
                      </a:r>
                      <a:r>
                        <a:rPr lang="ru-RU" sz="1000" b="1" dirty="0" smtClean="0">
                          <a:latin typeface="Times New Roman" panose="02020603050405020304" pitchFamily="18" charset="0"/>
                          <a:cs typeface="Times New Roman" panose="02020603050405020304" pitchFamily="18" charset="0"/>
                        </a:rPr>
                        <a:t>/</a:t>
                      </a:r>
                      <a:r>
                        <a:rPr lang="en-US" sz="1000" b="1" dirty="0" smtClean="0">
                          <a:latin typeface="Times New Roman" panose="02020603050405020304" pitchFamily="18" charset="0"/>
                          <a:cs typeface="Times New Roman" panose="02020603050405020304" pitchFamily="18" charset="0"/>
                        </a:rPr>
                        <a:t>available documentation</a:t>
                      </a:r>
                      <a:endParaRPr lang="ru-RU" sz="1000" b="1"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en-US" sz="1000" baseline="0" dirty="0" smtClean="0">
                          <a:latin typeface="Times New Roman" panose="02020603050405020304" pitchFamily="18" charset="0"/>
                          <a:cs typeface="Times New Roman" panose="02020603050405020304" pitchFamily="18" charset="0"/>
                        </a:rPr>
                        <a:t>Increasing the flow of tourists, creating recreational conditions that combine the comfort of a hotel room with the possibility of outdoor recreation.</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 xmlns:a16="http://schemas.microsoft.com/office/drawing/2014/main" val="10002"/>
                  </a:ext>
                </a:extLst>
              </a:tr>
              <a:tr h="215879">
                <a:tc>
                  <a:txBody>
                    <a:bodyPr/>
                    <a:lstStyle/>
                    <a:p>
                      <a:pPr algn="l"/>
                      <a:r>
                        <a:rPr lang="en-US" sz="1000" b="1" dirty="0" smtClean="0">
                          <a:latin typeface="Times New Roman" panose="02020603050405020304" pitchFamily="18" charset="0"/>
                          <a:cs typeface="Times New Roman" panose="02020603050405020304" pitchFamily="18" charset="0"/>
                        </a:rPr>
                        <a:t>Period of implementation </a:t>
                      </a: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2023</a:t>
                      </a:r>
                      <a:r>
                        <a:rPr lang="ru-RU" sz="1000" baseline="0" dirty="0" smtClean="0">
                          <a:latin typeface="Times New Roman" panose="02020603050405020304" pitchFamily="18" charset="0"/>
                          <a:cs typeface="Times New Roman" panose="02020603050405020304" pitchFamily="18" charset="0"/>
                        </a:rPr>
                        <a:t> – 2024</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3"/>
                  </a:ext>
                </a:extLst>
              </a:tr>
              <a:tr h="251976">
                <a:tc>
                  <a:txBody>
                    <a:bodyPr/>
                    <a:lstStyle/>
                    <a:p>
                      <a:pPr algn="l"/>
                      <a:r>
                        <a:rPr lang="en-US" sz="1000" b="1" dirty="0" smtClean="0">
                          <a:latin typeface="Times New Roman" panose="02020603050405020304" pitchFamily="18" charset="0"/>
                          <a:cs typeface="Times New Roman" panose="02020603050405020304" pitchFamily="18" charset="0"/>
                        </a:rPr>
                        <a:t>Project cost</a:t>
                      </a:r>
                      <a:r>
                        <a:rPr lang="ru-RU" sz="1000" b="1" dirty="0" smtClean="0">
                          <a:latin typeface="Times New Roman" panose="02020603050405020304" pitchFamily="18" charset="0"/>
                          <a:cs typeface="Times New Roman" panose="02020603050405020304" pitchFamily="18" charset="0"/>
                        </a:rPr>
                        <a:t>/</a:t>
                      </a:r>
                      <a:r>
                        <a:rPr lang="en-US" sz="1000" b="1" dirty="0" smtClean="0">
                          <a:latin typeface="Times New Roman" panose="02020603050405020304" pitchFamily="18" charset="0"/>
                          <a:cs typeface="Times New Roman" panose="02020603050405020304" pitchFamily="18" charset="0"/>
                        </a:rPr>
                        <a:t>required investments</a:t>
                      </a:r>
                      <a:r>
                        <a:rPr lang="ru-RU" sz="1000" b="1" dirty="0" smtClean="0">
                          <a:latin typeface="Times New Roman" panose="02020603050405020304" pitchFamily="18" charset="0"/>
                          <a:cs typeface="Times New Roman" panose="02020603050405020304" pitchFamily="18" charset="0"/>
                        </a:rPr>
                        <a:t>,</a:t>
                      </a:r>
                      <a:r>
                        <a:rPr lang="ru-RU" sz="1000" b="1" baseline="0" dirty="0" smtClean="0">
                          <a:latin typeface="Times New Roman" panose="02020603050405020304" pitchFamily="18" charset="0"/>
                          <a:cs typeface="Times New Roman" panose="02020603050405020304" pitchFamily="18" charset="0"/>
                        </a:rPr>
                        <a:t> </a:t>
                      </a:r>
                      <a:r>
                        <a:rPr lang="en-US" sz="1000" b="1" baseline="0" dirty="0" smtClean="0">
                          <a:latin typeface="Times New Roman" panose="02020603050405020304" pitchFamily="18" charset="0"/>
                          <a:cs typeface="Times New Roman" panose="02020603050405020304" pitchFamily="18" charset="0"/>
                        </a:rPr>
                        <a:t>million rubles</a:t>
                      </a:r>
                      <a:r>
                        <a:rPr lang="ru-RU" sz="1000" b="1" baseline="0" dirty="0" smtClean="0">
                          <a:latin typeface="Times New Roman" panose="02020603050405020304" pitchFamily="18" charset="0"/>
                          <a:cs typeface="Times New Roman" panose="02020603050405020304" pitchFamily="18" charset="0"/>
                        </a:rPr>
                        <a:t>.</a:t>
                      </a:r>
                      <a:endParaRPr lang="ru-RU" sz="10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r>
                        <a:rPr lang="ru-RU" sz="1000" dirty="0" smtClean="0">
                          <a:latin typeface="Times New Roman" panose="02020603050405020304" pitchFamily="18" charset="0"/>
                          <a:cs typeface="Times New Roman" panose="02020603050405020304" pitchFamily="18" charset="0"/>
                        </a:rPr>
                        <a:t>4</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 xmlns:a16="http://schemas.microsoft.com/office/drawing/2014/main" val="10004"/>
                  </a:ext>
                </a:extLst>
              </a:tr>
              <a:tr h="331688">
                <a:tc>
                  <a:txBody>
                    <a:bodyPr/>
                    <a:lstStyle/>
                    <a:p>
                      <a:pPr algn="l"/>
                      <a:r>
                        <a:rPr lang="en-US" sz="1000" b="1" dirty="0" smtClean="0">
                          <a:latin typeface="Times New Roman" panose="02020603050405020304" pitchFamily="18" charset="0"/>
                          <a:cs typeface="Times New Roman" panose="02020603050405020304" pitchFamily="18" charset="0"/>
                        </a:rPr>
                        <a:t>Form of attracting investment</a:t>
                      </a:r>
                      <a:endParaRPr lang="ru-RU" sz="10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r>
                        <a:rPr lang="en-US" sz="1000" dirty="0" smtClean="0">
                          <a:latin typeface="Times New Roman" panose="02020603050405020304" pitchFamily="18" charset="0"/>
                          <a:cs typeface="Times New Roman" panose="02020603050405020304" pitchFamily="18" charset="0"/>
                        </a:rPr>
                        <a:t>requires to attract investment</a:t>
                      </a:r>
                      <a:endParaRPr lang="ru-RU" sz="1000"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5"/>
                  </a:ext>
                </a:extLst>
              </a:tr>
              <a:tr h="1373377">
                <a:tc>
                  <a:txBody>
                    <a:bodyPr/>
                    <a:lstStyle/>
                    <a:p>
                      <a:pPr algn="l"/>
                      <a:r>
                        <a:rPr lang="en-US" sz="1000" b="1" dirty="0" smtClean="0">
                          <a:latin typeface="Times New Roman" panose="02020603050405020304" pitchFamily="18" charset="0"/>
                          <a:cs typeface="Times New Roman" panose="02020603050405020304" pitchFamily="18" charset="0"/>
                        </a:rPr>
                        <a:t>The degree of readiness of the project;</a:t>
                      </a:r>
                      <a:r>
                        <a:rPr lang="ru-RU" sz="1000" b="1" baseline="0" dirty="0" smtClean="0">
                          <a:latin typeface="Times New Roman" panose="02020603050405020304" pitchFamily="18" charset="0"/>
                          <a:cs typeface="Times New Roman" panose="02020603050405020304" pitchFamily="18" charset="0"/>
                        </a:rPr>
                        <a:t> </a:t>
                      </a:r>
                      <a:r>
                        <a:rPr lang="en-US" sz="1000" b="1" baseline="0" dirty="0" smtClean="0">
                          <a:latin typeface="Times New Roman" panose="02020603050405020304" pitchFamily="18" charset="0"/>
                          <a:cs typeface="Times New Roman" panose="02020603050405020304" pitchFamily="18" charset="0"/>
                        </a:rPr>
                        <a:t>provision of raw materials, land, resources</a:t>
                      </a:r>
                      <a:endParaRPr lang="ru-RU" sz="1000" b="1" dirty="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tc>
                  <a:txBody>
                    <a:bodyPr/>
                    <a:lstStyle/>
                    <a:p>
                      <a:pPr algn="l"/>
                      <a:r>
                        <a:rPr lang="en-US" sz="1000" baseline="0" dirty="0" smtClean="0">
                          <a:latin typeface="Times New Roman" panose="02020603050405020304" pitchFamily="18" charset="0"/>
                          <a:cs typeface="Times New Roman" panose="02020603050405020304" pitchFamily="18" charset="0"/>
                        </a:rPr>
                        <a:t>In the process of attracting investment. Investment proposal. </a:t>
                      </a:r>
                    </a:p>
                    <a:p>
                      <a:pPr algn="l"/>
                      <a:r>
                        <a:rPr lang="en-US" sz="1000" baseline="0" dirty="0" smtClean="0">
                          <a:latin typeface="Times New Roman" panose="02020603050405020304" pitchFamily="18" charset="0"/>
                          <a:cs typeface="Times New Roman" panose="02020603050405020304" pitchFamily="18" charset="0"/>
                        </a:rPr>
                        <a:t>It is planned to build 3 </a:t>
                      </a:r>
                      <a:r>
                        <a:rPr lang="en-US" sz="1000" baseline="0" dirty="0" err="1" smtClean="0">
                          <a:latin typeface="Times New Roman" panose="02020603050405020304" pitchFamily="18" charset="0"/>
                          <a:cs typeface="Times New Roman" panose="02020603050405020304" pitchFamily="18" charset="0"/>
                        </a:rPr>
                        <a:t>Barnhouse</a:t>
                      </a:r>
                      <a:r>
                        <a:rPr lang="en-US" sz="1000" baseline="0" dirty="0" smtClean="0">
                          <a:latin typeface="Times New Roman" panose="02020603050405020304" pitchFamily="18" charset="0"/>
                          <a:cs typeface="Times New Roman" panose="02020603050405020304" pitchFamily="18" charset="0"/>
                        </a:rPr>
                        <a:t>-style houses with 8 beds.</a:t>
                      </a:r>
                      <a:endParaRPr lang="ru-RU" sz="1000" baseline="0" dirty="0" smtClean="0">
                        <a:latin typeface="Times New Roman" panose="02020603050405020304" pitchFamily="18" charset="0"/>
                        <a:cs typeface="Times New Roman" panose="02020603050405020304" pitchFamily="18" charset="0"/>
                      </a:endParaRPr>
                    </a:p>
                  </a:txBody>
                  <a:tcPr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20000"/>
                        <a:lumOff val="80000"/>
                      </a:schemeClr>
                    </a:solidFill>
                  </a:tcPr>
                </a:tc>
                <a:extLst>
                  <a:ext uri="{0D108BD9-81ED-4DB2-BD59-A6C34878D82A}">
                    <a16:rowId xmlns="" xmlns:a16="http://schemas.microsoft.com/office/drawing/2014/main" val="10006"/>
                  </a:ext>
                </a:extLst>
              </a:tr>
            </a:tbl>
          </a:graphicData>
        </a:graphic>
      </p:graphicFrame>
      <p:pic>
        <p:nvPicPr>
          <p:cNvPr id="5" name="Picture 4"/>
          <p:cNvPicPr>
            <a:picLocks noChangeArrowheads="1"/>
          </p:cNvPicPr>
          <p:nvPr/>
        </p:nvPicPr>
        <p:blipFill rotWithShape="1">
          <a:blip r:embed="rId3">
            <a:extLst>
              <a:ext uri="{28A0092B-C50C-407E-A947-70E740481C1C}">
                <a14:useLocalDpi xmlns:a14="http://schemas.microsoft.com/office/drawing/2010/main" val="0"/>
              </a:ext>
            </a:extLst>
          </a:blip>
          <a:srcRect l="1" r="460"/>
          <a:stretch/>
        </p:blipFill>
        <p:spPr bwMode="auto">
          <a:xfrm>
            <a:off x="6098095" y="0"/>
            <a:ext cx="3045905" cy="174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C:\Users\DailideDA\Downloads\photo537749655052941424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2646"/>
          <a:stretch/>
        </p:blipFill>
        <p:spPr bwMode="auto">
          <a:xfrm>
            <a:off x="-5235" y="0"/>
            <a:ext cx="3065235" cy="1746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DailideDA\Downloads\Глэмпинг под небом 10.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6937" b="6937"/>
          <a:stretch/>
        </p:blipFill>
        <p:spPr bwMode="auto">
          <a:xfrm>
            <a:off x="3060466" y="0"/>
            <a:ext cx="3038095" cy="1746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DailideDA\Downloads\glemping-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7009" b="6993"/>
          <a:stretch/>
        </p:blipFill>
        <p:spPr bwMode="auto">
          <a:xfrm>
            <a:off x="6098561" y="1"/>
            <a:ext cx="3045439" cy="1746000"/>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8343527" y="0"/>
            <a:ext cx="800473" cy="708518"/>
          </a:xfrm>
          <a:prstGeom prst="rect">
            <a:avLst/>
          </a:prstGeom>
          <a:solidFill>
            <a:srgbClr val="0066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600" b="1" dirty="0" smtClean="0">
                <a:cs typeface="Times New Roman" pitchFamily="18" charset="0"/>
              </a:rPr>
              <a:t>4</a:t>
            </a:r>
            <a:r>
              <a:rPr lang="ru-RU" sz="2600" b="1" dirty="0">
                <a:cs typeface="Times New Roman" pitchFamily="18" charset="0"/>
              </a:rPr>
              <a:t>1</a:t>
            </a:r>
          </a:p>
        </p:txBody>
      </p:sp>
    </p:spTree>
    <p:extLst>
      <p:ext uri="{BB962C8B-B14F-4D97-AF65-F5344CB8AC3E}">
        <p14:creationId xmlns:p14="http://schemas.microsoft.com/office/powerpoint/2010/main" val="193667220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92.168.1.2\files\Управление экономического развития и инвестиций\Отдел развития предпринимательства и инвестиций\Инвестиционный паспорт\2022\2022-04-16 Инвестиционный паспорт\2022-04-16 Инвестиционный паспорт\IMG_4245.jpg">
            <a:extLst>
              <a:ext uri="{FF2B5EF4-FFF2-40B4-BE49-F238E27FC236}">
                <a16:creationId xmlns="" xmlns:a16="http://schemas.microsoft.com/office/drawing/2014/main" id="{CDF9145A-6979-CB47-0FFB-A4A2799350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044" b="62469"/>
          <a:stretch/>
        </p:blipFill>
        <p:spPr bwMode="auto">
          <a:xfrm>
            <a:off x="-635" y="0"/>
            <a:ext cx="9144633" cy="1187999"/>
          </a:xfrm>
          <a:prstGeom prst="rect">
            <a:avLst/>
          </a:prstGeom>
          <a:noFill/>
          <a:extLst>
            <a:ext uri="{909E8E84-426E-40DD-AFC4-6F175D3DCCD1}">
              <a14:hiddenFill xmlns:a14="http://schemas.microsoft.com/office/drawing/2010/main">
                <a:solidFill>
                  <a:srgbClr val="FFFFFF"/>
                </a:solidFill>
              </a14:hiddenFill>
            </a:ext>
          </a:extLst>
        </p:spPr>
      </p:pic>
      <p:sp>
        <p:nvSpPr>
          <p:cNvPr id="552" name="Прямоугольник 5"/>
          <p:cNvSpPr/>
          <p:nvPr/>
        </p:nvSpPr>
        <p:spPr>
          <a:xfrm>
            <a:off x="0" y="-30563"/>
            <a:ext cx="9144000" cy="1215384"/>
          </a:xfrm>
          <a:prstGeom prst="rect">
            <a:avLst/>
          </a:prstGeom>
          <a:solidFill>
            <a:srgbClr val="0070C0">
              <a:alpha val="58000"/>
            </a:srgbClr>
          </a:solidFill>
          <a:ln w="12700">
            <a:miter lim="400000"/>
          </a:ln>
        </p:spPr>
        <p:txBody>
          <a:bodyPr lIns="45719" rIns="45719" anchor="ctr"/>
          <a:lstStyle/>
          <a:p>
            <a:pPr algn="ctr">
              <a:defRPr>
                <a:solidFill>
                  <a:srgbClr val="FFFFFF"/>
                </a:solidFill>
              </a:defRPr>
            </a:pPr>
            <a:endParaRPr/>
          </a:p>
        </p:txBody>
      </p:sp>
      <p:sp>
        <p:nvSpPr>
          <p:cNvPr id="553" name="TextBox 6"/>
          <p:cNvSpPr txBox="1"/>
          <p:nvPr/>
        </p:nvSpPr>
        <p:spPr>
          <a:xfrm>
            <a:off x="179511" y="188640"/>
            <a:ext cx="8856986" cy="4470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2400" b="1">
                <a:solidFill>
                  <a:srgbClr val="FFFFFF"/>
                </a:solidFill>
              </a:defRPr>
            </a:lvl1pPr>
          </a:lstStyle>
          <a:p>
            <a:r>
              <a:rPr dirty="0"/>
              <a:t>Legal regulation of investment and business activities</a:t>
            </a:r>
          </a:p>
        </p:txBody>
      </p:sp>
      <p:sp>
        <p:nvSpPr>
          <p:cNvPr id="554" name="Объект 2"/>
          <p:cNvSpPr txBox="1">
            <a:spLocks noGrp="1"/>
          </p:cNvSpPr>
          <p:nvPr>
            <p:ph type="body" sz="half" idx="1"/>
          </p:nvPr>
        </p:nvSpPr>
        <p:spPr>
          <a:xfrm>
            <a:off x="107503" y="1340767"/>
            <a:ext cx="4388298" cy="5184578"/>
          </a:xfrm>
          <a:prstGeom prst="rect">
            <a:avLst/>
          </a:prstGeom>
        </p:spPr>
        <p:txBody>
          <a:bodyPr>
            <a:normAutofit lnSpcReduction="10000"/>
          </a:bodyPr>
          <a:lstStyle/>
          <a:p>
            <a:pPr marL="179999" indent="-179999" algn="just">
              <a:buClr>
                <a:srgbClr val="0070C0"/>
              </a:buClr>
              <a:buFontTx/>
              <a:buChar char="▪"/>
              <a:defRPr sz="1100"/>
            </a:pPr>
            <a:r>
              <a:rPr dirty="0"/>
              <a:t>Federal Law #39-FZ of February 25, 1999 “On Investment Activities In The Russian Federation, Realizing In The Form Of Capital Investment”</a:t>
            </a:r>
          </a:p>
          <a:p>
            <a:pPr marL="179999" indent="-179999" algn="just">
              <a:buClr>
                <a:srgbClr val="0070C0"/>
              </a:buClr>
              <a:buFontTx/>
              <a:buChar char="▪"/>
              <a:defRPr sz="1100"/>
            </a:pPr>
            <a:r>
              <a:rPr dirty="0"/>
              <a:t>Federal Law #160-FZ of July 09, 1999 “On Foreign Investment In The Russian Federation”</a:t>
            </a:r>
          </a:p>
          <a:p>
            <a:pPr marL="179999" indent="-179999" algn="just">
              <a:buClr>
                <a:srgbClr val="0070C0"/>
              </a:buClr>
              <a:buFontTx/>
              <a:buChar char="▪"/>
              <a:defRPr sz="1100"/>
            </a:pPr>
            <a:r>
              <a:rPr dirty="0"/>
              <a:t>Federal Law #224-FZ of July 13, 2015 “On A  Public–Private Partnership In The Russian Federation and On Amendment Of Legislation Of The Russian Federation”</a:t>
            </a:r>
          </a:p>
          <a:p>
            <a:pPr marL="179999" indent="-179999" algn="just">
              <a:buClr>
                <a:srgbClr val="0070C0"/>
              </a:buClr>
              <a:buFontTx/>
              <a:buChar char="▪"/>
              <a:defRPr sz="1100"/>
            </a:pPr>
            <a:r>
              <a:rPr dirty="0"/>
              <a:t>Federal Law #209-FZ of July 24, 2007 “</a:t>
            </a:r>
            <a:r>
              <a:rPr dirty="0" err="1"/>
              <a:t>Оn</a:t>
            </a:r>
            <a:r>
              <a:rPr dirty="0"/>
              <a:t> Developing </a:t>
            </a:r>
            <a:r>
              <a:rPr lang="en-US" dirty="0"/>
              <a:t>SME</a:t>
            </a:r>
            <a:r>
              <a:rPr dirty="0"/>
              <a:t> In The Russian Federation”</a:t>
            </a:r>
          </a:p>
          <a:p>
            <a:pPr marL="179999" indent="-179999" algn="just">
              <a:buClr>
                <a:srgbClr val="0070C0"/>
              </a:buClr>
              <a:buFontTx/>
              <a:buChar char="▪"/>
              <a:defRPr sz="1100"/>
            </a:pPr>
            <a:r>
              <a:rPr dirty="0"/>
              <a:t>«The Land Code of The Russian Federation» #136-FZ of October 25, 2001 (paragraph 39.6 “Cases Of Granting Land Plots For Rent Through Bidding or Without It, Which Are Owned By State or Municipal Government”)</a:t>
            </a:r>
          </a:p>
          <a:p>
            <a:pPr marL="179999" indent="-179999" algn="just">
              <a:buClr>
                <a:srgbClr val="0070C0"/>
              </a:buClr>
              <a:buFontTx/>
              <a:buChar char="▪"/>
              <a:defRPr sz="1100"/>
            </a:pPr>
            <a:r>
              <a:rPr dirty="0"/>
              <a:t>«Town Planning Code of The Russian Federation» #190-FZ of December  29, 2004 (part 2 paragraph 51 “Planning Permission”)</a:t>
            </a:r>
          </a:p>
          <a:p>
            <a:pPr marL="179999" indent="-179999" algn="just">
              <a:buClr>
                <a:srgbClr val="0070C0"/>
              </a:buClr>
              <a:buFontTx/>
              <a:buChar char="▪"/>
              <a:defRPr sz="1100"/>
            </a:pPr>
            <a:r>
              <a:rPr dirty="0"/>
              <a:t>Amur Region Law #374-OZ of September 05, 2007 “On Investment Activities In The Amur Region”</a:t>
            </a:r>
          </a:p>
          <a:p>
            <a:pPr marL="179999" indent="-179999" algn="just">
              <a:buClr>
                <a:srgbClr val="0070C0"/>
              </a:buClr>
              <a:buFontTx/>
              <a:buChar char="▪"/>
              <a:defRPr sz="1100"/>
            </a:pPr>
            <a:r>
              <a:rPr dirty="0"/>
              <a:t>Amur Region Law #298-OZ of January 11, 2010 “On Supporting and Developing S</a:t>
            </a:r>
            <a:r>
              <a:rPr lang="en-US" dirty="0"/>
              <a:t>ME</a:t>
            </a:r>
            <a:r>
              <a:rPr dirty="0"/>
              <a:t> In The Amur Region”</a:t>
            </a:r>
          </a:p>
          <a:p>
            <a:pPr marL="179999" indent="-179999" algn="just">
              <a:buClr>
                <a:srgbClr val="0070C0"/>
              </a:buClr>
              <a:buFontTx/>
              <a:buChar char="▪"/>
              <a:defRPr sz="1100"/>
            </a:pPr>
            <a:r>
              <a:rPr dirty="0"/>
              <a:t>Amur Region Law #389-OZ of October 04, 2010 “On Reduced Income Tax Rates”</a:t>
            </a:r>
            <a:endParaRPr lang="en-US" dirty="0"/>
          </a:p>
          <a:p>
            <a:pPr marL="179999" indent="-179999" algn="just">
              <a:buClr>
                <a:srgbClr val="0070C0"/>
              </a:buClr>
              <a:buFontTx/>
              <a:buChar char="▪"/>
              <a:defRPr sz="1100"/>
            </a:pPr>
            <a:r>
              <a:rPr lang="en-US" dirty="0"/>
              <a:t>Amur Region Law #266-OZ of November 28, 2003 “On Corporate Property Tax In The Amur Region”</a:t>
            </a:r>
          </a:p>
          <a:p>
            <a:pPr marL="179999" indent="-179999" algn="just">
              <a:buClr>
                <a:srgbClr val="0070C0"/>
              </a:buClr>
              <a:buFontTx/>
              <a:buChar char="▪"/>
              <a:defRPr sz="1100"/>
            </a:pPr>
            <a:r>
              <a:rPr lang="en-US" dirty="0"/>
              <a:t>Amur region law #321-OZ of February 14, 2014 “On the Implementation of Certain Provisions of the Tax Code of the Russian Federation regarding the implementation of regional investment projects"</a:t>
            </a:r>
          </a:p>
          <a:p>
            <a:pPr marL="179999" indent="-179999" algn="just">
              <a:buClr>
                <a:srgbClr val="0070C0"/>
              </a:buClr>
              <a:buFontTx/>
              <a:buChar char="▪"/>
              <a:defRPr sz="1100"/>
            </a:pPr>
            <a:endParaRPr dirty="0"/>
          </a:p>
        </p:txBody>
      </p:sp>
      <p:sp>
        <p:nvSpPr>
          <p:cNvPr id="555" name="Объект 9"/>
          <p:cNvSpPr txBox="1"/>
          <p:nvPr/>
        </p:nvSpPr>
        <p:spPr>
          <a:xfrm>
            <a:off x="4605735" y="1340767"/>
            <a:ext cx="4286746" cy="5400602"/>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lnSpcReduction="10000"/>
          </a:bodyPr>
          <a:lstStyle/>
          <a:p>
            <a:pPr marL="179999" indent="-179999" algn="just">
              <a:spcBef>
                <a:spcPts val="800"/>
              </a:spcBef>
              <a:buClr>
                <a:srgbClr val="0070C0"/>
              </a:buClr>
              <a:buSzPct val="100000"/>
              <a:buChar char="▪"/>
              <a:defRPr sz="1100"/>
            </a:pPr>
            <a:r>
              <a:rPr lang="en-US" dirty="0"/>
              <a:t>Amur region law #528-OZ of May 5, 2015 “On the establishment of a zero tax rate levied in connection with the application of the simplified taxation system for taxpayers - individual entrepreneurs“</a:t>
            </a:r>
          </a:p>
          <a:p>
            <a:pPr marL="179999" indent="-179999" algn="just">
              <a:spcBef>
                <a:spcPts val="800"/>
              </a:spcBef>
              <a:buClr>
                <a:srgbClr val="0070C0"/>
              </a:buClr>
              <a:buSzPct val="100000"/>
              <a:buChar char="▪"/>
              <a:defRPr sz="1100"/>
            </a:pPr>
            <a:r>
              <a:rPr lang="en-US" dirty="0"/>
              <a:t>Amur region law #93-OZ of October 9, 2012 “On the patent system of taxation in the Amur region”</a:t>
            </a:r>
          </a:p>
          <a:p>
            <a:pPr marL="179999" indent="-179999" algn="just">
              <a:spcBef>
                <a:spcPts val="800"/>
              </a:spcBef>
              <a:buClr>
                <a:srgbClr val="0070C0"/>
              </a:buClr>
              <a:buSzPct val="100000"/>
              <a:buChar char="▪"/>
              <a:defRPr sz="1100"/>
            </a:pPr>
            <a:r>
              <a:rPr lang="en-US" dirty="0"/>
              <a:t>Decree of the Government of the Russian Federation #141 of February 9, 2021 “On Approval of the Rules for Granting Subsidies from the Federal Budget to Russian Credit Organizations and the State Development Corporation "</a:t>
            </a:r>
            <a:r>
              <a:rPr lang="en-US" dirty="0" smtClean="0"/>
              <a:t>VEB.RF“ </a:t>
            </a:r>
            <a:r>
              <a:rPr lang="en-US" dirty="0"/>
              <a:t>on compensation of the income they have not received on loans issued at a preferential rate to investors for the implementation of investment projects necessary for the sustainable development of domestic and inbound tourism, and on amendments to the regulations on the Government Commission for the development of Tourism in the Russian Federation“</a:t>
            </a:r>
          </a:p>
          <a:p>
            <a:pPr marL="179999" indent="-179999" algn="just">
              <a:spcBef>
                <a:spcPts val="800"/>
              </a:spcBef>
              <a:buClr>
                <a:srgbClr val="0070C0"/>
              </a:buClr>
              <a:buSzPct val="100000"/>
              <a:buChar char="▪"/>
              <a:defRPr sz="1100"/>
            </a:pPr>
            <a:r>
              <a:rPr lang="en-US" dirty="0"/>
              <a:t>Decree of the Government of the Russian Federation #1704 of October 19, 2020 "On Approval of the Rules for Determining New Investment Projects for the Implementation of which the Budget Funds of the Subject of the Russian Federation Released as a Result of a Decrease in the Volume of Repayment of the Debt of the Subject of the Russian Federation to the Russian Federation on budget loans are subject to direction for the Implementation by the Subject of the Russian Federation of budget investments in infrastructure facilities“</a:t>
            </a:r>
          </a:p>
          <a:p>
            <a:pPr marL="179999" indent="-179999" algn="just">
              <a:spcBef>
                <a:spcPts val="800"/>
              </a:spcBef>
              <a:buClr>
                <a:srgbClr val="0070C0"/>
              </a:buClr>
              <a:buSzPct val="100000"/>
              <a:buChar char="▪"/>
              <a:defRPr sz="1100"/>
            </a:pPr>
            <a:r>
              <a:rPr lang="en-US" dirty="0"/>
              <a:t>Decree of the Government of the Russian Federation #1740 of October 12, 2021 "On Approval of the Rules for Writing off the Debt of a Subject of the Russian Federation to the Russian Federation on Budget Loans, Methods for Calculating the Receipt of Tax Revenues to the Federal Budget from the Implementation of New Investment Projects, in the amount of receipts to the Federal Budget of which the Government of the Russian Federation has the right to write off the debt of Subjects of the Russian Federation on budget loans, and on invalidation of the Decree of the Government of the Russian Federation No. 1705 dated 19.10.2020"</a:t>
            </a:r>
          </a:p>
        </p:txBody>
      </p:sp>
      <p:sp>
        <p:nvSpPr>
          <p:cNvPr id="556" name="Прямая соединительная линия 11"/>
          <p:cNvSpPr/>
          <p:nvPr/>
        </p:nvSpPr>
        <p:spPr>
          <a:xfrm flipH="1">
            <a:off x="4605415" y="1340767"/>
            <a:ext cx="1" cy="5112569"/>
          </a:xfrm>
          <a:prstGeom prst="line">
            <a:avLst/>
          </a:prstGeom>
          <a:ln w="28575">
            <a:solidFill>
              <a:srgbClr val="0070C0"/>
            </a:solidFill>
          </a:ln>
        </p:spPr>
        <p:txBody>
          <a:bodyPr lIns="45719" rIns="45719"/>
          <a:lstStyle/>
          <a:p>
            <a:endParaRPr/>
          </a:p>
        </p:txBody>
      </p:sp>
      <p:sp>
        <p:nvSpPr>
          <p:cNvPr id="557" name="Прямоугольник 7"/>
          <p:cNvSpPr txBox="1"/>
          <p:nvPr/>
        </p:nvSpPr>
        <p:spPr>
          <a:xfrm>
            <a:off x="8493648" y="116632"/>
            <a:ext cx="428962" cy="492443"/>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lgn="ctr">
              <a:defRPr sz="2600" b="1">
                <a:solidFill>
                  <a:srgbClr val="FFFFFF"/>
                </a:solidFill>
              </a:defRPr>
            </a:lvl1pPr>
          </a:lstStyle>
          <a:p>
            <a:r>
              <a:rPr lang="en-US" dirty="0" smtClean="0"/>
              <a:t>4</a:t>
            </a:r>
            <a:r>
              <a:rPr lang="ru-RU" dirty="0" smtClean="0"/>
              <a:t>2</a:t>
            </a:r>
            <a:endParaRPr dirty="0"/>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192.168.1.2\files\Управление экономического развития и инвестиций\Отдел развития предпринимательства и инвестиций\Инвестиционный паспорт\2022\2022-04-16 Инвестиционный паспорт\2022-04-16 Инвестиционный паспорт\IMG_4245.jpg">
            <a:extLst>
              <a:ext uri="{FF2B5EF4-FFF2-40B4-BE49-F238E27FC236}">
                <a16:creationId xmlns="" xmlns:a16="http://schemas.microsoft.com/office/drawing/2014/main" id="{98C4FF29-B79B-4246-951E-C133E9854D2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044" b="62469"/>
          <a:stretch/>
        </p:blipFill>
        <p:spPr bwMode="auto">
          <a:xfrm>
            <a:off x="-635" y="0"/>
            <a:ext cx="9144633" cy="1187999"/>
          </a:xfrm>
          <a:prstGeom prst="rect">
            <a:avLst/>
          </a:prstGeom>
          <a:noFill/>
          <a:extLst>
            <a:ext uri="{909E8E84-426E-40DD-AFC4-6F175D3DCCD1}">
              <a14:hiddenFill xmlns:a14="http://schemas.microsoft.com/office/drawing/2010/main">
                <a:solidFill>
                  <a:srgbClr val="FFFFFF"/>
                </a:solidFill>
              </a14:hiddenFill>
            </a:ext>
          </a:extLst>
        </p:spPr>
      </p:pic>
      <p:sp>
        <p:nvSpPr>
          <p:cNvPr id="560" name="Прямоугольник 5"/>
          <p:cNvSpPr/>
          <p:nvPr/>
        </p:nvSpPr>
        <p:spPr>
          <a:xfrm>
            <a:off x="0" y="-13693"/>
            <a:ext cx="9144000" cy="1215384"/>
          </a:xfrm>
          <a:prstGeom prst="rect">
            <a:avLst/>
          </a:prstGeom>
          <a:solidFill>
            <a:srgbClr val="0070C0">
              <a:alpha val="58000"/>
            </a:srgbClr>
          </a:solidFill>
          <a:ln w="12700">
            <a:miter lim="400000"/>
          </a:ln>
        </p:spPr>
        <p:txBody>
          <a:bodyPr lIns="45719" rIns="45719" anchor="ctr"/>
          <a:lstStyle/>
          <a:p>
            <a:pPr algn="ctr">
              <a:defRPr>
                <a:solidFill>
                  <a:srgbClr val="FFFFFF"/>
                </a:solidFill>
              </a:defRPr>
            </a:pPr>
            <a:endParaRPr/>
          </a:p>
        </p:txBody>
      </p:sp>
      <p:sp>
        <p:nvSpPr>
          <p:cNvPr id="561" name="TextBox 6"/>
          <p:cNvSpPr txBox="1"/>
          <p:nvPr/>
        </p:nvSpPr>
        <p:spPr>
          <a:xfrm>
            <a:off x="179511" y="188640"/>
            <a:ext cx="8784978" cy="4470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2400" b="1">
                <a:solidFill>
                  <a:srgbClr val="FFFFFF"/>
                </a:solidFill>
              </a:defRPr>
            </a:lvl1pPr>
          </a:lstStyle>
          <a:p>
            <a:r>
              <a:t>Legal regulation of investment and business activities</a:t>
            </a:r>
          </a:p>
        </p:txBody>
      </p:sp>
      <p:sp>
        <p:nvSpPr>
          <p:cNvPr id="562" name="Объект 7"/>
          <p:cNvSpPr txBox="1">
            <a:spLocks noGrp="1"/>
          </p:cNvSpPr>
          <p:nvPr>
            <p:ph type="body" sz="half" idx="1"/>
          </p:nvPr>
        </p:nvSpPr>
        <p:spPr>
          <a:xfrm>
            <a:off x="107503" y="1340766"/>
            <a:ext cx="4320482" cy="7200801"/>
          </a:xfrm>
          <a:prstGeom prst="rect">
            <a:avLst/>
          </a:prstGeom>
        </p:spPr>
        <p:txBody>
          <a:bodyPr>
            <a:normAutofit/>
          </a:bodyPr>
          <a:lstStyle/>
          <a:p>
            <a:pPr marL="179999" indent="-179999" algn="just">
              <a:buClr>
                <a:srgbClr val="0070C0"/>
              </a:buClr>
              <a:buFontTx/>
              <a:buChar char="▪"/>
              <a:defRPr sz="1100"/>
            </a:pPr>
            <a:r>
              <a:rPr lang="en-US" dirty="0" smtClean="0"/>
              <a:t>Decree </a:t>
            </a:r>
            <a:r>
              <a:rPr lang="en-US" dirty="0"/>
              <a:t>of the Governor of the Amur region #217 of April 4, 2011 “On approval of the procedure for forming a list of priority investment projects"</a:t>
            </a:r>
          </a:p>
          <a:p>
            <a:pPr marL="179999" indent="-179999" algn="just">
              <a:buClr>
                <a:srgbClr val="0070C0"/>
              </a:buClr>
              <a:buFontTx/>
              <a:buChar char="▪"/>
              <a:defRPr sz="1100"/>
            </a:pPr>
            <a:r>
              <a:rPr lang="en-US" dirty="0"/>
              <a:t>Decree of the Government of Amur Region #186 of April 18, 2013 № 186 “On organization of work on providing tax incentives”</a:t>
            </a:r>
          </a:p>
          <a:p>
            <a:pPr marL="179999" indent="-179999" algn="just">
              <a:buClr>
                <a:srgbClr val="0070C0"/>
              </a:buClr>
              <a:buFontTx/>
              <a:buChar char="▪"/>
              <a:defRPr sz="1100"/>
            </a:pPr>
            <a:r>
              <a:rPr lang="en-US" dirty="0"/>
              <a:t>Decree of the Government of Amur Region #697 of November 19, 2014 “On Investment Projects Support In The “One Stop” Regime”</a:t>
            </a:r>
          </a:p>
          <a:p>
            <a:pPr marL="179999" indent="-179999" algn="just">
              <a:buClr>
                <a:srgbClr val="0070C0"/>
              </a:buClr>
              <a:buFontTx/>
              <a:buChar char="▪"/>
              <a:defRPr sz="1100"/>
            </a:pPr>
            <a:r>
              <a:rPr lang="en-US" dirty="0"/>
              <a:t>Decree of the Government of Amur Region #423 of July 1, 2021 “On Approval of the Procedure for Granting Subsidies to Legal Entities for Reimbursement of Part of the Costs of Connecting (Technological </a:t>
            </a:r>
            <a:r>
              <a:rPr lang="en-US" dirty="0" smtClean="0"/>
              <a:t>Connection) </a:t>
            </a:r>
            <a:r>
              <a:rPr lang="en-US" dirty="0"/>
              <a:t>Capital Construction Facilities to the Electrical Networks of Engineering and Technical Support for the Implementation of Priority Investment Projects of the Amur Region Coordinated by the Ministry of Economic Development and External Relations of the Amur Region in accordance with the Order of the Government of the Amur Region dated 08.08.2011 No. </a:t>
            </a:r>
            <a:r>
              <a:rPr lang="en-US" dirty="0" smtClean="0"/>
              <a:t>90-p</a:t>
            </a:r>
            <a:r>
              <a:rPr lang="ru-RU" dirty="0" smtClean="0"/>
              <a:t> </a:t>
            </a:r>
            <a:r>
              <a:rPr lang="en-US" dirty="0"/>
              <a:t>"On </a:t>
            </a:r>
            <a:r>
              <a:rPr lang="en-US" dirty="0" smtClean="0"/>
              <a:t>approval of the list of priority investment projects of the </a:t>
            </a:r>
            <a:r>
              <a:rPr lang="en-US" dirty="0"/>
              <a:t>Amur Region" “</a:t>
            </a:r>
          </a:p>
          <a:p>
            <a:pPr marL="179999" indent="-179999" algn="just">
              <a:buClr>
                <a:srgbClr val="0070C0"/>
              </a:buClr>
              <a:buFontTx/>
              <a:buChar char="▪"/>
              <a:defRPr sz="1100"/>
            </a:pPr>
            <a:r>
              <a:rPr lang="en-US" dirty="0"/>
              <a:t>Decree of the Government of Amur Region #796 of October 13, 2021 "On approval of the Procedure for granting subsidies from the regional budget for reimbursement of part of the costs in connection with the implementation of priority investment projects of the Amur Region“</a:t>
            </a:r>
          </a:p>
          <a:p>
            <a:pPr marL="179999" indent="-179999" algn="just">
              <a:buClr>
                <a:srgbClr val="0070C0"/>
              </a:buClr>
              <a:buFontTx/>
              <a:buChar char="▪"/>
              <a:defRPr sz="1100"/>
            </a:pPr>
            <a:r>
              <a:rPr lang="en-US" dirty="0"/>
              <a:t>Resolution of the Blagoveshchensk city Duma #</a:t>
            </a:r>
            <a:r>
              <a:rPr lang="en-US" dirty="0" smtClean="0"/>
              <a:t>16/80 </a:t>
            </a:r>
            <a:r>
              <a:rPr lang="en-US" dirty="0"/>
              <a:t>of September 24, 2020 "On property support for small and medium-sized businesses“</a:t>
            </a:r>
          </a:p>
          <a:p>
            <a:pPr marL="179999" indent="-179999" algn="just">
              <a:buClr>
                <a:srgbClr val="0070C0"/>
              </a:buClr>
              <a:buFontTx/>
              <a:buChar char="▪"/>
              <a:defRPr sz="1100"/>
            </a:pPr>
            <a:r>
              <a:rPr lang="en-US" dirty="0"/>
              <a:t>Resolution of the Blagoveshchensk city Duma #34/114 of October 25, 2007 “On Land Plots Payment, Which Are Owned By Municipal Division Of Blagoveshchensk City</a:t>
            </a:r>
            <a:r>
              <a:rPr lang="en-US" dirty="0" smtClean="0"/>
              <a:t>”</a:t>
            </a:r>
            <a:endParaRPr lang="ru-RU" dirty="0" smtClean="0"/>
          </a:p>
          <a:p>
            <a:pPr marL="179999" indent="-179999" algn="just">
              <a:buClr>
                <a:srgbClr val="0070C0"/>
              </a:buClr>
              <a:buFontTx/>
              <a:buChar char="▪"/>
              <a:defRPr sz="1100"/>
            </a:pPr>
            <a:r>
              <a:rPr lang="en-US" dirty="0"/>
              <a:t>Resolution of the Blagoveshchensk city Duma #4/27 of November 27, 2014 “On Mortgage Fund Of Municipal Division Of Blagoveshchensk City</a:t>
            </a:r>
            <a:r>
              <a:rPr lang="en-US" dirty="0" smtClean="0"/>
              <a:t>”</a:t>
            </a:r>
            <a:endParaRPr lang="en-US" dirty="0"/>
          </a:p>
        </p:txBody>
      </p:sp>
      <p:sp>
        <p:nvSpPr>
          <p:cNvPr id="563" name="Объект 8"/>
          <p:cNvSpPr txBox="1"/>
          <p:nvPr/>
        </p:nvSpPr>
        <p:spPr>
          <a:xfrm>
            <a:off x="4571999" y="1340766"/>
            <a:ext cx="4320482" cy="5328593"/>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pPr marL="179999" indent="-179999" algn="just">
              <a:spcBef>
                <a:spcPts val="800"/>
              </a:spcBef>
              <a:buClr>
                <a:srgbClr val="0070C0"/>
              </a:buClr>
              <a:buSzPct val="100000"/>
              <a:buChar char="▪"/>
              <a:defRPr sz="1100"/>
            </a:pPr>
            <a:r>
              <a:rPr lang="en-US" dirty="0" smtClean="0"/>
              <a:t>Resolution </a:t>
            </a:r>
            <a:r>
              <a:rPr lang="en-US" dirty="0"/>
              <a:t>of the Blagoveshchensk city Duma #51/128 of December 20, 2018 “The Socio-economic Development Strategy of the Municipality of Blagoveshchensk for the Period until 2025”</a:t>
            </a:r>
          </a:p>
          <a:p>
            <a:pPr marL="179999" indent="-179999" algn="just">
              <a:spcBef>
                <a:spcPts val="800"/>
              </a:spcBef>
              <a:buClr>
                <a:srgbClr val="0070C0"/>
              </a:buClr>
              <a:buSzPct val="100000"/>
              <a:buChar char="▪"/>
              <a:defRPr sz="1100"/>
            </a:pPr>
            <a:r>
              <a:rPr lang="en-US" dirty="0"/>
              <a:t>Resolution of the Blagoveshchensk city Duma #6/51 of December 24, 2019 “On Amendments to the strategy of socio-economic development of the Municipality of Blagoveshchensk for the period up to 2025, approved by the resolution of the Blagoveshchensk City Duma of December 20, 2018 No. 51/128”</a:t>
            </a:r>
          </a:p>
          <a:p>
            <a:pPr marL="179999" indent="-179999" algn="just">
              <a:spcBef>
                <a:spcPts val="800"/>
              </a:spcBef>
              <a:buClr>
                <a:srgbClr val="0070C0"/>
              </a:buClr>
              <a:buSzPct val="100000"/>
              <a:buChar char="▪"/>
              <a:defRPr sz="1100"/>
            </a:pPr>
            <a:r>
              <a:rPr lang="en-US" dirty="0"/>
              <a:t>Decree of the Blagoveshchensk city administration #4255 of December 24, 2018 “On the Plan of Measures of Implementation of the Socio-economic Development Strategy of the Municipality of Blagoveshchensk for the Period until 2025 Approved by the Resolution of the Blagoveshchensk city Duma #51/128 of December 20, 2018”</a:t>
            </a:r>
          </a:p>
          <a:p>
            <a:pPr marL="179999" indent="-179999" algn="just">
              <a:spcBef>
                <a:spcPts val="800"/>
              </a:spcBef>
              <a:buClr>
                <a:srgbClr val="0070C0"/>
              </a:buClr>
              <a:buSzPct val="100000"/>
              <a:buChar char="▪"/>
              <a:defRPr sz="1100"/>
            </a:pPr>
            <a:r>
              <a:rPr lang="en-US" dirty="0"/>
              <a:t>Decree of the Mayor of Blagoveshchensk city #20 of June 30, 2016 “On Determination Of The Local Government Of Municipal Division For The Exercise Of Powers In The Municipal-Private Partnership Sphere”</a:t>
            </a:r>
          </a:p>
          <a:p>
            <a:pPr marL="179999" indent="-179999" algn="just">
              <a:spcBef>
                <a:spcPts val="800"/>
              </a:spcBef>
              <a:buClr>
                <a:srgbClr val="0070C0"/>
              </a:buClr>
              <a:buSzPct val="100000"/>
              <a:buChar char="▪"/>
              <a:defRPr sz="1100"/>
            </a:pPr>
            <a:r>
              <a:rPr lang="en-US" dirty="0"/>
              <a:t>Decree of the Blagoveshchensk city administration # 4387 of December 20, 2019 “On the Implementation of Certain Provisions of the Legislation on Concession Agreements, Municipal-Private Partnership in the Territory of the Municipal Formation of the City of Blagoveshchensk“</a:t>
            </a:r>
          </a:p>
          <a:p>
            <a:pPr marL="179999" indent="-179999" algn="just">
              <a:spcBef>
                <a:spcPts val="800"/>
              </a:spcBef>
              <a:buClr>
                <a:srgbClr val="0070C0"/>
              </a:buClr>
              <a:buSzPct val="100000"/>
              <a:buChar char="▪"/>
              <a:defRPr sz="1100"/>
            </a:pPr>
            <a:r>
              <a:rPr lang="en-US" dirty="0"/>
              <a:t>Decree of Blagoveshchensk city administration #4129 of October 03, 2014 “SMEs and Tourism Development in Blagoveshchensk Town Area</a:t>
            </a:r>
            <a:r>
              <a:rPr lang="en-US" dirty="0" smtClean="0"/>
              <a:t>”</a:t>
            </a:r>
            <a:endParaRPr lang="ru-RU" dirty="0" smtClean="0"/>
          </a:p>
          <a:p>
            <a:pPr marL="179999" indent="-179999" algn="just">
              <a:spcBef>
                <a:spcPts val="800"/>
              </a:spcBef>
              <a:buClr>
                <a:srgbClr val="0070C0"/>
              </a:buClr>
              <a:buSzPct val="100000"/>
              <a:buFontTx/>
              <a:buChar char="▪"/>
              <a:defRPr sz="1100"/>
            </a:pPr>
            <a:r>
              <a:rPr lang="en-US" dirty="0"/>
              <a:t>Decree of Blagoveshchensk city administration #1197 of April 24, 2017 “On Approval  Of Investment Strategy Of Municipal Division to 2025”</a:t>
            </a:r>
          </a:p>
          <a:p>
            <a:pPr algn="just">
              <a:spcBef>
                <a:spcPts val="800"/>
              </a:spcBef>
              <a:buClr>
                <a:srgbClr val="0070C0"/>
              </a:buClr>
              <a:buSzPct val="100000"/>
              <a:defRPr sz="1100"/>
            </a:pPr>
            <a:endParaRPr lang="en-US" dirty="0"/>
          </a:p>
        </p:txBody>
      </p:sp>
      <p:sp>
        <p:nvSpPr>
          <p:cNvPr id="564" name="Прямая соединительная линия 10"/>
          <p:cNvSpPr/>
          <p:nvPr/>
        </p:nvSpPr>
        <p:spPr>
          <a:xfrm flipH="1">
            <a:off x="4572000" y="1340767"/>
            <a:ext cx="1" cy="5184577"/>
          </a:xfrm>
          <a:prstGeom prst="line">
            <a:avLst/>
          </a:prstGeom>
          <a:ln w="28575">
            <a:solidFill>
              <a:srgbClr val="0070C0"/>
            </a:solidFill>
          </a:ln>
        </p:spPr>
        <p:txBody>
          <a:bodyPr lIns="45719" rIns="45719"/>
          <a:lstStyle/>
          <a:p>
            <a:endParaRPr/>
          </a:p>
        </p:txBody>
      </p:sp>
      <p:sp>
        <p:nvSpPr>
          <p:cNvPr id="565" name="Прямоугольник 9"/>
          <p:cNvSpPr txBox="1"/>
          <p:nvPr/>
        </p:nvSpPr>
        <p:spPr>
          <a:xfrm>
            <a:off x="8493647" y="116632"/>
            <a:ext cx="428962" cy="492443"/>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lgn="ctr">
              <a:defRPr sz="2600" b="1">
                <a:solidFill>
                  <a:srgbClr val="FFFFFF"/>
                </a:solidFill>
              </a:defRPr>
            </a:lvl1pPr>
          </a:lstStyle>
          <a:p>
            <a:r>
              <a:rPr lang="en-US" dirty="0" smtClean="0"/>
              <a:t>4</a:t>
            </a:r>
            <a:r>
              <a:rPr lang="ru-RU" dirty="0" smtClean="0"/>
              <a:t>3</a:t>
            </a:r>
            <a:endParaRPr dirty="0"/>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92.168.1.2\files\Управление экономического развития и инвестиций\Отдел развития предпринимательства и инвестиций\Инвестиционный паспорт\2022\2022-04-16 Инвестиционный паспорт\2022-04-16 Инвестиционный паспорт\IMG_4245.jpg">
            <a:extLst>
              <a:ext uri="{FF2B5EF4-FFF2-40B4-BE49-F238E27FC236}">
                <a16:creationId xmlns="" xmlns:a16="http://schemas.microsoft.com/office/drawing/2014/main" id="{08FEC21A-CF1D-C295-1291-7576CCE301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044" b="62469"/>
          <a:stretch/>
        </p:blipFill>
        <p:spPr bwMode="auto">
          <a:xfrm>
            <a:off x="-635" y="0"/>
            <a:ext cx="9144633" cy="1187999"/>
          </a:xfrm>
          <a:prstGeom prst="rect">
            <a:avLst/>
          </a:prstGeom>
          <a:noFill/>
          <a:extLst>
            <a:ext uri="{909E8E84-426E-40DD-AFC4-6F175D3DCCD1}">
              <a14:hiddenFill xmlns:a14="http://schemas.microsoft.com/office/drawing/2010/main">
                <a:solidFill>
                  <a:srgbClr val="FFFFFF"/>
                </a:solidFill>
              </a14:hiddenFill>
            </a:ext>
          </a:extLst>
        </p:spPr>
      </p:pic>
      <p:sp>
        <p:nvSpPr>
          <p:cNvPr id="560" name="Прямоугольник 5"/>
          <p:cNvSpPr/>
          <p:nvPr/>
        </p:nvSpPr>
        <p:spPr>
          <a:xfrm>
            <a:off x="-635" y="-13693"/>
            <a:ext cx="9144000" cy="1215384"/>
          </a:xfrm>
          <a:prstGeom prst="rect">
            <a:avLst/>
          </a:prstGeom>
          <a:solidFill>
            <a:srgbClr val="0070C0">
              <a:alpha val="58000"/>
            </a:srgbClr>
          </a:solidFill>
          <a:ln w="12700">
            <a:miter lim="400000"/>
          </a:ln>
        </p:spPr>
        <p:txBody>
          <a:bodyPr lIns="45719" rIns="45719" anchor="ctr"/>
          <a:lstStyle/>
          <a:p>
            <a:pPr algn="ctr">
              <a:defRPr>
                <a:solidFill>
                  <a:srgbClr val="FFFFFF"/>
                </a:solidFill>
              </a:defRPr>
            </a:pPr>
            <a:endParaRPr/>
          </a:p>
        </p:txBody>
      </p:sp>
      <p:sp>
        <p:nvSpPr>
          <p:cNvPr id="561" name="TextBox 6"/>
          <p:cNvSpPr txBox="1"/>
          <p:nvPr/>
        </p:nvSpPr>
        <p:spPr>
          <a:xfrm>
            <a:off x="179511" y="188640"/>
            <a:ext cx="8784978" cy="447041"/>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defRPr sz="2400" b="1">
                <a:solidFill>
                  <a:srgbClr val="FFFFFF"/>
                </a:solidFill>
              </a:defRPr>
            </a:lvl1pPr>
          </a:lstStyle>
          <a:p>
            <a:r>
              <a:t>Legal regulation of investment and business activities</a:t>
            </a:r>
          </a:p>
        </p:txBody>
      </p:sp>
      <p:sp>
        <p:nvSpPr>
          <p:cNvPr id="562" name="Объект 7"/>
          <p:cNvSpPr txBox="1">
            <a:spLocks noGrp="1"/>
          </p:cNvSpPr>
          <p:nvPr>
            <p:ph type="body" sz="half" idx="1"/>
          </p:nvPr>
        </p:nvSpPr>
        <p:spPr>
          <a:xfrm>
            <a:off x="107503" y="1340766"/>
            <a:ext cx="4320482" cy="7200801"/>
          </a:xfrm>
          <a:prstGeom prst="rect">
            <a:avLst/>
          </a:prstGeom>
        </p:spPr>
        <p:txBody>
          <a:bodyPr>
            <a:normAutofit/>
          </a:bodyPr>
          <a:lstStyle/>
          <a:p>
            <a:pPr marL="179999" indent="-179999" algn="just">
              <a:buClr>
                <a:srgbClr val="0070C0"/>
              </a:buClr>
              <a:buFontTx/>
              <a:buChar char="▪"/>
              <a:defRPr sz="1100"/>
            </a:pPr>
            <a:r>
              <a:rPr lang="en-US" dirty="0" smtClean="0"/>
              <a:t>Decree </a:t>
            </a:r>
            <a:r>
              <a:rPr lang="en-US" dirty="0"/>
              <a:t>of Blagoveshchensk city administration #3472 of October 09, 2017 “On Regulation’s Approval About Municipal Support For Investment Activity”</a:t>
            </a:r>
          </a:p>
          <a:p>
            <a:pPr marL="179999" indent="-179999" algn="just">
              <a:buClr>
                <a:srgbClr val="0070C0"/>
              </a:buClr>
              <a:buFontTx/>
              <a:buChar char="▪"/>
              <a:defRPr sz="1100"/>
            </a:pPr>
            <a:r>
              <a:rPr lang="en-US" dirty="0"/>
              <a:t>Decree of Blagoveshchensk city administration #3484 of September 15, 2015 “On Regulatory Impact Assessment Of Municipal Law’s Projects And Legal Evaluation Of Municipal Law, Concerning Business And Investment Activities” </a:t>
            </a:r>
          </a:p>
          <a:p>
            <a:pPr marL="179999" indent="-179999" algn="just">
              <a:buClr>
                <a:srgbClr val="0070C0"/>
              </a:buClr>
              <a:buFontTx/>
              <a:buChar char="▪"/>
              <a:defRPr sz="1100"/>
            </a:pPr>
            <a:r>
              <a:rPr lang="en-US" dirty="0"/>
              <a:t>Decree of Blagoveshchensk city administration #2691 of July 17, 2015 «On Approval Of Investment Projects Support In The “One Stop” Regime On The Territory Of Blagoveshchensk City”</a:t>
            </a:r>
          </a:p>
          <a:p>
            <a:pPr marL="179999" indent="-179999" algn="just">
              <a:buClr>
                <a:srgbClr val="0070C0"/>
              </a:buClr>
              <a:buFontTx/>
              <a:buChar char="▪"/>
              <a:defRPr sz="1100"/>
            </a:pPr>
            <a:r>
              <a:rPr lang="en-US" dirty="0"/>
              <a:t>Decree of Blagoveshchensk city administration #3040 of September 11, 2017 “On Creating The Council For Improving Investment Climate and Developing Entrepreneurship Under The Blagoveshchensk City Mayor”</a:t>
            </a:r>
          </a:p>
          <a:p>
            <a:pPr marL="179999" indent="-179999" algn="just">
              <a:buClr>
                <a:srgbClr val="0070C0"/>
              </a:buClr>
              <a:buFontTx/>
              <a:buChar char="▪"/>
              <a:defRPr sz="1100"/>
            </a:pPr>
            <a:r>
              <a:rPr lang="en-US" dirty="0"/>
              <a:t>Decree of Blagoveshchensk city administration #2415 of June 25, 2015 “On Approval of The Administrative Regulation of Blagoveshchensk City “Realization Of The Buy-Out Offer For Municipal Property Owned by The Municipal Division Of Blagoveshchensk City and Leased by SME”</a:t>
            </a:r>
          </a:p>
          <a:p>
            <a:pPr marL="179999" indent="-179999" algn="just">
              <a:buClr>
                <a:srgbClr val="0070C0"/>
              </a:buClr>
              <a:buFontTx/>
              <a:buChar char="▪"/>
              <a:defRPr sz="1100"/>
            </a:pPr>
            <a:r>
              <a:rPr lang="en-US" dirty="0"/>
              <a:t>Decree of Blagoveshchensk city administration # 266 of February 02, 2017 “On Regulation’s Approval About Guarantees Of Municipal Division Of Blagoveshchensk City</a:t>
            </a:r>
            <a:r>
              <a:rPr lang="en-US" dirty="0" smtClean="0"/>
              <a:t>”</a:t>
            </a:r>
            <a:endParaRPr lang="ru-RU" dirty="0" smtClean="0"/>
          </a:p>
          <a:p>
            <a:pPr marL="179999" indent="-179999" algn="just">
              <a:buClr>
                <a:srgbClr val="0070C0"/>
              </a:buClr>
              <a:buFontTx/>
              <a:buChar char="▪"/>
              <a:defRPr sz="1100"/>
            </a:pPr>
            <a:r>
              <a:rPr lang="en-US" dirty="0"/>
              <a:t>Decree of Blagoveshchensk city administration #1066 of March 10, 2015 “On The Procedure For Granting Pledged Funds Of Municipal Division in Blagoveshchensk City As A Pledge”</a:t>
            </a:r>
          </a:p>
          <a:p>
            <a:pPr marL="0" indent="0" algn="just">
              <a:buClr>
                <a:srgbClr val="0070C0"/>
              </a:buClr>
              <a:buNone/>
              <a:defRPr sz="1100"/>
            </a:pPr>
            <a:endParaRPr lang="en-US" dirty="0"/>
          </a:p>
          <a:p>
            <a:pPr marL="179999" indent="-179999" algn="just">
              <a:buClr>
                <a:srgbClr val="0070C0"/>
              </a:buClr>
              <a:buFontTx/>
              <a:buChar char="▪"/>
              <a:defRPr sz="1100"/>
            </a:pPr>
            <a:endParaRPr dirty="0"/>
          </a:p>
        </p:txBody>
      </p:sp>
      <p:sp>
        <p:nvSpPr>
          <p:cNvPr id="563" name="Объект 8"/>
          <p:cNvSpPr txBox="1"/>
          <p:nvPr/>
        </p:nvSpPr>
        <p:spPr>
          <a:xfrm>
            <a:off x="4571999" y="1340767"/>
            <a:ext cx="4320482" cy="5184578"/>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pPr marL="179999" indent="-179999" algn="just">
              <a:spcBef>
                <a:spcPts val="800"/>
              </a:spcBef>
              <a:buClr>
                <a:srgbClr val="0070C0"/>
              </a:buClr>
              <a:buSzPct val="100000"/>
              <a:buChar char="▪"/>
              <a:defRPr sz="1100"/>
            </a:pPr>
            <a:r>
              <a:rPr lang="en-US" dirty="0" smtClean="0"/>
              <a:t>Decree </a:t>
            </a:r>
            <a:r>
              <a:rPr lang="en-US" dirty="0"/>
              <a:t>of Blagoveshchensk city administration #3894 of November 10, 2020 “On approval of the List of property and Land Plots owned by the Municipality of the city of Blagoveshchensk, and Land Plots, state Ownership of which is not delimited, intended for the Provision of Ownership and (or) use to small and medium-sized businesses and organizations that form the infrastructure of support for small and medium-sized businesses medium-sized businesses"</a:t>
            </a:r>
          </a:p>
          <a:p>
            <a:pPr marL="179999" indent="-179999" algn="just">
              <a:spcBef>
                <a:spcPts val="800"/>
              </a:spcBef>
              <a:buClr>
                <a:srgbClr val="0070C0"/>
              </a:buClr>
              <a:buSzPct val="100000"/>
              <a:buChar char="▪"/>
              <a:defRPr sz="1100"/>
            </a:pPr>
            <a:r>
              <a:rPr lang="en-US" dirty="0"/>
              <a:t>Decree of Blagoveshchensk city administration #149 of January 14, 2022 “On approval of the rules of land use and development of the municipal formation of the city of Blagoveshchensk"</a:t>
            </a:r>
            <a:endParaRPr dirty="0"/>
          </a:p>
        </p:txBody>
      </p:sp>
      <p:sp>
        <p:nvSpPr>
          <p:cNvPr id="564" name="Прямая соединительная линия 10"/>
          <p:cNvSpPr/>
          <p:nvPr/>
        </p:nvSpPr>
        <p:spPr>
          <a:xfrm flipH="1">
            <a:off x="4572000" y="1340767"/>
            <a:ext cx="1" cy="5184577"/>
          </a:xfrm>
          <a:prstGeom prst="line">
            <a:avLst/>
          </a:prstGeom>
          <a:ln w="28575">
            <a:solidFill>
              <a:srgbClr val="0070C0"/>
            </a:solidFill>
          </a:ln>
        </p:spPr>
        <p:txBody>
          <a:bodyPr lIns="45719" rIns="45719"/>
          <a:lstStyle/>
          <a:p>
            <a:endParaRPr/>
          </a:p>
        </p:txBody>
      </p:sp>
      <p:sp>
        <p:nvSpPr>
          <p:cNvPr id="565" name="Прямоугольник 9"/>
          <p:cNvSpPr txBox="1"/>
          <p:nvPr/>
        </p:nvSpPr>
        <p:spPr>
          <a:xfrm>
            <a:off x="8493647" y="116632"/>
            <a:ext cx="428962" cy="492443"/>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lvl1pPr algn="ctr">
              <a:defRPr sz="2600" b="1">
                <a:solidFill>
                  <a:srgbClr val="FFFFFF"/>
                </a:solidFill>
              </a:defRPr>
            </a:lvl1pPr>
          </a:lstStyle>
          <a:p>
            <a:r>
              <a:rPr lang="en-US" dirty="0" smtClean="0"/>
              <a:t>4</a:t>
            </a:r>
            <a:r>
              <a:rPr lang="ru-RU" dirty="0" smtClean="0"/>
              <a:t>4</a:t>
            </a:r>
            <a:endParaRPr dirty="0"/>
          </a:p>
        </p:txBody>
      </p:sp>
    </p:spTree>
    <p:extLst>
      <p:ext uri="{BB962C8B-B14F-4D97-AF65-F5344CB8AC3E}">
        <p14:creationId xmlns:p14="http://schemas.microsoft.com/office/powerpoint/2010/main" val="1958771579"/>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92.168.1.2\files\Управление экономического развития и инвестиций\Отдел развития предпринимательства и инвестиций\Инвестиционный паспорт\2022\2022-04-16 Инвестиционный паспорт\2022-04-16 Инвестиционный паспорт\IMG_4245.jpg">
            <a:extLst>
              <a:ext uri="{FF2B5EF4-FFF2-40B4-BE49-F238E27FC236}">
                <a16:creationId xmlns="" xmlns:a16="http://schemas.microsoft.com/office/drawing/2014/main" id="{900C1651-348B-5D34-9E67-6D3780C995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044" b="62469"/>
          <a:stretch/>
        </p:blipFill>
        <p:spPr bwMode="auto">
          <a:xfrm>
            <a:off x="-635" y="0"/>
            <a:ext cx="9144633" cy="1187999"/>
          </a:xfrm>
          <a:prstGeom prst="rect">
            <a:avLst/>
          </a:prstGeom>
          <a:noFill/>
          <a:extLst>
            <a:ext uri="{909E8E84-426E-40DD-AFC4-6F175D3DCCD1}">
              <a14:hiddenFill xmlns:a14="http://schemas.microsoft.com/office/drawing/2010/main">
                <a:solidFill>
                  <a:srgbClr val="FFFFFF"/>
                </a:solidFill>
              </a14:hiddenFill>
            </a:ext>
          </a:extLst>
        </p:spPr>
      </p:pic>
      <p:sp>
        <p:nvSpPr>
          <p:cNvPr id="568" name="Прямоугольник 5"/>
          <p:cNvSpPr/>
          <p:nvPr/>
        </p:nvSpPr>
        <p:spPr>
          <a:xfrm>
            <a:off x="-635" y="-13693"/>
            <a:ext cx="9144000" cy="1215384"/>
          </a:xfrm>
          <a:prstGeom prst="rect">
            <a:avLst/>
          </a:prstGeom>
          <a:solidFill>
            <a:srgbClr val="0070C0">
              <a:alpha val="58000"/>
            </a:srgbClr>
          </a:solidFill>
          <a:ln w="12700">
            <a:miter lim="400000"/>
          </a:ln>
        </p:spPr>
        <p:txBody>
          <a:bodyPr lIns="45719" rIns="45719" anchor="ctr"/>
          <a:lstStyle/>
          <a:p>
            <a:pPr algn="ctr">
              <a:defRPr>
                <a:solidFill>
                  <a:srgbClr val="FFFFFF"/>
                </a:solidFill>
              </a:defRPr>
            </a:pPr>
            <a:endParaRPr/>
          </a:p>
        </p:txBody>
      </p:sp>
      <p:sp>
        <p:nvSpPr>
          <p:cNvPr id="569" name="TextBox 6"/>
          <p:cNvSpPr txBox="1"/>
          <p:nvPr/>
        </p:nvSpPr>
        <p:spPr>
          <a:xfrm>
            <a:off x="323527" y="160183"/>
            <a:ext cx="8280922" cy="4724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2600" b="1">
                <a:solidFill>
                  <a:srgbClr val="FFFFFF"/>
                </a:solidFill>
              </a:defRPr>
            </a:lvl1pPr>
          </a:lstStyle>
          <a:p>
            <a:r>
              <a:t>The support of investment and business activities</a:t>
            </a:r>
          </a:p>
        </p:txBody>
      </p:sp>
      <p:sp>
        <p:nvSpPr>
          <p:cNvPr id="570" name="Текст 2"/>
          <p:cNvSpPr txBox="1">
            <a:spLocks noGrp="1"/>
          </p:cNvSpPr>
          <p:nvPr>
            <p:ph type="body" sz="quarter" idx="1"/>
          </p:nvPr>
        </p:nvSpPr>
        <p:spPr>
          <a:xfrm>
            <a:off x="323527" y="1493179"/>
            <a:ext cx="8424938" cy="440800"/>
          </a:xfrm>
          <a:prstGeom prst="rect">
            <a:avLst/>
          </a:prstGeom>
        </p:spPr>
        <p:txBody>
          <a:bodyPr>
            <a:noAutofit/>
          </a:bodyPr>
          <a:lstStyle/>
          <a:p>
            <a:pPr>
              <a:spcBef>
                <a:spcPts val="200"/>
              </a:spcBef>
              <a:defRPr sz="1200">
                <a:solidFill>
                  <a:srgbClr val="E46C0A"/>
                </a:solidFill>
              </a:defRPr>
            </a:pPr>
            <a:r>
              <a:rPr sz="1200" dirty="0"/>
              <a:t>Autonomous Nonprofit Organization «The Amur Region Investment Agency»</a:t>
            </a:r>
            <a:r>
              <a:rPr lang="ru-RU" sz="1200" dirty="0"/>
              <a:t> </a:t>
            </a:r>
            <a:r>
              <a:rPr lang="ru-RU" sz="1200" dirty="0">
                <a:solidFill>
                  <a:schemeClr val="accent6">
                    <a:lumMod val="75000"/>
                  </a:schemeClr>
                </a:solidFill>
              </a:rPr>
              <a:t>(</a:t>
            </a:r>
            <a:r>
              <a:rPr lang="en-US" sz="1200" dirty="0">
                <a:solidFill>
                  <a:schemeClr val="accent6">
                    <a:lumMod val="75000"/>
                  </a:schemeClr>
                </a:solidFill>
              </a:rPr>
              <a:t>Autonomous Nonprofit Organization includes Export support center of Amur region)</a:t>
            </a:r>
            <a:r>
              <a:rPr lang="ru-RU" sz="1200" dirty="0">
                <a:solidFill>
                  <a:schemeClr val="accent6">
                    <a:lumMod val="75000"/>
                  </a:schemeClr>
                </a:solidFill>
              </a:rPr>
              <a:t> </a:t>
            </a:r>
          </a:p>
        </p:txBody>
      </p:sp>
      <p:sp>
        <p:nvSpPr>
          <p:cNvPr id="571" name="Объект 8"/>
          <p:cNvSpPr txBox="1"/>
          <p:nvPr/>
        </p:nvSpPr>
        <p:spPr>
          <a:xfrm>
            <a:off x="107503" y="2132855"/>
            <a:ext cx="6120682" cy="1728193"/>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pPr marL="179999" indent="-179999" algn="just">
              <a:buClr>
                <a:srgbClr val="0070C0"/>
              </a:buClr>
              <a:buSzPct val="100000"/>
              <a:buFont typeface="Wingdings" pitchFamily="2" charset="2"/>
              <a:buChar char="§"/>
              <a:defRPr sz="1100"/>
            </a:pPr>
            <a:r>
              <a:rPr dirty="0"/>
              <a:t>Development of business-plans and feasibility study of the projects</a:t>
            </a:r>
            <a:r>
              <a:rPr lang="en-US" dirty="0"/>
              <a:t>.</a:t>
            </a:r>
            <a:endParaRPr dirty="0"/>
          </a:p>
          <a:p>
            <a:pPr marL="179999" indent="-179999" algn="just">
              <a:buClr>
                <a:srgbClr val="0070C0"/>
              </a:buClr>
              <a:buSzPct val="100000"/>
              <a:buFont typeface="Wingdings" pitchFamily="2" charset="2"/>
              <a:buChar char="§"/>
              <a:defRPr sz="1100"/>
            </a:pPr>
            <a:r>
              <a:rPr dirty="0"/>
              <a:t>Assistance in preparing all necessary documents for project finance, including state support. </a:t>
            </a:r>
          </a:p>
          <a:p>
            <a:pPr marL="179999" indent="-179999" algn="just">
              <a:buClr>
                <a:srgbClr val="0070C0"/>
              </a:buClr>
              <a:buSzPct val="100000"/>
              <a:buFont typeface="Wingdings" pitchFamily="2" charset="2"/>
              <a:buChar char="§"/>
              <a:defRPr sz="1100"/>
            </a:pPr>
            <a:r>
              <a:rPr dirty="0"/>
              <a:t>Organizing and holding fairs, presentations and other events</a:t>
            </a:r>
            <a:r>
              <a:rPr lang="ru-RU" sz="1100" dirty="0"/>
              <a:t>, </a:t>
            </a:r>
            <a:r>
              <a:rPr lang="en-US" sz="1100" dirty="0"/>
              <a:t>international business missions.</a:t>
            </a:r>
            <a:endParaRPr sz="2400" dirty="0"/>
          </a:p>
          <a:p>
            <a:pPr marL="179999" indent="-179999" algn="just">
              <a:buClr>
                <a:srgbClr val="0070C0"/>
              </a:buClr>
              <a:buSzPct val="100000"/>
              <a:buFont typeface="Wingdings" pitchFamily="2" charset="2"/>
              <a:buChar char="§"/>
              <a:defRPr sz="1100"/>
            </a:pPr>
            <a:r>
              <a:rPr dirty="0"/>
              <a:t>Organizational and informational assistance of investment projects, including interaction with the government in the "</a:t>
            </a:r>
            <a:r>
              <a:rPr lang="en-US" dirty="0"/>
              <a:t>one stop</a:t>
            </a:r>
            <a:r>
              <a:rPr dirty="0"/>
              <a:t>" regime.</a:t>
            </a:r>
            <a:endParaRPr lang="ru-RU" dirty="0"/>
          </a:p>
          <a:p>
            <a:pPr marL="180000" indent="-180000" algn="just">
              <a:spcBef>
                <a:spcPts val="50"/>
              </a:spcBef>
              <a:buClr>
                <a:srgbClr val="0070C0"/>
              </a:buClr>
              <a:buFont typeface="Wingdings" pitchFamily="2" charset="2"/>
              <a:buChar char="§"/>
            </a:pPr>
            <a:r>
              <a:rPr lang="en-US" sz="1100" dirty="0"/>
              <a:t>Assistance in protecting intellectual property abroad.</a:t>
            </a:r>
          </a:p>
          <a:p>
            <a:pPr marL="180000" indent="-180000" algn="just">
              <a:spcBef>
                <a:spcPts val="50"/>
              </a:spcBef>
              <a:buClr>
                <a:srgbClr val="0070C0"/>
              </a:buClr>
              <a:buFont typeface="Wingdings" pitchFamily="2" charset="2"/>
              <a:buChar char="§"/>
            </a:pPr>
            <a:r>
              <a:rPr lang="en-US" sz="1100" dirty="0"/>
              <a:t>Assistance in entering international electronic trading platforms for SMEs.</a:t>
            </a:r>
            <a:endParaRPr dirty="0"/>
          </a:p>
        </p:txBody>
      </p:sp>
      <p:sp>
        <p:nvSpPr>
          <p:cNvPr id="572" name="Объект 8"/>
          <p:cNvSpPr txBox="1"/>
          <p:nvPr/>
        </p:nvSpPr>
        <p:spPr>
          <a:xfrm>
            <a:off x="6381135" y="2132855"/>
            <a:ext cx="2520281" cy="1368152"/>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lnSpcReduction="10000"/>
          </a:bodyPr>
          <a:lstStyle/>
          <a:p>
            <a:pPr algn="r">
              <a:defRPr sz="1100"/>
            </a:pPr>
            <a:r>
              <a:rPr lang="en-US" dirty="0" smtClean="0"/>
              <a:t>212</a:t>
            </a:r>
            <a:r>
              <a:rPr lang="ru-RU" dirty="0" smtClean="0"/>
              <a:t>, 213</a:t>
            </a:r>
            <a:r>
              <a:rPr lang="en-US" dirty="0" smtClean="0"/>
              <a:t> </a:t>
            </a:r>
            <a:r>
              <a:rPr lang="en-US" dirty="0"/>
              <a:t>office, 2 flour</a:t>
            </a:r>
          </a:p>
          <a:p>
            <a:pPr algn="r">
              <a:defRPr sz="1100"/>
            </a:pPr>
            <a:r>
              <a:rPr lang="en-US" dirty="0"/>
              <a:t>38</a:t>
            </a:r>
            <a:r>
              <a:rPr dirty="0"/>
              <a:t> </a:t>
            </a:r>
            <a:r>
              <a:rPr lang="en-US" dirty="0" err="1"/>
              <a:t>Amurskaya</a:t>
            </a:r>
            <a:r>
              <a:rPr dirty="0"/>
              <a:t> street, Blagoveshchensk, </a:t>
            </a:r>
            <a:endParaRPr lang="en-US" dirty="0"/>
          </a:p>
          <a:p>
            <a:pPr algn="r">
              <a:defRPr sz="1100"/>
            </a:pPr>
            <a:r>
              <a:rPr dirty="0"/>
              <a:t>Amur region, 675000 </a:t>
            </a:r>
          </a:p>
          <a:p>
            <a:pPr algn="r">
              <a:defRPr sz="1100"/>
            </a:pPr>
            <a:r>
              <a:rPr dirty="0"/>
              <a:t>e-mail: invest.amurobl@mail.ru</a:t>
            </a:r>
          </a:p>
          <a:p>
            <a:pPr algn="r">
              <a:defRPr sz="1100"/>
            </a:pPr>
            <a:r>
              <a:rPr dirty="0"/>
              <a:t>www.invest.amurobl.ru</a:t>
            </a:r>
            <a:endParaRPr lang="ru-RU" dirty="0"/>
          </a:p>
          <a:p>
            <a:pPr algn="r"/>
            <a:r>
              <a:rPr lang="en-US" sz="1100" b="1" dirty="0"/>
              <a:t>Export support center</a:t>
            </a:r>
            <a:endParaRPr lang="ru-RU" sz="1100" b="1" dirty="0"/>
          </a:p>
          <a:p>
            <a:pPr marL="0" indent="0" algn="r">
              <a:spcBef>
                <a:spcPts val="0"/>
              </a:spcBef>
              <a:buNone/>
            </a:pPr>
            <a:r>
              <a:rPr lang="ru-RU" sz="1100" dirty="0"/>
              <a:t>тел. (4162) 772-609</a:t>
            </a:r>
          </a:p>
          <a:p>
            <a:pPr marL="0" indent="0" algn="r">
              <a:spcBef>
                <a:spcPts val="0"/>
              </a:spcBef>
              <a:buNone/>
            </a:pPr>
            <a:r>
              <a:rPr lang="en-US" sz="1100" dirty="0"/>
              <a:t>e-mail: </a:t>
            </a:r>
            <a:r>
              <a:rPr lang="en-US" sz="1100" dirty="0" err="1"/>
              <a:t>info@amurexport</a:t>
            </a:r>
            <a:endParaRPr lang="ru-RU" sz="1100" dirty="0"/>
          </a:p>
          <a:p>
            <a:pPr algn="r">
              <a:defRPr sz="1100"/>
            </a:pPr>
            <a:endParaRPr dirty="0"/>
          </a:p>
        </p:txBody>
      </p:sp>
      <p:sp>
        <p:nvSpPr>
          <p:cNvPr id="573" name="Текст 2"/>
          <p:cNvSpPr txBox="1"/>
          <p:nvPr/>
        </p:nvSpPr>
        <p:spPr>
          <a:xfrm>
            <a:off x="323527" y="3809727"/>
            <a:ext cx="8424938" cy="432049"/>
          </a:xfrm>
          <a:prstGeom prst="rect">
            <a:avLst/>
          </a:prstGeom>
          <a:ln w="12700">
            <a:miter lim="400000"/>
          </a:ln>
          <a:extLst>
            <a:ext uri="{C572A759-6A51-4108-AA02-DFA0A04FC94B}">
              <ma14:wrappingTextBoxFlag xmlns="" xmlns:ma14="http://schemas.microsoft.com/office/mac/drawingml/2011/main" val="1"/>
            </a:ext>
          </a:extLst>
        </p:spPr>
        <p:txBody>
          <a:bodyPr lIns="45719" rIns="45719" anchor="b">
            <a:normAutofit lnSpcReduction="10000"/>
          </a:bodyPr>
          <a:lstStyle/>
          <a:p>
            <a:pPr>
              <a:spcBef>
                <a:spcPts val="200"/>
              </a:spcBef>
              <a:defRPr sz="1200" b="1">
                <a:solidFill>
                  <a:srgbClr val="E46C0A"/>
                </a:solidFill>
              </a:defRPr>
            </a:pPr>
            <a:r>
              <a:rPr dirty="0"/>
              <a:t>Nonprofit organization «Credit Support Fund of S</a:t>
            </a:r>
            <a:r>
              <a:rPr lang="en-US" dirty="0"/>
              <a:t>ME</a:t>
            </a:r>
            <a:r>
              <a:rPr dirty="0"/>
              <a:t> of Amur Region»</a:t>
            </a:r>
            <a:r>
              <a:rPr lang="ru-RU" dirty="0"/>
              <a:t> </a:t>
            </a:r>
            <a:r>
              <a:rPr lang="ru-RU" sz="1200" dirty="0">
                <a:solidFill>
                  <a:schemeClr val="accent6">
                    <a:lumMod val="75000"/>
                  </a:schemeClr>
                </a:solidFill>
              </a:rPr>
              <a:t>(</a:t>
            </a:r>
            <a:r>
              <a:rPr lang="en-US" sz="1200" dirty="0">
                <a:solidFill>
                  <a:schemeClr val="accent6">
                    <a:lumMod val="75000"/>
                  </a:schemeClr>
                </a:solidFill>
              </a:rPr>
              <a:t>Nonprofit organization includes Enterprise support center and Cluster development center</a:t>
            </a:r>
            <a:r>
              <a:rPr lang="ru-RU" sz="1200" dirty="0">
                <a:solidFill>
                  <a:schemeClr val="accent6">
                    <a:lumMod val="75000"/>
                  </a:schemeClr>
                </a:solidFill>
              </a:rPr>
              <a:t>)</a:t>
            </a:r>
            <a:endParaRPr dirty="0"/>
          </a:p>
        </p:txBody>
      </p:sp>
      <p:sp>
        <p:nvSpPr>
          <p:cNvPr id="574" name="Объект 8"/>
          <p:cNvSpPr txBox="1"/>
          <p:nvPr/>
        </p:nvSpPr>
        <p:spPr>
          <a:xfrm>
            <a:off x="107503" y="4581128"/>
            <a:ext cx="6192690" cy="1368152"/>
          </a:xfrm>
          <a:prstGeom prst="rect">
            <a:avLst/>
          </a:prstGeom>
          <a:ln w="12700">
            <a:miter lim="400000"/>
          </a:ln>
          <a:extLst>
            <a:ext uri="{C572A759-6A51-4108-AA02-DFA0A04FC94B}">
              <ma14:wrappingTextBoxFlag xmlns="" xmlns:ma14="http://schemas.microsoft.com/office/mac/drawingml/2011/main" val="1"/>
            </a:ext>
          </a:extLst>
        </p:spPr>
        <p:txBody>
          <a:bodyPr lIns="45719" rIns="45719">
            <a:noAutofit/>
          </a:bodyPr>
          <a:lstStyle/>
          <a:p>
            <a:pPr marL="179999" indent="-179999" algn="just">
              <a:buClr>
                <a:srgbClr val="0070C0"/>
              </a:buClr>
              <a:buSzPct val="100000"/>
              <a:buFont typeface="Wingdings" pitchFamily="2" charset="2"/>
              <a:buChar char="§"/>
              <a:defRPr sz="1100"/>
            </a:pPr>
            <a:r>
              <a:rPr sz="1100" dirty="0"/>
              <a:t>Provision of guarantees on obligations of </a:t>
            </a:r>
            <a:r>
              <a:rPr lang="en-US" sz="1100" dirty="0"/>
              <a:t>SME</a:t>
            </a:r>
            <a:r>
              <a:rPr sz="1100" dirty="0"/>
              <a:t> (loan, leasing and bank guarantee agreements) </a:t>
            </a:r>
          </a:p>
          <a:p>
            <a:pPr marL="180000" indent="-180000" algn="just">
              <a:spcBef>
                <a:spcPts val="50"/>
              </a:spcBef>
              <a:buClr>
                <a:srgbClr val="0070C0"/>
              </a:buClr>
              <a:buFont typeface="Wingdings" pitchFamily="2" charset="2"/>
              <a:buChar char="§"/>
            </a:pPr>
            <a:r>
              <a:rPr lang="en-US" sz="1100" dirty="0"/>
              <a:t>Financial, marketing, informational, law support for SMEs activities</a:t>
            </a:r>
          </a:p>
          <a:p>
            <a:pPr marL="180000" indent="-180000" algn="just">
              <a:spcBef>
                <a:spcPts val="50"/>
              </a:spcBef>
              <a:buClr>
                <a:srgbClr val="0070C0"/>
              </a:buClr>
              <a:buFont typeface="Wingdings" pitchFamily="2" charset="2"/>
              <a:buChar char="§"/>
            </a:pPr>
            <a:r>
              <a:rPr lang="en-US" sz="1100" dirty="0"/>
              <a:t>Organize and conduct seminars, training courses, master classes, forums </a:t>
            </a:r>
          </a:p>
          <a:p>
            <a:pPr marL="180000" indent="-180000" algn="just">
              <a:spcBef>
                <a:spcPts val="50"/>
              </a:spcBef>
              <a:buClr>
                <a:srgbClr val="0070C0"/>
              </a:buClr>
              <a:buFont typeface="Wingdings" pitchFamily="2" charset="2"/>
              <a:buChar char="§"/>
            </a:pPr>
            <a:r>
              <a:rPr lang="en-US" sz="1100" dirty="0"/>
              <a:t>Assistance in promoting new products (jobs, services) of members of territorial clusters</a:t>
            </a:r>
            <a:r>
              <a:rPr lang="ru-RU" sz="1100" dirty="0"/>
              <a:t>; </a:t>
            </a:r>
            <a:r>
              <a:rPr lang="en-US" sz="1100" dirty="0"/>
              <a:t>assistance in promoting products (jobs, services) on the congress and exhibition events</a:t>
            </a:r>
            <a:r>
              <a:rPr lang="ru-RU" sz="1100" dirty="0"/>
              <a:t>;</a:t>
            </a:r>
          </a:p>
          <a:p>
            <a:pPr marL="180000" indent="-180000" algn="just">
              <a:spcBef>
                <a:spcPts val="50"/>
              </a:spcBef>
              <a:buClr>
                <a:srgbClr val="0070C0"/>
              </a:buClr>
              <a:buFont typeface="Wingdings" pitchFamily="2" charset="2"/>
              <a:buChar char="§"/>
            </a:pPr>
            <a:r>
              <a:rPr lang="en-US" sz="1100" dirty="0"/>
              <a:t>Support in taking part in the events of large international and Russian exhibitions.</a:t>
            </a:r>
            <a:endParaRPr lang="ru-RU" sz="1100" dirty="0"/>
          </a:p>
        </p:txBody>
      </p:sp>
      <p:sp>
        <p:nvSpPr>
          <p:cNvPr id="575" name="Объект 8"/>
          <p:cNvSpPr txBox="1"/>
          <p:nvPr/>
        </p:nvSpPr>
        <p:spPr>
          <a:xfrm>
            <a:off x="6381136" y="4581128"/>
            <a:ext cx="2520281" cy="1368152"/>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pPr algn="r">
              <a:defRPr sz="1100"/>
            </a:pPr>
            <a:r>
              <a:rPr lang="en-US" dirty="0"/>
              <a:t>38 </a:t>
            </a:r>
            <a:r>
              <a:rPr lang="en-US" dirty="0" err="1"/>
              <a:t>Amurskaya</a:t>
            </a:r>
            <a:r>
              <a:rPr lang="en-US" dirty="0"/>
              <a:t> street, </a:t>
            </a:r>
          </a:p>
          <a:p>
            <a:pPr algn="r">
              <a:defRPr sz="1100"/>
            </a:pPr>
            <a:r>
              <a:rPr dirty="0"/>
              <a:t>Blagoveshchensk, Amur region, 675000</a:t>
            </a:r>
          </a:p>
          <a:p>
            <a:pPr algn="r">
              <a:defRPr sz="1100"/>
            </a:pPr>
            <a:r>
              <a:rPr dirty="0" smtClean="0"/>
              <a:t>tel. </a:t>
            </a:r>
            <a:r>
              <a:rPr lang="en-US" dirty="0"/>
              <a:t>+7 (4162) 77 26 46,</a:t>
            </a:r>
          </a:p>
          <a:p>
            <a:pPr algn="r">
              <a:defRPr sz="1100"/>
            </a:pPr>
            <a:r>
              <a:rPr lang="en-US" dirty="0"/>
              <a:t>+7 (965) 671 10 70;</a:t>
            </a:r>
          </a:p>
          <a:p>
            <a:pPr algn="r">
              <a:defRPr sz="1100"/>
            </a:pPr>
            <a:r>
              <a:rPr lang="en-US" dirty="0"/>
              <a:t>https://business.amurobl.ru,</a:t>
            </a:r>
          </a:p>
          <a:p>
            <a:pPr algn="r">
              <a:defRPr sz="1100"/>
            </a:pPr>
            <a:r>
              <a:rPr lang="en-US" dirty="0"/>
              <a:t>amurfondgarant.ru </a:t>
            </a:r>
          </a:p>
          <a:p>
            <a:pPr algn="r">
              <a:defRPr sz="1100"/>
            </a:pPr>
            <a:endParaRPr dirty="0"/>
          </a:p>
        </p:txBody>
      </p:sp>
      <p:sp>
        <p:nvSpPr>
          <p:cNvPr id="579" name="Прямоугольник 14"/>
          <p:cNvSpPr txBox="1"/>
          <p:nvPr/>
        </p:nvSpPr>
        <p:spPr>
          <a:xfrm>
            <a:off x="8489358" y="107964"/>
            <a:ext cx="428962" cy="492443"/>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lgn="ctr">
              <a:defRPr sz="2600" b="1">
                <a:solidFill>
                  <a:srgbClr val="FFFFFF"/>
                </a:solidFill>
              </a:defRPr>
            </a:lvl1pPr>
          </a:lstStyle>
          <a:p>
            <a:r>
              <a:rPr lang="en-US" dirty="0" smtClean="0"/>
              <a:t>4</a:t>
            </a:r>
            <a:r>
              <a:rPr lang="ru-RU" dirty="0" smtClean="0"/>
              <a:t>5</a:t>
            </a:r>
            <a:endParaRPr dirty="0"/>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192.168.1.2\files\Управление экономического развития и инвестиций\Отдел развития предпринимательства и инвестиций\Инвестиционный паспорт\2022\2022-04-16 Инвестиционный паспорт\2022-04-16 Инвестиционный паспорт\IMG_4245.jpg">
            <a:extLst>
              <a:ext uri="{FF2B5EF4-FFF2-40B4-BE49-F238E27FC236}">
                <a16:creationId xmlns="" xmlns:a16="http://schemas.microsoft.com/office/drawing/2014/main" id="{458E3D66-6527-B30F-65AD-B6FC005B34D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044" b="62469"/>
          <a:stretch/>
        </p:blipFill>
        <p:spPr bwMode="auto">
          <a:xfrm>
            <a:off x="-635" y="0"/>
            <a:ext cx="9144633" cy="1187999"/>
          </a:xfrm>
          <a:prstGeom prst="rect">
            <a:avLst/>
          </a:prstGeom>
          <a:noFill/>
          <a:extLst>
            <a:ext uri="{909E8E84-426E-40DD-AFC4-6F175D3DCCD1}">
              <a14:hiddenFill xmlns:a14="http://schemas.microsoft.com/office/drawing/2010/main">
                <a:solidFill>
                  <a:srgbClr val="FFFFFF"/>
                </a:solidFill>
              </a14:hiddenFill>
            </a:ext>
          </a:extLst>
        </p:spPr>
      </p:pic>
      <p:sp>
        <p:nvSpPr>
          <p:cNvPr id="582" name="Прямоугольник 5"/>
          <p:cNvSpPr/>
          <p:nvPr/>
        </p:nvSpPr>
        <p:spPr>
          <a:xfrm>
            <a:off x="-635" y="-26462"/>
            <a:ext cx="9144000" cy="1215384"/>
          </a:xfrm>
          <a:prstGeom prst="rect">
            <a:avLst/>
          </a:prstGeom>
          <a:solidFill>
            <a:srgbClr val="0070C0">
              <a:alpha val="58000"/>
            </a:srgbClr>
          </a:solidFill>
          <a:ln w="12700">
            <a:miter lim="400000"/>
          </a:ln>
        </p:spPr>
        <p:txBody>
          <a:bodyPr lIns="45719" rIns="45719" anchor="ctr"/>
          <a:lstStyle/>
          <a:p>
            <a:pPr algn="ctr">
              <a:defRPr>
                <a:solidFill>
                  <a:srgbClr val="FFFFFF"/>
                </a:solidFill>
              </a:defRPr>
            </a:pPr>
            <a:endParaRPr/>
          </a:p>
        </p:txBody>
      </p:sp>
      <p:sp>
        <p:nvSpPr>
          <p:cNvPr id="583" name="TextBox 6"/>
          <p:cNvSpPr txBox="1"/>
          <p:nvPr/>
        </p:nvSpPr>
        <p:spPr>
          <a:xfrm>
            <a:off x="326900" y="162798"/>
            <a:ext cx="8280922" cy="4724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2600" b="1">
                <a:solidFill>
                  <a:srgbClr val="FFFFFF"/>
                </a:solidFill>
              </a:defRPr>
            </a:lvl1pPr>
          </a:lstStyle>
          <a:p>
            <a:r>
              <a:t>The support of investment and business activities</a:t>
            </a:r>
          </a:p>
        </p:txBody>
      </p:sp>
      <p:sp>
        <p:nvSpPr>
          <p:cNvPr id="590" name="Текст 2"/>
          <p:cNvSpPr txBox="1"/>
          <p:nvPr/>
        </p:nvSpPr>
        <p:spPr>
          <a:xfrm>
            <a:off x="323527" y="4558080"/>
            <a:ext cx="8424938" cy="288033"/>
          </a:xfrm>
          <a:prstGeom prst="rect">
            <a:avLst/>
          </a:prstGeom>
          <a:ln w="12700">
            <a:miter lim="400000"/>
          </a:ln>
          <a:extLst>
            <a:ext uri="{C572A759-6A51-4108-AA02-DFA0A04FC94B}">
              <ma14:wrappingTextBoxFlag xmlns="" xmlns:ma14="http://schemas.microsoft.com/office/mac/drawingml/2011/main" val="1"/>
            </a:ext>
          </a:extLst>
        </p:spPr>
        <p:txBody>
          <a:bodyPr lIns="45719" rIns="45719" anchor="b">
            <a:normAutofit/>
          </a:bodyPr>
          <a:lstStyle>
            <a:lvl1pPr>
              <a:spcBef>
                <a:spcPts val="200"/>
              </a:spcBef>
              <a:defRPr sz="1200" b="1">
                <a:solidFill>
                  <a:srgbClr val="E46C0A"/>
                </a:solidFill>
              </a:defRPr>
            </a:lvl1pPr>
          </a:lstStyle>
          <a:p>
            <a:r>
              <a:rPr dirty="0"/>
              <a:t>Union "Amur Chamber of Commerce and Industry"</a:t>
            </a:r>
          </a:p>
        </p:txBody>
      </p:sp>
      <p:sp>
        <p:nvSpPr>
          <p:cNvPr id="591" name="Объект 8"/>
          <p:cNvSpPr txBox="1"/>
          <p:nvPr/>
        </p:nvSpPr>
        <p:spPr>
          <a:xfrm>
            <a:off x="323527" y="4903979"/>
            <a:ext cx="5904658" cy="1368153"/>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lvl1pPr algn="just">
              <a:defRPr sz="1100"/>
            </a:lvl1pPr>
          </a:lstStyle>
          <a:p>
            <a:r>
              <a:rPr dirty="0"/>
              <a:t>Representation and protection of the rights and interests of business; assistance in the settlement of disputes between business entities; assistance in the development of education and training of personnel for entrepreneurial activities; assistance in patenting of inventions, utility models, industrial designs, registration of trademarks, etc. Information and consulting services on the organization and conduct of business activities; independent evaluation of various types of property; services in foreign economic and commercial activities; independent services in the field of labor protection, official transfers.</a:t>
            </a:r>
          </a:p>
        </p:txBody>
      </p:sp>
      <p:sp>
        <p:nvSpPr>
          <p:cNvPr id="592" name="Объект 8"/>
          <p:cNvSpPr txBox="1"/>
          <p:nvPr/>
        </p:nvSpPr>
        <p:spPr>
          <a:xfrm>
            <a:off x="6372198" y="4903979"/>
            <a:ext cx="2520281" cy="1368153"/>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pPr algn="r">
              <a:defRPr sz="1100"/>
            </a:pPr>
            <a:r>
              <a:rPr lang="ru-RU" dirty="0"/>
              <a:t>314</a:t>
            </a:r>
            <a:r>
              <a:rPr dirty="0"/>
              <a:t> office, </a:t>
            </a:r>
            <a:r>
              <a:rPr lang="ru-RU" dirty="0"/>
              <a:t>1</a:t>
            </a:r>
            <a:r>
              <a:rPr dirty="0"/>
              <a:t> </a:t>
            </a:r>
            <a:r>
              <a:rPr lang="en-US" dirty="0" err="1"/>
              <a:t>Chaikovskogo</a:t>
            </a:r>
            <a:r>
              <a:rPr lang="en-US" dirty="0"/>
              <a:t> </a:t>
            </a:r>
            <a:r>
              <a:rPr dirty="0"/>
              <a:t>street,</a:t>
            </a:r>
          </a:p>
          <a:p>
            <a:pPr algn="r">
              <a:defRPr sz="1100"/>
            </a:pPr>
            <a:r>
              <a:rPr dirty="0"/>
              <a:t>Blagoveshchensk, Amur Region, 675000</a:t>
            </a:r>
          </a:p>
          <a:p>
            <a:pPr algn="r">
              <a:defRPr sz="1100"/>
            </a:pPr>
            <a:r>
              <a:rPr lang="en-US" dirty="0"/>
              <a:t>phone number of the mountain line/reception:+7 (929) 475-72-03;</a:t>
            </a:r>
          </a:p>
          <a:p>
            <a:pPr algn="r">
              <a:defRPr sz="1100"/>
            </a:pPr>
            <a:r>
              <a:rPr lang="en-US" dirty="0"/>
              <a:t>e-mail: </a:t>
            </a:r>
            <a:r>
              <a:rPr lang="en-US" dirty="0">
                <a:hlinkClick r:id="rId3"/>
              </a:rPr>
              <a:t>info@tppamur.ru</a:t>
            </a:r>
            <a:endParaRPr lang="en-US" dirty="0"/>
          </a:p>
          <a:p>
            <a:pPr algn="r">
              <a:defRPr sz="1100"/>
            </a:pPr>
            <a:r>
              <a:rPr lang="en-US" dirty="0"/>
              <a:t>http://www.amur.tpprf.ru</a:t>
            </a:r>
            <a:endParaRPr dirty="0"/>
          </a:p>
        </p:txBody>
      </p:sp>
      <p:sp>
        <p:nvSpPr>
          <p:cNvPr id="593" name="Прямоугольник 19"/>
          <p:cNvSpPr txBox="1"/>
          <p:nvPr/>
        </p:nvSpPr>
        <p:spPr>
          <a:xfrm>
            <a:off x="8506599" y="116632"/>
            <a:ext cx="428962" cy="492443"/>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lgn="ctr">
              <a:defRPr sz="2600" b="1">
                <a:solidFill>
                  <a:srgbClr val="FFFFFF"/>
                </a:solidFill>
              </a:defRPr>
            </a:lvl1pPr>
          </a:lstStyle>
          <a:p>
            <a:r>
              <a:rPr lang="en-US" dirty="0" smtClean="0"/>
              <a:t>4</a:t>
            </a:r>
            <a:r>
              <a:rPr lang="ru-RU" dirty="0" smtClean="0"/>
              <a:t>6</a:t>
            </a:r>
            <a:endParaRPr dirty="0"/>
          </a:p>
        </p:txBody>
      </p:sp>
      <p:sp>
        <p:nvSpPr>
          <p:cNvPr id="3" name="Текст 2">
            <a:extLst>
              <a:ext uri="{FF2B5EF4-FFF2-40B4-BE49-F238E27FC236}">
                <a16:creationId xmlns="" xmlns:a16="http://schemas.microsoft.com/office/drawing/2014/main" id="{332E8E63-3DFF-CFCC-7D87-31A40080FACA}"/>
              </a:ext>
            </a:extLst>
          </p:cNvPr>
          <p:cNvSpPr txBox="1"/>
          <p:nvPr/>
        </p:nvSpPr>
        <p:spPr>
          <a:xfrm>
            <a:off x="323527" y="1422025"/>
            <a:ext cx="8424938" cy="288033"/>
          </a:xfrm>
          <a:prstGeom prst="rect">
            <a:avLst/>
          </a:prstGeom>
          <a:ln w="12700">
            <a:miter lim="400000"/>
          </a:ln>
          <a:extLst>
            <a:ext uri="{C572A759-6A51-4108-AA02-DFA0A04FC94B}">
              <ma14:wrappingTextBoxFlag xmlns="" xmlns:ma14="http://schemas.microsoft.com/office/mac/drawingml/2011/main" val="1"/>
            </a:ext>
          </a:extLst>
        </p:spPr>
        <p:txBody>
          <a:bodyPr lIns="45719" rIns="45719" anchor="b">
            <a:normAutofit/>
          </a:bodyPr>
          <a:lstStyle>
            <a:lvl1pPr>
              <a:spcBef>
                <a:spcPts val="200"/>
              </a:spcBef>
              <a:defRPr sz="1200" b="1">
                <a:solidFill>
                  <a:srgbClr val="E46C0A"/>
                </a:solidFill>
              </a:defRPr>
            </a:lvl1pPr>
          </a:lstStyle>
          <a:p>
            <a:r>
              <a:rPr dirty="0"/>
              <a:t>Association for Promotion and Development of Entrepreneurship in the Social Sphere</a:t>
            </a:r>
          </a:p>
        </p:txBody>
      </p:sp>
      <p:grpSp>
        <p:nvGrpSpPr>
          <p:cNvPr id="4" name="Группа 3">
            <a:extLst>
              <a:ext uri="{FF2B5EF4-FFF2-40B4-BE49-F238E27FC236}">
                <a16:creationId xmlns="" xmlns:a16="http://schemas.microsoft.com/office/drawing/2014/main" id="{08FD2C9B-175F-FEAE-52E0-55238B402F24}"/>
              </a:ext>
            </a:extLst>
          </p:cNvPr>
          <p:cNvGrpSpPr/>
          <p:nvPr/>
        </p:nvGrpSpPr>
        <p:grpSpPr>
          <a:xfrm>
            <a:off x="323527" y="1872072"/>
            <a:ext cx="8532782" cy="936105"/>
            <a:chOff x="323527" y="5445223"/>
            <a:chExt cx="8532782" cy="936105"/>
          </a:xfrm>
        </p:grpSpPr>
        <p:sp>
          <p:nvSpPr>
            <p:cNvPr id="5" name="Объект 8">
              <a:extLst>
                <a:ext uri="{FF2B5EF4-FFF2-40B4-BE49-F238E27FC236}">
                  <a16:creationId xmlns="" xmlns:a16="http://schemas.microsoft.com/office/drawing/2014/main" id="{C123EB4A-8F93-99AA-9498-88CD0766A10A}"/>
                </a:ext>
              </a:extLst>
            </p:cNvPr>
            <p:cNvSpPr txBox="1"/>
            <p:nvPr/>
          </p:nvSpPr>
          <p:spPr>
            <a:xfrm>
              <a:off x="323527" y="5445223"/>
              <a:ext cx="5904658" cy="648073"/>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lvl1pPr algn="just">
                <a:defRPr sz="1100"/>
              </a:lvl1pPr>
            </a:lstStyle>
            <a:p>
              <a:r>
                <a:rPr dirty="0"/>
                <a:t>Protection of interests of social entrepreneurs, development of interaction with authorities of different levels, development of interaction with public associations of entrepreneurs and other institutions for supporting social entrepreneurship</a:t>
              </a:r>
            </a:p>
          </p:txBody>
        </p:sp>
        <p:sp>
          <p:nvSpPr>
            <p:cNvPr id="6" name="Объект 8">
              <a:extLst>
                <a:ext uri="{FF2B5EF4-FFF2-40B4-BE49-F238E27FC236}">
                  <a16:creationId xmlns="" xmlns:a16="http://schemas.microsoft.com/office/drawing/2014/main" id="{F8F8B40D-E538-15E4-384F-FEBB55409E96}"/>
                </a:ext>
              </a:extLst>
            </p:cNvPr>
            <p:cNvSpPr txBox="1"/>
            <p:nvPr/>
          </p:nvSpPr>
          <p:spPr>
            <a:xfrm>
              <a:off x="6336028" y="5445223"/>
              <a:ext cx="2520281" cy="936105"/>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pPr algn="r">
                <a:defRPr sz="1100"/>
              </a:pPr>
              <a:r>
                <a:rPr dirty="0"/>
                <a:t>55 </a:t>
              </a:r>
              <a:r>
                <a:rPr dirty="0" err="1"/>
                <a:t>Ostrovskogo</a:t>
              </a:r>
              <a:r>
                <a:rPr dirty="0"/>
                <a:t> street,</a:t>
              </a:r>
            </a:p>
            <a:p>
              <a:pPr algn="r">
                <a:defRPr sz="1100"/>
              </a:pPr>
              <a:r>
                <a:rPr dirty="0"/>
                <a:t>Blagoveshchensk, Amur Region, 675000</a:t>
              </a:r>
            </a:p>
            <a:p>
              <a:pPr algn="r">
                <a:defRPr sz="1100"/>
              </a:pPr>
              <a:r>
                <a:rPr dirty="0"/>
                <a:t>e-mail: </a:t>
              </a:r>
              <a:r>
                <a:rPr lang="en-US" dirty="0"/>
                <a:t>m</a:t>
              </a:r>
              <a:r>
                <a:rPr dirty="0"/>
                <a:t>arianna8307@mail.ru</a:t>
              </a:r>
            </a:p>
          </p:txBody>
        </p:sp>
      </p:grpSp>
      <p:sp>
        <p:nvSpPr>
          <p:cNvPr id="7" name="Текст 2">
            <a:extLst>
              <a:ext uri="{FF2B5EF4-FFF2-40B4-BE49-F238E27FC236}">
                <a16:creationId xmlns="" xmlns:a16="http://schemas.microsoft.com/office/drawing/2014/main" id="{E137D61C-A452-E404-C32F-ECCFFA239E6F}"/>
              </a:ext>
            </a:extLst>
          </p:cNvPr>
          <p:cNvSpPr txBox="1">
            <a:spLocks/>
          </p:cNvSpPr>
          <p:nvPr/>
        </p:nvSpPr>
        <p:spPr>
          <a:xfrm>
            <a:off x="323527" y="2978718"/>
            <a:ext cx="8424938" cy="432049"/>
          </a:xfrm>
          <a:prstGeom prst="rect">
            <a:avLst/>
          </a:prstGeom>
          <a:ln w="12700">
            <a:miter lim="400000"/>
          </a:ln>
          <a:extLst>
            <a:ext uri="{C572A759-6A51-4108-AA02-DFA0A04FC94B}">
              <ma14:wrappingTextBoxFlag xmlns="" xmlns:ma14="http://schemas.microsoft.com/office/mac/drawingml/2011/main" val="1"/>
            </a:ext>
          </a:extLst>
        </p:spPr>
        <p:txBody>
          <a:bodyPr lIns="45719" rIns="45719" anchor="b">
            <a:noAutofit/>
          </a:bodyPr>
          <a:lstStyle>
            <a:lvl1pPr marL="0" marR="0" indent="0" algn="l" defTabSz="914400" rtl="0" latinLnBrk="0">
              <a:lnSpc>
                <a:spcPct val="100000"/>
              </a:lnSpc>
              <a:spcBef>
                <a:spcPts val="500"/>
              </a:spcBef>
              <a:spcAft>
                <a:spcPts val="0"/>
              </a:spcAft>
              <a:buClrTx/>
              <a:buSzTx/>
              <a:buFontTx/>
              <a:buNone/>
              <a:tabLst/>
              <a:defRPr sz="2400" b="1" i="0" u="none" strike="noStrike" cap="none" spc="0" baseline="0">
                <a:ln>
                  <a:noFill/>
                </a:ln>
                <a:solidFill>
                  <a:srgbClr val="000000"/>
                </a:solidFill>
                <a:uFillTx/>
                <a:latin typeface="+mn-lt"/>
                <a:ea typeface="+mn-ea"/>
                <a:cs typeface="+mn-cs"/>
                <a:sym typeface="Calibri"/>
              </a:defRPr>
            </a:lvl1pPr>
            <a:lvl2pPr marL="0" marR="0" indent="457200" algn="l" defTabSz="914400" rtl="0" latinLnBrk="0">
              <a:lnSpc>
                <a:spcPct val="100000"/>
              </a:lnSpc>
              <a:spcBef>
                <a:spcPts val="500"/>
              </a:spcBef>
              <a:spcAft>
                <a:spcPts val="0"/>
              </a:spcAft>
              <a:buClrTx/>
              <a:buSzTx/>
              <a:buFontTx/>
              <a:buNone/>
              <a:tabLst/>
              <a:defRPr sz="2400" b="1" i="0" u="none" strike="noStrike" cap="none" spc="0" baseline="0">
                <a:ln>
                  <a:noFill/>
                </a:ln>
                <a:solidFill>
                  <a:srgbClr val="000000"/>
                </a:solidFill>
                <a:uFillTx/>
                <a:latin typeface="+mn-lt"/>
                <a:ea typeface="+mn-ea"/>
                <a:cs typeface="+mn-cs"/>
                <a:sym typeface="Calibri"/>
              </a:defRPr>
            </a:lvl2pPr>
            <a:lvl3pPr marL="0" marR="0" indent="914400" algn="l" defTabSz="914400" rtl="0" latinLnBrk="0">
              <a:lnSpc>
                <a:spcPct val="100000"/>
              </a:lnSpc>
              <a:spcBef>
                <a:spcPts val="500"/>
              </a:spcBef>
              <a:spcAft>
                <a:spcPts val="0"/>
              </a:spcAft>
              <a:buClrTx/>
              <a:buSzTx/>
              <a:buFontTx/>
              <a:buNone/>
              <a:tabLst/>
              <a:defRPr sz="2400" b="1" i="0" u="none" strike="noStrike" cap="none" spc="0" baseline="0">
                <a:ln>
                  <a:noFill/>
                </a:ln>
                <a:solidFill>
                  <a:srgbClr val="000000"/>
                </a:solidFill>
                <a:uFillTx/>
                <a:latin typeface="+mn-lt"/>
                <a:ea typeface="+mn-ea"/>
                <a:cs typeface="+mn-cs"/>
                <a:sym typeface="Calibri"/>
              </a:defRPr>
            </a:lvl3pPr>
            <a:lvl4pPr marL="0" marR="0" indent="1371600" algn="l" defTabSz="914400" rtl="0" latinLnBrk="0">
              <a:lnSpc>
                <a:spcPct val="100000"/>
              </a:lnSpc>
              <a:spcBef>
                <a:spcPts val="500"/>
              </a:spcBef>
              <a:spcAft>
                <a:spcPts val="0"/>
              </a:spcAft>
              <a:buClrTx/>
              <a:buSzTx/>
              <a:buFontTx/>
              <a:buNone/>
              <a:tabLst/>
              <a:defRPr sz="2400" b="1" i="0" u="none" strike="noStrike" cap="none" spc="0" baseline="0">
                <a:ln>
                  <a:noFill/>
                </a:ln>
                <a:solidFill>
                  <a:srgbClr val="000000"/>
                </a:solidFill>
                <a:uFillTx/>
                <a:latin typeface="+mn-lt"/>
                <a:ea typeface="+mn-ea"/>
                <a:cs typeface="+mn-cs"/>
                <a:sym typeface="Calibri"/>
              </a:defRPr>
            </a:lvl4pPr>
            <a:lvl5pPr marL="0" marR="0" indent="1828800" algn="l" defTabSz="914400" rtl="0" latinLnBrk="0">
              <a:lnSpc>
                <a:spcPct val="100000"/>
              </a:lnSpc>
              <a:spcBef>
                <a:spcPts val="500"/>
              </a:spcBef>
              <a:spcAft>
                <a:spcPts val="0"/>
              </a:spcAft>
              <a:buClrTx/>
              <a:buSzTx/>
              <a:buFontTx/>
              <a:buNone/>
              <a:tabLst/>
              <a:defRPr sz="2400" b="1" i="0" u="none" strike="noStrike" cap="none" spc="0" baseline="0">
                <a:ln>
                  <a:noFill/>
                </a:ln>
                <a:solidFill>
                  <a:srgbClr val="000000"/>
                </a:solidFill>
                <a:uFillTx/>
                <a:latin typeface="+mn-lt"/>
                <a:ea typeface="+mn-ea"/>
                <a:cs typeface="+mn-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n-lt"/>
                <a:ea typeface="+mn-ea"/>
                <a:cs typeface="+mn-cs"/>
                <a:sym typeface="Calibri"/>
              </a:defRPr>
            </a:lvl9pPr>
          </a:lstStyle>
          <a:p>
            <a:pPr defTabSz="850391" hangingPunct="1">
              <a:spcBef>
                <a:spcPts val="200"/>
              </a:spcBef>
              <a:defRPr sz="1116">
                <a:solidFill>
                  <a:srgbClr val="E46C0A"/>
                </a:solidFill>
              </a:defRPr>
            </a:pPr>
            <a:r>
              <a:rPr lang="en-US" sz="1200" dirty="0">
                <a:solidFill>
                  <a:schemeClr val="accent6">
                    <a:lumMod val="75000"/>
                  </a:schemeClr>
                </a:solidFill>
              </a:rPr>
              <a:t>Regional Association of Employers</a:t>
            </a:r>
          </a:p>
          <a:p>
            <a:pPr defTabSz="850391" hangingPunct="1">
              <a:spcBef>
                <a:spcPts val="200"/>
              </a:spcBef>
              <a:defRPr sz="1116">
                <a:solidFill>
                  <a:srgbClr val="E46C0A"/>
                </a:solidFill>
              </a:defRPr>
            </a:pPr>
            <a:r>
              <a:rPr lang="en-US" sz="1200" dirty="0">
                <a:solidFill>
                  <a:schemeClr val="accent6">
                    <a:lumMod val="75000"/>
                  </a:schemeClr>
                </a:solidFill>
              </a:rPr>
              <a:t>"Amur Region Union of Industrialists, Entrepreneurs and Employers"</a:t>
            </a:r>
          </a:p>
        </p:txBody>
      </p:sp>
      <p:grpSp>
        <p:nvGrpSpPr>
          <p:cNvPr id="9" name="Группа 8">
            <a:extLst>
              <a:ext uri="{FF2B5EF4-FFF2-40B4-BE49-F238E27FC236}">
                <a16:creationId xmlns="" xmlns:a16="http://schemas.microsoft.com/office/drawing/2014/main" id="{84DDB477-2E9C-34F2-D8AB-967C69903F54}"/>
              </a:ext>
            </a:extLst>
          </p:cNvPr>
          <p:cNvGrpSpPr/>
          <p:nvPr/>
        </p:nvGrpSpPr>
        <p:grpSpPr>
          <a:xfrm>
            <a:off x="370719" y="3367132"/>
            <a:ext cx="8495765" cy="1368152"/>
            <a:chOff x="179512" y="1282821"/>
            <a:chExt cx="8495765" cy="1368152"/>
          </a:xfrm>
        </p:grpSpPr>
        <p:sp>
          <p:nvSpPr>
            <p:cNvPr id="10" name="Объект 8">
              <a:extLst>
                <a:ext uri="{FF2B5EF4-FFF2-40B4-BE49-F238E27FC236}">
                  <a16:creationId xmlns="" xmlns:a16="http://schemas.microsoft.com/office/drawing/2014/main" id="{B7105C60-90EB-D104-E0EF-A6851F68806A}"/>
                </a:ext>
              </a:extLst>
            </p:cNvPr>
            <p:cNvSpPr txBox="1"/>
            <p:nvPr/>
          </p:nvSpPr>
          <p:spPr>
            <a:xfrm>
              <a:off x="6154996" y="1282821"/>
              <a:ext cx="2520281" cy="1368152"/>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pPr algn="r">
                <a:defRPr sz="1100"/>
              </a:pPr>
              <a:r>
                <a:rPr dirty="0">
                  <a:solidFill>
                    <a:schemeClr val="tx1"/>
                  </a:solidFill>
                </a:rPr>
                <a:t>tel: </a:t>
              </a:r>
              <a:r>
                <a:rPr lang="ru-RU" dirty="0">
                  <a:solidFill>
                    <a:schemeClr val="tx1"/>
                  </a:solidFill>
                </a:rPr>
                <a:t>+7 </a:t>
              </a:r>
              <a:r>
                <a:rPr dirty="0">
                  <a:solidFill>
                    <a:schemeClr val="tx1"/>
                  </a:solidFill>
                </a:rPr>
                <a:t>(4162) 5</a:t>
              </a:r>
              <a:r>
                <a:rPr lang="ru-RU" dirty="0">
                  <a:solidFill>
                    <a:schemeClr val="tx1"/>
                  </a:solidFill>
                </a:rPr>
                <a:t>1</a:t>
              </a:r>
              <a:r>
                <a:rPr dirty="0">
                  <a:solidFill>
                    <a:schemeClr val="tx1"/>
                  </a:solidFill>
                </a:rPr>
                <a:t>-</a:t>
              </a:r>
              <a:r>
                <a:rPr lang="ru-RU" dirty="0">
                  <a:solidFill>
                    <a:schemeClr val="tx1"/>
                  </a:solidFill>
                </a:rPr>
                <a:t>07-65</a:t>
              </a:r>
              <a:endParaRPr sz="2400" dirty="0">
                <a:solidFill>
                  <a:schemeClr val="tx1"/>
                </a:solidFill>
              </a:endParaRPr>
            </a:p>
            <a:p>
              <a:pPr algn="r"/>
              <a:r>
                <a:rPr lang="en-US" sz="1100" dirty="0"/>
                <a:t>e</a:t>
              </a:r>
              <a:r>
                <a:rPr lang="ru-RU" sz="1100" dirty="0"/>
                <a:t>-</a:t>
              </a:r>
              <a:r>
                <a:rPr lang="en-US" sz="1100" dirty="0"/>
                <a:t>mail</a:t>
              </a:r>
              <a:r>
                <a:rPr lang="ru-RU" sz="1100" dirty="0"/>
                <a:t>: </a:t>
              </a:r>
              <a:r>
                <a:rPr lang="ru-RU" sz="1100" dirty="0">
                  <a:hlinkClick r:id="rId4"/>
                </a:rPr>
                <a:t>Pvb-amur@mail.ru</a:t>
              </a:r>
              <a:endParaRPr lang="en-US" sz="1100" dirty="0"/>
            </a:p>
            <a:p>
              <a:pPr algn="r"/>
              <a:r>
                <a:rPr lang="en-US" sz="1100" dirty="0"/>
                <a:t>class@drsk.ru</a:t>
              </a:r>
              <a:endParaRPr lang="ru-RU" sz="1100" dirty="0"/>
            </a:p>
            <a:p>
              <a:pPr algn="r" fontAlgn="base"/>
              <a:r>
                <a:rPr lang="ru-RU" sz="1100" dirty="0"/>
                <a:t>http://amur.rspp.ru</a:t>
              </a:r>
            </a:p>
          </p:txBody>
        </p:sp>
        <p:sp>
          <p:nvSpPr>
            <p:cNvPr id="11" name="Объект 8">
              <a:extLst>
                <a:ext uri="{FF2B5EF4-FFF2-40B4-BE49-F238E27FC236}">
                  <a16:creationId xmlns="" xmlns:a16="http://schemas.microsoft.com/office/drawing/2014/main" id="{D9106678-0419-E498-F828-C49FB65CC312}"/>
                </a:ext>
              </a:extLst>
            </p:cNvPr>
            <p:cNvSpPr txBox="1"/>
            <p:nvPr/>
          </p:nvSpPr>
          <p:spPr>
            <a:xfrm>
              <a:off x="179512" y="1496997"/>
              <a:ext cx="6120682" cy="1152130"/>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pPr marL="179999" indent="-179999" algn="just">
                <a:buClr>
                  <a:srgbClr val="0070C0"/>
                </a:buClr>
                <a:buSzPct val="100000"/>
                <a:buFont typeface="Wingdings" pitchFamily="2" charset="2"/>
                <a:buChar char="§"/>
                <a:defRPr sz="1100"/>
              </a:pPr>
              <a:r>
                <a:rPr lang="en-US" dirty="0">
                  <a:solidFill>
                    <a:schemeClr val="tx1"/>
                  </a:solidFill>
                </a:rPr>
                <a:t>Legal acts regulatory impact assessment;</a:t>
              </a:r>
              <a:endParaRPr lang="ru-RU" dirty="0">
                <a:solidFill>
                  <a:schemeClr val="tx1"/>
                </a:solidFill>
              </a:endParaRPr>
            </a:p>
            <a:p>
              <a:pPr marL="179999" indent="-179999" algn="just">
                <a:buClr>
                  <a:srgbClr val="0070C0"/>
                </a:buClr>
                <a:buSzPct val="100000"/>
                <a:buFont typeface="Wingdings" pitchFamily="2" charset="2"/>
                <a:buChar char="§"/>
                <a:defRPr sz="1100"/>
              </a:pPr>
              <a:r>
                <a:rPr lang="en-US" dirty="0">
                  <a:solidFill>
                    <a:schemeClr val="tx1"/>
                  </a:solidFill>
                </a:rPr>
                <a:t>International cooperation services ;</a:t>
              </a:r>
            </a:p>
            <a:p>
              <a:pPr marL="179999" indent="-179999" algn="just">
                <a:buClr>
                  <a:srgbClr val="0070C0"/>
                </a:buClr>
                <a:buSzPct val="100000"/>
                <a:buFont typeface="Wingdings" pitchFamily="2" charset="2"/>
                <a:buChar char="§"/>
                <a:defRPr sz="1100"/>
              </a:pPr>
              <a:r>
                <a:rPr lang="en-US" dirty="0">
                  <a:solidFill>
                    <a:schemeClr val="tx1"/>
                  </a:solidFill>
                </a:rPr>
                <a:t>Social responsibility and social and labor relations consulting;</a:t>
              </a:r>
            </a:p>
          </p:txBody>
        </p:sp>
      </p:gr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192.168.1.2\files\Управление экономического развития и инвестиций\Отдел развития предпринимательства и инвестиций\Инвестиционный паспорт\2022\2022-04-16 Инвестиционный паспорт\2022-04-16 Инвестиционный паспорт\IMG_4245.jpg">
            <a:extLst>
              <a:ext uri="{FF2B5EF4-FFF2-40B4-BE49-F238E27FC236}">
                <a16:creationId xmlns="" xmlns:a16="http://schemas.microsoft.com/office/drawing/2014/main" id="{92635EB3-7668-D1AB-E594-50E3D3A1CA0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044" b="62469"/>
          <a:stretch/>
        </p:blipFill>
        <p:spPr bwMode="auto">
          <a:xfrm>
            <a:off x="-635" y="0"/>
            <a:ext cx="9144633" cy="1187999"/>
          </a:xfrm>
          <a:prstGeom prst="rect">
            <a:avLst/>
          </a:prstGeom>
          <a:noFill/>
          <a:extLst>
            <a:ext uri="{909E8E84-426E-40DD-AFC4-6F175D3DCCD1}">
              <a14:hiddenFill xmlns:a14="http://schemas.microsoft.com/office/drawing/2010/main">
                <a:solidFill>
                  <a:srgbClr val="FFFFFF"/>
                </a:solidFill>
              </a14:hiddenFill>
            </a:ext>
          </a:extLst>
        </p:spPr>
      </p:pic>
      <p:sp>
        <p:nvSpPr>
          <p:cNvPr id="596" name="Прямоугольник 5"/>
          <p:cNvSpPr/>
          <p:nvPr/>
        </p:nvSpPr>
        <p:spPr>
          <a:xfrm>
            <a:off x="-635" y="-16472"/>
            <a:ext cx="9144000" cy="1215384"/>
          </a:xfrm>
          <a:prstGeom prst="rect">
            <a:avLst/>
          </a:prstGeom>
          <a:solidFill>
            <a:srgbClr val="0070C0">
              <a:alpha val="58000"/>
            </a:srgbClr>
          </a:solidFill>
          <a:ln w="12700">
            <a:miter lim="400000"/>
          </a:ln>
        </p:spPr>
        <p:txBody>
          <a:bodyPr lIns="45719" rIns="45719" anchor="ctr"/>
          <a:lstStyle/>
          <a:p>
            <a:pPr algn="ctr">
              <a:defRPr>
                <a:solidFill>
                  <a:srgbClr val="FFFFFF"/>
                </a:solidFill>
              </a:defRPr>
            </a:pPr>
            <a:endParaRPr/>
          </a:p>
        </p:txBody>
      </p:sp>
      <p:sp>
        <p:nvSpPr>
          <p:cNvPr id="597" name="Текст 2"/>
          <p:cNvSpPr txBox="1">
            <a:spLocks noGrp="1"/>
          </p:cNvSpPr>
          <p:nvPr>
            <p:ph type="body" sz="quarter" idx="1"/>
          </p:nvPr>
        </p:nvSpPr>
        <p:spPr>
          <a:xfrm>
            <a:off x="272774" y="3493734"/>
            <a:ext cx="8424938" cy="432049"/>
          </a:xfrm>
          <a:prstGeom prst="rect">
            <a:avLst/>
          </a:prstGeom>
        </p:spPr>
        <p:txBody>
          <a:bodyPr>
            <a:normAutofit lnSpcReduction="10000"/>
          </a:bodyPr>
          <a:lstStyle/>
          <a:p>
            <a:pPr defTabSz="850391">
              <a:spcBef>
                <a:spcPts val="200"/>
              </a:spcBef>
              <a:defRPr sz="1116">
                <a:solidFill>
                  <a:srgbClr val="E46C0A"/>
                </a:solidFill>
              </a:defRPr>
            </a:pPr>
            <a:r>
              <a:rPr dirty="0"/>
              <a:t>Amur regional branch of the All-Russian public organization of </a:t>
            </a:r>
            <a:r>
              <a:rPr lang="en-US" dirty="0"/>
              <a:t>SME</a:t>
            </a:r>
            <a:r>
              <a:rPr dirty="0"/>
              <a:t> </a:t>
            </a:r>
          </a:p>
          <a:p>
            <a:pPr defTabSz="850391">
              <a:spcBef>
                <a:spcPts val="200"/>
              </a:spcBef>
              <a:defRPr sz="1116">
                <a:solidFill>
                  <a:srgbClr val="E46C0A"/>
                </a:solidFill>
              </a:defRPr>
            </a:pPr>
            <a:r>
              <a:rPr dirty="0"/>
              <a:t>"OPORA of Russia»</a:t>
            </a:r>
          </a:p>
        </p:txBody>
      </p:sp>
      <p:grpSp>
        <p:nvGrpSpPr>
          <p:cNvPr id="8" name="Группа 7">
            <a:extLst>
              <a:ext uri="{FF2B5EF4-FFF2-40B4-BE49-F238E27FC236}">
                <a16:creationId xmlns="" xmlns:a16="http://schemas.microsoft.com/office/drawing/2014/main" id="{D38E187A-C106-35F8-7C3C-2682BBDBFC69}"/>
              </a:ext>
            </a:extLst>
          </p:cNvPr>
          <p:cNvGrpSpPr/>
          <p:nvPr/>
        </p:nvGrpSpPr>
        <p:grpSpPr>
          <a:xfrm>
            <a:off x="272774" y="3459967"/>
            <a:ext cx="8662787" cy="1754468"/>
            <a:chOff x="135425" y="1674531"/>
            <a:chExt cx="8662787" cy="1754468"/>
          </a:xfrm>
        </p:grpSpPr>
        <p:sp>
          <p:nvSpPr>
            <p:cNvPr id="598" name="Объект 8"/>
            <p:cNvSpPr txBox="1"/>
            <p:nvPr/>
          </p:nvSpPr>
          <p:spPr>
            <a:xfrm>
              <a:off x="6277931" y="1674531"/>
              <a:ext cx="2520281" cy="1368152"/>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pPr algn="r">
                <a:defRPr sz="1100"/>
              </a:pPr>
              <a:r>
                <a:rPr dirty="0"/>
                <a:t>64 </a:t>
              </a:r>
              <a:r>
                <a:rPr dirty="0" err="1"/>
                <a:t>Pushkin</a:t>
              </a:r>
              <a:r>
                <a:rPr lang="en-US" dirty="0" err="1"/>
                <a:t>a</a:t>
              </a:r>
              <a:r>
                <a:rPr dirty="0"/>
                <a:t> street,</a:t>
              </a:r>
            </a:p>
            <a:p>
              <a:pPr algn="r">
                <a:defRPr sz="1100"/>
              </a:pPr>
              <a:r>
                <a:rPr dirty="0"/>
                <a:t>Blagoveshchensk, Amur Region, 675000</a:t>
              </a:r>
            </a:p>
            <a:p>
              <a:pPr algn="r">
                <a:defRPr sz="1100"/>
              </a:pPr>
              <a:r>
                <a:rPr dirty="0"/>
                <a:t>tel: (4162) 58-21-92</a:t>
              </a:r>
              <a:endParaRPr lang="en-US" sz="2400" dirty="0"/>
            </a:p>
            <a:p>
              <a:pPr algn="r">
                <a:defRPr sz="1100"/>
              </a:pPr>
              <a:r>
                <a:rPr lang="en-US" sz="1100" dirty="0"/>
                <a:t>+7 (914) 558-21-92</a:t>
              </a:r>
              <a:endParaRPr lang="ru-RU" sz="1100" dirty="0"/>
            </a:p>
            <a:p>
              <a:pPr algn="r">
                <a:defRPr sz="1100"/>
              </a:pPr>
              <a:r>
                <a:rPr dirty="0"/>
                <a:t>e-mail: opora-amur@mail.ru</a:t>
              </a:r>
              <a:endParaRPr sz="2400" dirty="0"/>
            </a:p>
            <a:p>
              <a:pPr algn="r">
                <a:defRPr sz="1100"/>
              </a:pPr>
              <a:r>
                <a:rPr dirty="0"/>
                <a:t>www.opora-amur.ru</a:t>
              </a:r>
              <a:endParaRPr sz="2400" dirty="0"/>
            </a:p>
          </p:txBody>
        </p:sp>
        <p:sp>
          <p:nvSpPr>
            <p:cNvPr id="599" name="Объект 8"/>
            <p:cNvSpPr txBox="1"/>
            <p:nvPr/>
          </p:nvSpPr>
          <p:spPr>
            <a:xfrm>
              <a:off x="135425" y="2276869"/>
              <a:ext cx="6120682" cy="1152130"/>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pPr marL="179999" indent="-179999" algn="just">
                <a:buClr>
                  <a:srgbClr val="0070C0"/>
                </a:buClr>
                <a:buSzPct val="100000"/>
                <a:buFont typeface="Wingdings" pitchFamily="2" charset="2"/>
                <a:buChar char="§"/>
                <a:defRPr sz="1100"/>
              </a:pPr>
              <a:r>
                <a:rPr dirty="0"/>
                <a:t>Legal support of activity of subjects of </a:t>
              </a:r>
              <a:r>
                <a:rPr lang="en-US" dirty="0"/>
                <a:t>SME</a:t>
              </a:r>
              <a:endParaRPr sz="2400" dirty="0"/>
            </a:p>
            <a:p>
              <a:pPr marL="179999" indent="-179999" algn="just">
                <a:buClr>
                  <a:srgbClr val="0070C0"/>
                </a:buClr>
                <a:buSzPct val="100000"/>
                <a:buFont typeface="Wingdings" pitchFamily="2" charset="2"/>
                <a:buChar char="§"/>
                <a:defRPr sz="1100"/>
              </a:pPr>
              <a:r>
                <a:rPr dirty="0"/>
                <a:t>Consulting services to promote business development</a:t>
              </a:r>
              <a:endParaRPr sz="2400" dirty="0"/>
            </a:p>
            <a:p>
              <a:pPr marL="179999" indent="-179999" algn="just">
                <a:buClr>
                  <a:srgbClr val="0070C0"/>
                </a:buClr>
                <a:buSzPct val="100000"/>
                <a:buFont typeface="Wingdings" pitchFamily="2" charset="2"/>
                <a:buChar char="§"/>
                <a:defRPr sz="1100"/>
              </a:pPr>
              <a:r>
                <a:rPr dirty="0"/>
                <a:t>Conducting seminars, conferences, forums, roundtables for </a:t>
              </a:r>
              <a:r>
                <a:rPr lang="en-US" dirty="0"/>
                <a:t>SME</a:t>
              </a:r>
              <a:endParaRPr dirty="0"/>
            </a:p>
          </p:txBody>
        </p:sp>
      </p:grpSp>
      <p:sp>
        <p:nvSpPr>
          <p:cNvPr id="606" name="Прямоугольник 13"/>
          <p:cNvSpPr txBox="1"/>
          <p:nvPr/>
        </p:nvSpPr>
        <p:spPr>
          <a:xfrm>
            <a:off x="8506599" y="134031"/>
            <a:ext cx="428962" cy="492443"/>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lgn="ctr">
              <a:defRPr sz="2600" b="1">
                <a:solidFill>
                  <a:srgbClr val="FFFFFF"/>
                </a:solidFill>
              </a:defRPr>
            </a:lvl1pPr>
          </a:lstStyle>
          <a:p>
            <a:r>
              <a:rPr lang="en-US" dirty="0" smtClean="0"/>
              <a:t>4</a:t>
            </a:r>
            <a:r>
              <a:rPr lang="ru-RU" dirty="0" smtClean="0"/>
              <a:t>7</a:t>
            </a:r>
            <a:endParaRPr dirty="0"/>
          </a:p>
        </p:txBody>
      </p:sp>
      <p:sp>
        <p:nvSpPr>
          <p:cNvPr id="607" name="TextBox 17"/>
          <p:cNvSpPr txBox="1"/>
          <p:nvPr/>
        </p:nvSpPr>
        <p:spPr>
          <a:xfrm>
            <a:off x="326900" y="162798"/>
            <a:ext cx="8280922" cy="4724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2600" b="1">
                <a:solidFill>
                  <a:srgbClr val="FFFFFF"/>
                </a:solidFill>
              </a:defRPr>
            </a:lvl1pPr>
          </a:lstStyle>
          <a:p>
            <a:r>
              <a:t>The support of investment and business activities</a:t>
            </a:r>
          </a:p>
        </p:txBody>
      </p:sp>
      <p:sp>
        <p:nvSpPr>
          <p:cNvPr id="3" name="Текст 2">
            <a:extLst>
              <a:ext uri="{FF2B5EF4-FFF2-40B4-BE49-F238E27FC236}">
                <a16:creationId xmlns="" xmlns:a16="http://schemas.microsoft.com/office/drawing/2014/main" id="{B4F1E624-48A1-82C0-06A4-904284460E33}"/>
              </a:ext>
            </a:extLst>
          </p:cNvPr>
          <p:cNvSpPr txBox="1"/>
          <p:nvPr/>
        </p:nvSpPr>
        <p:spPr>
          <a:xfrm>
            <a:off x="272774" y="1482522"/>
            <a:ext cx="8424938" cy="450216"/>
          </a:xfrm>
          <a:prstGeom prst="rect">
            <a:avLst/>
          </a:prstGeom>
          <a:ln w="12700">
            <a:miter lim="400000"/>
          </a:ln>
          <a:extLst>
            <a:ext uri="{C572A759-6A51-4108-AA02-DFA0A04FC94B}">
              <ma14:wrappingTextBoxFlag xmlns="" xmlns:ma14="http://schemas.microsoft.com/office/mac/drawingml/2011/main" val="1"/>
            </a:ext>
          </a:extLst>
        </p:spPr>
        <p:txBody>
          <a:bodyPr lIns="45719" rIns="45719" anchor="b">
            <a:normAutofit/>
          </a:bodyPr>
          <a:lstStyle/>
          <a:p>
            <a:pPr defTabSz="850391">
              <a:defRPr sz="1116" b="1">
                <a:solidFill>
                  <a:srgbClr val="E46C0A"/>
                </a:solidFill>
              </a:defRPr>
            </a:pPr>
            <a:r>
              <a:rPr dirty="0"/>
              <a:t>Council on Improving the Investment Climate and Development of Entrepreneurship </a:t>
            </a:r>
          </a:p>
          <a:p>
            <a:pPr defTabSz="850391">
              <a:defRPr sz="1116" b="1">
                <a:solidFill>
                  <a:srgbClr val="E46C0A"/>
                </a:solidFill>
              </a:defRPr>
            </a:pPr>
            <a:r>
              <a:rPr dirty="0"/>
              <a:t>under the Mayor of Blagoveshchensk</a:t>
            </a:r>
          </a:p>
        </p:txBody>
      </p:sp>
      <p:pic>
        <p:nvPicPr>
          <p:cNvPr id="4" name="Рисунок 3">
            <a:extLst>
              <a:ext uri="{FF2B5EF4-FFF2-40B4-BE49-F238E27FC236}">
                <a16:creationId xmlns="" xmlns:a16="http://schemas.microsoft.com/office/drawing/2014/main" id="{F42C46B1-0BA2-0841-B9B4-C4DE833DDA4C}"/>
              </a:ext>
            </a:extLst>
          </p:cNvPr>
          <p:cNvPicPr>
            <a:picLocks noChangeAspect="1"/>
          </p:cNvPicPr>
          <p:nvPr/>
        </p:nvPicPr>
        <p:blipFill>
          <a:blip r:embed="rId3"/>
          <a:stretch>
            <a:fillRect/>
          </a:stretch>
        </p:blipFill>
        <p:spPr>
          <a:xfrm>
            <a:off x="272774" y="1974441"/>
            <a:ext cx="8882642" cy="1731414"/>
          </a:xfrm>
          <a:prstGeom prst="rect">
            <a:avLst/>
          </a:prstGeom>
        </p:spPr>
      </p:pic>
      <p:pic>
        <p:nvPicPr>
          <p:cNvPr id="11" name="Рисунок 10">
            <a:extLst>
              <a:ext uri="{FF2B5EF4-FFF2-40B4-BE49-F238E27FC236}">
                <a16:creationId xmlns="" xmlns:a16="http://schemas.microsoft.com/office/drawing/2014/main" id="{475B2D74-8EF2-3A32-057B-C0AC8622D8A5}"/>
              </a:ext>
            </a:extLst>
          </p:cNvPr>
          <p:cNvPicPr>
            <a:picLocks noChangeAspect="1"/>
          </p:cNvPicPr>
          <p:nvPr/>
        </p:nvPicPr>
        <p:blipFill rotWithShape="1">
          <a:blip r:embed="rId4"/>
          <a:srcRect r="29497"/>
          <a:stretch/>
        </p:blipFill>
        <p:spPr>
          <a:xfrm>
            <a:off x="272774" y="4797152"/>
            <a:ext cx="6120682" cy="2450804"/>
          </a:xfrm>
          <a:prstGeom prst="rect">
            <a:avLst/>
          </a:prstGeom>
        </p:spPr>
      </p:pic>
      <p:sp>
        <p:nvSpPr>
          <p:cNvPr id="14" name="Объект 8"/>
          <p:cNvSpPr txBox="1">
            <a:spLocks/>
          </p:cNvSpPr>
          <p:nvPr/>
        </p:nvSpPr>
        <p:spPr>
          <a:xfrm>
            <a:off x="6300192" y="5008614"/>
            <a:ext cx="2599144" cy="1228698"/>
          </a:xfrm>
          <a:prstGeom prst="rect">
            <a:avLst/>
          </a:prstGeom>
          <a:ln>
            <a:no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gn="r">
              <a:spcBef>
                <a:spcPts val="0"/>
              </a:spcBef>
              <a:buNone/>
            </a:pPr>
            <a:r>
              <a:rPr lang="en-US" sz="1000" dirty="0" smtClean="0"/>
              <a:t>118 office, 301 </a:t>
            </a:r>
            <a:r>
              <a:rPr lang="en-US" sz="1000" dirty="0" err="1" smtClean="0"/>
              <a:t>Zeyskaya</a:t>
            </a:r>
            <a:r>
              <a:rPr lang="en-US" sz="1000" dirty="0" smtClean="0"/>
              <a:t> street , </a:t>
            </a:r>
            <a:endParaRPr lang="ru-RU" sz="1000" dirty="0" smtClean="0"/>
          </a:p>
          <a:p>
            <a:pPr marL="0" indent="0" algn="r">
              <a:spcBef>
                <a:spcPts val="0"/>
              </a:spcBef>
              <a:buNone/>
            </a:pPr>
            <a:r>
              <a:rPr lang="en-US" sz="1000" dirty="0" smtClean="0"/>
              <a:t>Blagoveshchensk</a:t>
            </a:r>
            <a:r>
              <a:rPr lang="en-US" sz="1000" dirty="0"/>
              <a:t>, Amur </a:t>
            </a:r>
            <a:r>
              <a:rPr lang="en-US" sz="1000" dirty="0" smtClean="0"/>
              <a:t>Region, </a:t>
            </a:r>
            <a:r>
              <a:rPr lang="en-US" sz="1000" dirty="0"/>
              <a:t>675000</a:t>
            </a:r>
            <a:r>
              <a:rPr lang="en-US" sz="1000" dirty="0" smtClean="0"/>
              <a:t>;</a:t>
            </a:r>
            <a:endParaRPr lang="ru-RU" sz="1000" dirty="0" smtClean="0"/>
          </a:p>
          <a:p>
            <a:pPr marL="0" indent="0" algn="r">
              <a:spcBef>
                <a:spcPts val="0"/>
              </a:spcBef>
              <a:buNone/>
            </a:pPr>
            <a:r>
              <a:rPr lang="en-US" sz="1000" dirty="0" smtClean="0"/>
              <a:t>tel</a:t>
            </a:r>
            <a:r>
              <a:rPr lang="en-US" sz="1000" dirty="0"/>
              <a:t>.</a:t>
            </a:r>
            <a:r>
              <a:rPr lang="ru-RU" sz="1000" dirty="0" smtClean="0"/>
              <a:t> </a:t>
            </a:r>
            <a:r>
              <a:rPr lang="ru-RU" sz="1000" dirty="0"/>
              <a:t>(4162) 37-70-10, </a:t>
            </a:r>
          </a:p>
          <a:p>
            <a:pPr marL="0" indent="0" algn="r">
              <a:spcBef>
                <a:spcPts val="0"/>
              </a:spcBef>
              <a:buNone/>
            </a:pPr>
            <a:r>
              <a:rPr lang="ru-RU" sz="1000" dirty="0"/>
              <a:t>+7 (909) </a:t>
            </a:r>
            <a:r>
              <a:rPr lang="ru-RU" sz="1000" dirty="0" smtClean="0"/>
              <a:t>817 </a:t>
            </a:r>
            <a:r>
              <a:rPr lang="ru-RU" sz="1000" dirty="0"/>
              <a:t>70 </a:t>
            </a:r>
            <a:r>
              <a:rPr lang="ru-RU" sz="1000" dirty="0" smtClean="0"/>
              <a:t>10;</a:t>
            </a:r>
            <a:endParaRPr lang="ru-RU" sz="1000" dirty="0"/>
          </a:p>
          <a:p>
            <a:pPr marL="0" indent="0" algn="r">
              <a:spcBef>
                <a:spcPts val="0"/>
              </a:spcBef>
              <a:buNone/>
            </a:pPr>
            <a:r>
              <a:rPr lang="en-US" sz="1000" dirty="0"/>
              <a:t>e</a:t>
            </a:r>
            <a:r>
              <a:rPr lang="ru-RU" sz="1000" dirty="0"/>
              <a:t>-</a:t>
            </a:r>
            <a:r>
              <a:rPr lang="en-US" sz="1000" dirty="0"/>
              <a:t>mail</a:t>
            </a:r>
            <a:r>
              <a:rPr lang="ru-RU" sz="1000" dirty="0"/>
              <a:t>: </a:t>
            </a:r>
            <a:r>
              <a:rPr lang="ru-RU" sz="1000" dirty="0" smtClean="0"/>
              <a:t>Dellorosamur28@mail.ru;</a:t>
            </a:r>
            <a:endParaRPr lang="ru-RU" sz="1000" dirty="0"/>
          </a:p>
          <a:p>
            <a:pPr marL="0" indent="0" algn="r">
              <a:spcBef>
                <a:spcPts val="0"/>
              </a:spcBef>
              <a:buNone/>
            </a:pPr>
            <a:r>
              <a:rPr lang="en-US" sz="1000" dirty="0"/>
              <a:t>https://deloros.ru/regiony/dalnevostochnyy/amurskaya-oblast/</a:t>
            </a:r>
            <a:endParaRPr lang="ru-RU" sz="1000" dirty="0"/>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192.168.1.2\files\Управление экономического развития и инвестиций\Отдел развития предпринимательства и инвестиций\Инвестиционный паспорт\2022\2022-04-16 Инвестиционный паспорт\2022-04-16 Инвестиционный паспорт\IMG_4245.jpg">
            <a:extLst>
              <a:ext uri="{FF2B5EF4-FFF2-40B4-BE49-F238E27FC236}">
                <a16:creationId xmlns="" xmlns:a16="http://schemas.microsoft.com/office/drawing/2014/main" id="{E2071791-6DA9-2DD9-7065-C71B352DD25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044" b="62469"/>
          <a:stretch/>
        </p:blipFill>
        <p:spPr bwMode="auto">
          <a:xfrm>
            <a:off x="-635" y="0"/>
            <a:ext cx="9144633" cy="1187999"/>
          </a:xfrm>
          <a:prstGeom prst="rect">
            <a:avLst/>
          </a:prstGeom>
          <a:noFill/>
          <a:extLst>
            <a:ext uri="{909E8E84-426E-40DD-AFC4-6F175D3DCCD1}">
              <a14:hiddenFill xmlns:a14="http://schemas.microsoft.com/office/drawing/2010/main">
                <a:solidFill>
                  <a:srgbClr val="FFFFFF"/>
                </a:solidFill>
              </a14:hiddenFill>
            </a:ext>
          </a:extLst>
        </p:spPr>
      </p:pic>
      <p:sp>
        <p:nvSpPr>
          <p:cNvPr id="596" name="Прямоугольник 5"/>
          <p:cNvSpPr/>
          <p:nvPr/>
        </p:nvSpPr>
        <p:spPr>
          <a:xfrm>
            <a:off x="11212" y="-27385"/>
            <a:ext cx="9144000" cy="1215384"/>
          </a:xfrm>
          <a:prstGeom prst="rect">
            <a:avLst/>
          </a:prstGeom>
          <a:solidFill>
            <a:srgbClr val="0070C0">
              <a:alpha val="58000"/>
            </a:srgbClr>
          </a:solidFill>
          <a:ln w="12700">
            <a:miter lim="400000"/>
          </a:ln>
        </p:spPr>
        <p:txBody>
          <a:bodyPr lIns="45719" rIns="45719" anchor="ctr"/>
          <a:lstStyle/>
          <a:p>
            <a:pPr algn="ctr">
              <a:defRPr>
                <a:solidFill>
                  <a:srgbClr val="FFFFFF"/>
                </a:solidFill>
              </a:defRPr>
            </a:pPr>
            <a:endParaRPr/>
          </a:p>
        </p:txBody>
      </p:sp>
      <p:grpSp>
        <p:nvGrpSpPr>
          <p:cNvPr id="13" name="Группа 12">
            <a:extLst>
              <a:ext uri="{FF2B5EF4-FFF2-40B4-BE49-F238E27FC236}">
                <a16:creationId xmlns="" xmlns:a16="http://schemas.microsoft.com/office/drawing/2014/main" id="{482D062E-E4E8-1D59-0813-9A95B246E3C2}"/>
              </a:ext>
            </a:extLst>
          </p:cNvPr>
          <p:cNvGrpSpPr/>
          <p:nvPr/>
        </p:nvGrpSpPr>
        <p:grpSpPr>
          <a:xfrm>
            <a:off x="287204" y="3343800"/>
            <a:ext cx="8568953" cy="1512168"/>
            <a:chOff x="323527" y="4797152"/>
            <a:chExt cx="8568953" cy="1512168"/>
          </a:xfrm>
        </p:grpSpPr>
        <p:sp>
          <p:nvSpPr>
            <p:cNvPr id="603" name="Текст 2"/>
            <p:cNvSpPr txBox="1"/>
            <p:nvPr/>
          </p:nvSpPr>
          <p:spPr>
            <a:xfrm>
              <a:off x="323527" y="4797152"/>
              <a:ext cx="8424938" cy="288033"/>
            </a:xfrm>
            <a:prstGeom prst="rect">
              <a:avLst/>
            </a:prstGeom>
            <a:ln w="12700">
              <a:miter lim="400000"/>
            </a:ln>
            <a:extLst>
              <a:ext uri="{C572A759-6A51-4108-AA02-DFA0A04FC94B}">
                <ma14:wrappingTextBoxFlag xmlns="" xmlns:ma14="http://schemas.microsoft.com/office/mac/drawingml/2011/main" val="1"/>
              </a:ext>
            </a:extLst>
          </p:spPr>
          <p:txBody>
            <a:bodyPr lIns="45719" rIns="45719" anchor="b">
              <a:norm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spcBef>
                  <a:spcPts val="200"/>
                </a:spcBef>
                <a:defRPr sz="1200" b="1">
                  <a:solidFill>
                    <a:schemeClr val="tx1"/>
                  </a:solidFill>
                </a:defRPr>
              </a:lvl1pPr>
            </a:lstStyle>
            <a:p>
              <a:r>
                <a:rPr lang="en-US" dirty="0">
                  <a:solidFill>
                    <a:schemeClr val="accent6">
                      <a:lumMod val="75000"/>
                    </a:schemeClr>
                  </a:solidFill>
                </a:rPr>
                <a:t>Autonomous Nonprofit Organization “Amur Regional Microcredit Company”</a:t>
              </a:r>
            </a:p>
          </p:txBody>
        </p:sp>
        <p:sp>
          <p:nvSpPr>
            <p:cNvPr id="604" name="Объект 8"/>
            <p:cNvSpPr txBox="1"/>
            <p:nvPr/>
          </p:nvSpPr>
          <p:spPr>
            <a:xfrm>
              <a:off x="323527" y="5157192"/>
              <a:ext cx="5904658" cy="648073"/>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lvl1pPr algn="just">
                <a:defRPr sz="1100"/>
              </a:lvl1pPr>
            </a:lstStyle>
            <a:p>
              <a:r>
                <a:rPr lang="en-US" dirty="0">
                  <a:solidFill>
                    <a:schemeClr val="tx1"/>
                  </a:solidFill>
                </a:rPr>
                <a:t>Providing access for small and medium-sized enterprises and organizations forming the infrastructure supporting small and medium-sized enterprises in the Amur Region to financial resources by providing microloans</a:t>
              </a:r>
              <a:endParaRPr dirty="0">
                <a:solidFill>
                  <a:schemeClr val="tx1"/>
                </a:solidFill>
              </a:endParaRPr>
            </a:p>
          </p:txBody>
        </p:sp>
        <p:sp>
          <p:nvSpPr>
            <p:cNvPr id="605" name="Объект 8"/>
            <p:cNvSpPr txBox="1"/>
            <p:nvPr/>
          </p:nvSpPr>
          <p:spPr>
            <a:xfrm>
              <a:off x="6372199" y="5157191"/>
              <a:ext cx="2520281" cy="1152129"/>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pPr algn="r"/>
              <a:r>
                <a:rPr lang="en-US" sz="1100" dirty="0" smtClean="0">
                  <a:solidFill>
                    <a:schemeClr val="tx1"/>
                  </a:solidFill>
                </a:rPr>
                <a:t>38 </a:t>
              </a:r>
              <a:r>
                <a:rPr lang="en-US" sz="1100" dirty="0" err="1" smtClean="0">
                  <a:solidFill>
                    <a:schemeClr val="tx1"/>
                  </a:solidFill>
                </a:rPr>
                <a:t>Amurskaya</a:t>
              </a:r>
              <a:r>
                <a:rPr lang="en-US" sz="1100" dirty="0" smtClean="0">
                  <a:solidFill>
                    <a:schemeClr val="tx1"/>
                  </a:solidFill>
                </a:rPr>
                <a:t> </a:t>
              </a:r>
              <a:r>
                <a:rPr lang="en-US" sz="1100" dirty="0">
                  <a:solidFill>
                    <a:schemeClr val="tx1"/>
                  </a:solidFill>
                </a:rPr>
                <a:t>street,</a:t>
              </a:r>
            </a:p>
            <a:p>
              <a:pPr algn="r"/>
              <a:r>
                <a:rPr lang="en-US" sz="1100" dirty="0">
                  <a:solidFill>
                    <a:schemeClr val="tx1"/>
                  </a:solidFill>
                </a:rPr>
                <a:t>Blagoveshchensk, Amur Region, 675000</a:t>
              </a:r>
            </a:p>
            <a:p>
              <a:pPr algn="r"/>
              <a:r>
                <a:rPr lang="en-US" sz="1100" dirty="0">
                  <a:solidFill>
                    <a:schemeClr val="tx1"/>
                  </a:solidFill>
                </a:rPr>
                <a:t>tel:</a:t>
              </a:r>
              <a:r>
                <a:rPr lang="ru-RU" sz="1100" dirty="0">
                  <a:solidFill>
                    <a:schemeClr val="tx1"/>
                  </a:solidFill>
                </a:rPr>
                <a:t> </a:t>
              </a:r>
              <a:r>
                <a:rPr lang="en-US" sz="1100" dirty="0"/>
                <a:t>+7 </a:t>
              </a:r>
              <a:r>
                <a:rPr lang="ru-RU" sz="1100" dirty="0"/>
                <a:t>(4162) 770-730</a:t>
              </a:r>
              <a:r>
                <a:rPr lang="en-US" sz="1100" dirty="0"/>
                <a:t>,</a:t>
              </a:r>
              <a:endParaRPr lang="ru-RU" sz="1100" dirty="0"/>
            </a:p>
            <a:p>
              <a:pPr algn="r"/>
              <a:r>
                <a:rPr lang="ru-RU" sz="1100" dirty="0"/>
                <a:t>+7-914-556-36-06</a:t>
              </a:r>
            </a:p>
            <a:p>
              <a:pPr algn="r"/>
              <a:r>
                <a:rPr lang="en-US" sz="1100" dirty="0"/>
                <a:t>https://</a:t>
              </a:r>
              <a:r>
                <a:rPr lang="ru-RU" sz="1100" dirty="0"/>
                <a:t>бизнескредит28.рф</a:t>
              </a:r>
            </a:p>
          </p:txBody>
        </p:sp>
      </p:grpSp>
      <p:sp>
        <p:nvSpPr>
          <p:cNvPr id="606" name="Прямоугольник 13"/>
          <p:cNvSpPr txBox="1"/>
          <p:nvPr/>
        </p:nvSpPr>
        <p:spPr>
          <a:xfrm>
            <a:off x="8506599" y="134031"/>
            <a:ext cx="428962" cy="492443"/>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lgn="ctr">
              <a:defRPr sz="2600" b="1">
                <a:solidFill>
                  <a:srgbClr val="FFFFFF"/>
                </a:solidFill>
              </a:defRPr>
            </a:lvl1pPr>
          </a:lstStyle>
          <a:p>
            <a:r>
              <a:rPr lang="en-US" dirty="0" smtClean="0"/>
              <a:t>4</a:t>
            </a:r>
            <a:r>
              <a:rPr lang="ru-RU" dirty="0" smtClean="0"/>
              <a:t>8</a:t>
            </a:r>
            <a:endParaRPr dirty="0"/>
          </a:p>
        </p:txBody>
      </p:sp>
      <p:sp>
        <p:nvSpPr>
          <p:cNvPr id="607" name="TextBox 17"/>
          <p:cNvSpPr txBox="1"/>
          <p:nvPr/>
        </p:nvSpPr>
        <p:spPr>
          <a:xfrm>
            <a:off x="326900" y="162798"/>
            <a:ext cx="8280922" cy="4724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2600" b="1">
                <a:solidFill>
                  <a:srgbClr val="FFFFFF"/>
                </a:solidFill>
              </a:defRPr>
            </a:lvl1pPr>
          </a:lstStyle>
          <a:p>
            <a:r>
              <a:t>The support of investment and business activities</a:t>
            </a:r>
          </a:p>
        </p:txBody>
      </p:sp>
      <p:grpSp>
        <p:nvGrpSpPr>
          <p:cNvPr id="17" name="Группа 16">
            <a:extLst>
              <a:ext uri="{FF2B5EF4-FFF2-40B4-BE49-F238E27FC236}">
                <a16:creationId xmlns="" xmlns:a16="http://schemas.microsoft.com/office/drawing/2014/main" id="{08272CC8-A185-D81A-98FA-B9DCEEA08449}"/>
              </a:ext>
            </a:extLst>
          </p:cNvPr>
          <p:cNvGrpSpPr/>
          <p:nvPr/>
        </p:nvGrpSpPr>
        <p:grpSpPr>
          <a:xfrm>
            <a:off x="287204" y="1359746"/>
            <a:ext cx="8568953" cy="2448272"/>
            <a:chOff x="323527" y="5157192"/>
            <a:chExt cx="8568953" cy="1440160"/>
          </a:xfrm>
        </p:grpSpPr>
        <p:sp>
          <p:nvSpPr>
            <p:cNvPr id="18" name="Текст 2">
              <a:extLst>
                <a:ext uri="{FF2B5EF4-FFF2-40B4-BE49-F238E27FC236}">
                  <a16:creationId xmlns="" xmlns:a16="http://schemas.microsoft.com/office/drawing/2014/main" id="{F5BEEF9B-177C-93F0-1DC2-DC0F537AAE37}"/>
                </a:ext>
              </a:extLst>
            </p:cNvPr>
            <p:cNvSpPr txBox="1"/>
            <p:nvPr/>
          </p:nvSpPr>
          <p:spPr>
            <a:xfrm>
              <a:off x="323527" y="5157192"/>
              <a:ext cx="8424938" cy="288033"/>
            </a:xfrm>
            <a:prstGeom prst="rect">
              <a:avLst/>
            </a:prstGeom>
            <a:ln w="12700">
              <a:miter lim="400000"/>
            </a:ln>
            <a:extLst>
              <a:ext uri="{C572A759-6A51-4108-AA02-DFA0A04FC94B}">
                <ma14:wrappingTextBoxFlag xmlns:ma14="http://schemas.microsoft.com/office/mac/drawingml/2011/main" xmlns="" val="1"/>
              </a:ext>
            </a:extLst>
          </p:spPr>
          <p:txBody>
            <a:bodyPr lIns="45719" rIns="45719" anchor="b">
              <a:normAutofit/>
            </a:bodyPr>
            <a:lstStyle/>
            <a:p>
              <a:pPr>
                <a:spcBef>
                  <a:spcPts val="200"/>
                </a:spcBef>
                <a:defRPr sz="1200" b="1">
                  <a:solidFill>
                    <a:srgbClr val="E46C0A"/>
                  </a:solidFill>
                </a:defRPr>
              </a:pPr>
              <a:r>
                <a:rPr lang="en-US" dirty="0"/>
                <a:t>S</a:t>
              </a:r>
              <a:r>
                <a:rPr dirty="0"/>
                <a:t>AI </a:t>
              </a:r>
              <a:r>
                <a:rPr lang="en-US" dirty="0"/>
                <a:t>of the Amur region "Multifunctional center for the provision of state and municipal services in the city of Blagoveshchensk"</a:t>
              </a:r>
              <a:endParaRPr dirty="0"/>
            </a:p>
          </p:txBody>
        </p:sp>
        <p:sp>
          <p:nvSpPr>
            <p:cNvPr id="19" name="Объект 8">
              <a:extLst>
                <a:ext uri="{FF2B5EF4-FFF2-40B4-BE49-F238E27FC236}">
                  <a16:creationId xmlns="" xmlns:a16="http://schemas.microsoft.com/office/drawing/2014/main" id="{68B12303-6C9A-4521-FF40-C97E79CF5F16}"/>
                </a:ext>
              </a:extLst>
            </p:cNvPr>
            <p:cNvSpPr txBox="1"/>
            <p:nvPr/>
          </p:nvSpPr>
          <p:spPr>
            <a:xfrm>
              <a:off x="323527" y="5445223"/>
              <a:ext cx="6048674" cy="504057"/>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lvl1pPr algn="just">
                <a:defRPr sz="1100"/>
              </a:lvl1pPr>
            </a:lstStyle>
            <a:p>
              <a:r>
                <a:rPr dirty="0"/>
                <a:t>The organization of providing state and municipal services in the “</a:t>
              </a:r>
              <a:r>
                <a:rPr lang="en-US" dirty="0"/>
                <a:t>one stop</a:t>
              </a:r>
              <a:r>
                <a:rPr dirty="0"/>
                <a:t>” regime</a:t>
              </a:r>
            </a:p>
          </p:txBody>
        </p:sp>
        <p:sp>
          <p:nvSpPr>
            <p:cNvPr id="20" name="Объект 8">
              <a:extLst>
                <a:ext uri="{FF2B5EF4-FFF2-40B4-BE49-F238E27FC236}">
                  <a16:creationId xmlns="" xmlns:a16="http://schemas.microsoft.com/office/drawing/2014/main" id="{AF502118-E9F0-BFBB-6095-8E08BE314F06}"/>
                </a:ext>
              </a:extLst>
            </p:cNvPr>
            <p:cNvSpPr txBox="1"/>
            <p:nvPr/>
          </p:nvSpPr>
          <p:spPr>
            <a:xfrm>
              <a:off x="6372199" y="5445223"/>
              <a:ext cx="2520281" cy="1152129"/>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pPr algn="r">
                <a:defRPr sz="1100"/>
              </a:pPr>
              <a:r>
                <a:rPr lang="ru-RU" sz="1100" dirty="0"/>
                <a:t>4/2, 6/1, 8/2</a:t>
              </a:r>
              <a:r>
                <a:rPr dirty="0"/>
                <a:t> 50 years of October street, Blagoveshchensk, Amur region, 675000 </a:t>
              </a:r>
            </a:p>
            <a:p>
              <a:pPr algn="r">
                <a:defRPr sz="1100"/>
              </a:pPr>
              <a:r>
                <a:rPr dirty="0" smtClean="0"/>
                <a:t>tel. </a:t>
              </a:r>
              <a:r>
                <a:rPr lang="en-US" dirty="0"/>
                <a:t>8 909 817 08 56,</a:t>
              </a:r>
            </a:p>
            <a:p>
              <a:pPr algn="r">
                <a:defRPr sz="1100"/>
              </a:pPr>
              <a:r>
                <a:rPr lang="en-US" dirty="0"/>
                <a:t>8 914 387 16 06</a:t>
              </a:r>
            </a:p>
            <a:p>
              <a:pPr algn="r">
                <a:defRPr sz="1100"/>
              </a:pPr>
              <a:r>
                <a:rPr lang="en-US" dirty="0"/>
                <a:t>e-mail: 89143871606@mail.ru,</a:t>
              </a:r>
            </a:p>
            <a:p>
              <a:pPr algn="r">
                <a:defRPr sz="1100"/>
              </a:pPr>
              <a:r>
                <a:rPr lang="en-US" dirty="0" err="1"/>
                <a:t>amurobl@ombudsmanbiz</a:t>
              </a:r>
              <a:r>
                <a:rPr lang="en-US" dirty="0"/>
                <a:t>;</a:t>
              </a:r>
            </a:p>
            <a:p>
              <a:pPr algn="r">
                <a:defRPr sz="1100"/>
              </a:pPr>
              <a:r>
                <a:rPr lang="en-US" dirty="0" smtClean="0"/>
                <a:t>Telegram-channel </a:t>
              </a:r>
              <a:r>
                <a:rPr lang="ru-RU" dirty="0" smtClean="0"/>
                <a:t>:</a:t>
              </a:r>
              <a:endParaRPr lang="ru-RU" dirty="0"/>
            </a:p>
            <a:p>
              <a:pPr algn="r">
                <a:defRPr sz="1100"/>
              </a:pPr>
              <a:r>
                <a:rPr lang="en-US" dirty="0"/>
                <a:t>t.me/RUP_Amur28</a:t>
              </a:r>
            </a:p>
          </p:txBody>
        </p:sp>
      </p:grpSp>
      <p:sp>
        <p:nvSpPr>
          <p:cNvPr id="14" name="Объект 8">
            <a:extLst>
              <a:ext uri="{FF2B5EF4-FFF2-40B4-BE49-F238E27FC236}">
                <a16:creationId xmlns="" xmlns:a16="http://schemas.microsoft.com/office/drawing/2014/main" id="{4B53A936-08A0-4DEE-802A-334B8A0B6B8A}"/>
              </a:ext>
            </a:extLst>
          </p:cNvPr>
          <p:cNvSpPr txBox="1">
            <a:spLocks/>
          </p:cNvSpPr>
          <p:nvPr/>
        </p:nvSpPr>
        <p:spPr>
          <a:xfrm>
            <a:off x="174195" y="5149525"/>
            <a:ext cx="6336704" cy="1696502"/>
          </a:xfrm>
          <a:prstGeom prst="rect">
            <a:avLst/>
          </a:prstGeom>
          <a:ln>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algn="just">
              <a:spcBef>
                <a:spcPts val="50"/>
              </a:spcBef>
              <a:buClr>
                <a:srgbClr val="0070C0"/>
              </a:buClr>
              <a:buFont typeface="Wingdings" panose="05000000000000000000" pitchFamily="2" charset="2"/>
              <a:buChar char="§"/>
            </a:pPr>
            <a:r>
              <a:rPr lang="en-US" sz="1100" dirty="0"/>
              <a:t>Protection of the rights and legitimate interests of business entities</a:t>
            </a:r>
            <a:r>
              <a:rPr lang="en-US" sz="1100" dirty="0" smtClean="0"/>
              <a:t>.</a:t>
            </a:r>
          </a:p>
          <a:p>
            <a:pPr algn="just">
              <a:spcBef>
                <a:spcPts val="50"/>
              </a:spcBef>
              <a:buClr>
                <a:srgbClr val="0070C0"/>
              </a:buClr>
              <a:buFont typeface="Wingdings" panose="05000000000000000000" pitchFamily="2" charset="2"/>
              <a:buChar char="§"/>
            </a:pPr>
            <a:r>
              <a:rPr lang="en-US" sz="1100" dirty="0" smtClean="0"/>
              <a:t>Control </a:t>
            </a:r>
            <a:r>
              <a:rPr lang="en-US" sz="1100" dirty="0"/>
              <a:t>over the observance of the rights and legitimate interests of entrepreneurs by federal executive authorities, executive authorities of the subjects of the Russian Federation, </a:t>
            </a:r>
            <a:r>
              <a:rPr lang="en-US" sz="1100" dirty="0" smtClean="0"/>
              <a:t>local self-government </a:t>
            </a:r>
            <a:r>
              <a:rPr lang="en-US" sz="1100" dirty="0"/>
              <a:t>bodies</a:t>
            </a:r>
            <a:r>
              <a:rPr lang="en-US" sz="1100" dirty="0" smtClean="0"/>
              <a:t>.</a:t>
            </a:r>
          </a:p>
          <a:p>
            <a:pPr algn="just">
              <a:spcBef>
                <a:spcPts val="50"/>
              </a:spcBef>
              <a:buClr>
                <a:srgbClr val="0070C0"/>
              </a:buClr>
              <a:buFont typeface="Wingdings" panose="05000000000000000000" pitchFamily="2" charset="2"/>
              <a:buChar char="§"/>
            </a:pPr>
            <a:r>
              <a:rPr lang="en-US" sz="1100" dirty="0" smtClean="0"/>
              <a:t>Promoting </a:t>
            </a:r>
            <a:r>
              <a:rPr lang="en-US" sz="1100" dirty="0"/>
              <a:t>the development of public institutions focused on protecting the rights and legitimate interests of business </a:t>
            </a:r>
            <a:r>
              <a:rPr lang="en-US" sz="1100" dirty="0" smtClean="0"/>
              <a:t>entities.</a:t>
            </a:r>
          </a:p>
          <a:p>
            <a:pPr algn="just">
              <a:spcBef>
                <a:spcPts val="50"/>
              </a:spcBef>
              <a:buClr>
                <a:srgbClr val="0070C0"/>
              </a:buClr>
              <a:buFont typeface="Wingdings" panose="05000000000000000000" pitchFamily="2" charset="2"/>
              <a:buChar char="§"/>
            </a:pPr>
            <a:r>
              <a:rPr lang="en-US" sz="1100" dirty="0" smtClean="0"/>
              <a:t>Interaction </a:t>
            </a:r>
            <a:r>
              <a:rPr lang="en-US" sz="1100" dirty="0"/>
              <a:t>with the business community</a:t>
            </a:r>
            <a:r>
              <a:rPr lang="en-US" sz="1100" dirty="0" smtClean="0"/>
              <a:t>.</a:t>
            </a:r>
          </a:p>
          <a:p>
            <a:pPr algn="just">
              <a:spcBef>
                <a:spcPts val="50"/>
              </a:spcBef>
              <a:buClr>
                <a:srgbClr val="0070C0"/>
              </a:buClr>
              <a:buFont typeface="Wingdings" panose="05000000000000000000" pitchFamily="2" charset="2"/>
              <a:buChar char="§"/>
            </a:pPr>
            <a:r>
              <a:rPr lang="en-US" sz="1100" dirty="0" smtClean="0"/>
              <a:t>Participation </a:t>
            </a:r>
            <a:r>
              <a:rPr lang="en-US" sz="1100" dirty="0"/>
              <a:t>in the formation and implementation of state policy in the field of business development</a:t>
            </a:r>
            <a:r>
              <a:rPr lang="ru-RU" sz="1100" dirty="0" smtClean="0"/>
              <a:t>.</a:t>
            </a:r>
            <a:endParaRPr lang="ru-RU" sz="1100" dirty="0"/>
          </a:p>
        </p:txBody>
      </p:sp>
      <p:sp>
        <p:nvSpPr>
          <p:cNvPr id="15" name="Объект 8">
            <a:extLst>
              <a:ext uri="{FF2B5EF4-FFF2-40B4-BE49-F238E27FC236}">
                <a16:creationId xmlns="" xmlns:a16="http://schemas.microsoft.com/office/drawing/2014/main" id="{DC18403B-2B96-42F6-B0FC-8E97615A3308}"/>
              </a:ext>
            </a:extLst>
          </p:cNvPr>
          <p:cNvSpPr txBox="1">
            <a:spLocks/>
          </p:cNvSpPr>
          <p:nvPr/>
        </p:nvSpPr>
        <p:spPr>
          <a:xfrm>
            <a:off x="6305045" y="5095635"/>
            <a:ext cx="2520280" cy="1246335"/>
          </a:xfrm>
          <a:prstGeom prst="rect">
            <a:avLst/>
          </a:prstGeom>
          <a:ln>
            <a:noFill/>
          </a:ln>
        </p:spPr>
        <p:txBody>
          <a:bodyPr vert="horz" lIns="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9pPr>
          </a:lstStyle>
          <a:p>
            <a:pPr marL="0" indent="0" algn="r">
              <a:spcBef>
                <a:spcPts val="0"/>
              </a:spcBef>
              <a:buNone/>
            </a:pPr>
            <a:endParaRPr lang="ru-RU" sz="1000" dirty="0"/>
          </a:p>
          <a:p>
            <a:pPr marL="0" indent="0" algn="r">
              <a:spcBef>
                <a:spcPts val="0"/>
              </a:spcBef>
              <a:buNone/>
            </a:pPr>
            <a:r>
              <a:rPr lang="en-US" sz="1000" dirty="0"/>
              <a:t>Blagoveshchensk, Amur Region, </a:t>
            </a:r>
            <a:r>
              <a:rPr lang="en-US" sz="1000" dirty="0" smtClean="0"/>
              <a:t>675000</a:t>
            </a:r>
            <a:r>
              <a:rPr lang="ru-RU" sz="1000" dirty="0" smtClean="0"/>
              <a:t>, </a:t>
            </a:r>
          </a:p>
          <a:p>
            <a:pPr marL="0" indent="0" algn="r">
              <a:spcBef>
                <a:spcPts val="0"/>
              </a:spcBef>
              <a:buNone/>
            </a:pPr>
            <a:r>
              <a:rPr lang="en-US" sz="1000" dirty="0" smtClean="0"/>
              <a:t>tel. 8 909 817 08 56</a:t>
            </a:r>
            <a:r>
              <a:rPr lang="ru-RU" sz="1000" dirty="0" smtClean="0"/>
              <a:t>,</a:t>
            </a:r>
            <a:endParaRPr lang="en-US" sz="1000" dirty="0" smtClean="0"/>
          </a:p>
          <a:p>
            <a:pPr marL="0" indent="0" algn="r">
              <a:spcBef>
                <a:spcPts val="0"/>
              </a:spcBef>
              <a:buNone/>
            </a:pPr>
            <a:r>
              <a:rPr lang="en-US" sz="1000" dirty="0" smtClean="0"/>
              <a:t>8 914 387 16 06</a:t>
            </a:r>
            <a:endParaRPr lang="ru-RU" sz="1000" dirty="0"/>
          </a:p>
          <a:p>
            <a:pPr marL="0" indent="0" algn="r">
              <a:spcBef>
                <a:spcPts val="0"/>
              </a:spcBef>
              <a:buNone/>
            </a:pPr>
            <a:r>
              <a:rPr lang="en-US" sz="1000" dirty="0"/>
              <a:t>e-mail: </a:t>
            </a:r>
            <a:r>
              <a:rPr lang="ru-RU" sz="1000" dirty="0" smtClean="0"/>
              <a:t>89143871606</a:t>
            </a:r>
            <a:r>
              <a:rPr lang="en-US" sz="1000" dirty="0" smtClean="0"/>
              <a:t>@mail.ru</a:t>
            </a:r>
            <a:r>
              <a:rPr lang="ru-RU" sz="1000" dirty="0" smtClean="0"/>
              <a:t>,</a:t>
            </a:r>
            <a:endParaRPr lang="ru-RU" sz="1000" dirty="0"/>
          </a:p>
          <a:p>
            <a:pPr marL="0" indent="0" algn="r">
              <a:spcBef>
                <a:spcPts val="0"/>
              </a:spcBef>
              <a:buNone/>
            </a:pPr>
            <a:r>
              <a:rPr lang="en-US" sz="1000" dirty="0" err="1" smtClean="0"/>
              <a:t>amurobl@ombudsmanbiz</a:t>
            </a:r>
            <a:r>
              <a:rPr lang="ru-RU" sz="1000" dirty="0" smtClean="0"/>
              <a:t>;</a:t>
            </a:r>
            <a:endParaRPr lang="en-US" sz="1000" dirty="0" smtClean="0"/>
          </a:p>
          <a:p>
            <a:pPr marL="0" indent="0" algn="r">
              <a:spcBef>
                <a:spcPts val="0"/>
              </a:spcBef>
              <a:buNone/>
            </a:pPr>
            <a:r>
              <a:rPr lang="en-US" sz="1000" dirty="0"/>
              <a:t>Telegram-channel</a:t>
            </a:r>
            <a:r>
              <a:rPr lang="ru-RU" sz="1000" dirty="0" smtClean="0"/>
              <a:t>:</a:t>
            </a:r>
          </a:p>
          <a:p>
            <a:pPr marL="0" indent="0" algn="r">
              <a:spcBef>
                <a:spcPts val="0"/>
              </a:spcBef>
              <a:buNone/>
            </a:pPr>
            <a:r>
              <a:rPr lang="en-US" sz="1000" dirty="0" smtClean="0"/>
              <a:t>t.me/RUP_Amur28</a:t>
            </a:r>
            <a:endParaRPr lang="ru-RU" sz="1000" dirty="0"/>
          </a:p>
        </p:txBody>
      </p:sp>
      <p:sp>
        <p:nvSpPr>
          <p:cNvPr id="16" name="Текст 2">
            <a:extLst>
              <a:ext uri="{FF2B5EF4-FFF2-40B4-BE49-F238E27FC236}">
                <a16:creationId xmlns="" xmlns:a16="http://schemas.microsoft.com/office/drawing/2014/main" id="{5B250E72-4137-4719-88DB-598E66CE8D4F}"/>
              </a:ext>
            </a:extLst>
          </p:cNvPr>
          <p:cNvSpPr txBox="1">
            <a:spLocks/>
          </p:cNvSpPr>
          <p:nvPr/>
        </p:nvSpPr>
        <p:spPr>
          <a:xfrm>
            <a:off x="254893" y="4765575"/>
            <a:ext cx="8424936" cy="288566"/>
          </a:xfrm>
          <a:prstGeom prst="rect">
            <a:avLst/>
          </a:prstGeom>
        </p:spPr>
        <p:txBody>
          <a:bodyPr vert="horz" lIns="91440" tIns="45720" rIns="91440" bIns="45720" rtlCol="0" anchor="b">
            <a:noAutofit/>
          </a:bodyPr>
          <a:lstStyle>
            <a:lvl1pPr marL="0" indent="0" algn="l" defTabSz="914400" rtl="0" eaLnBrk="1" latinLnBrk="0" hangingPunct="1">
              <a:spcBef>
                <a:spcPct val="20000"/>
              </a:spcBef>
              <a:buFont typeface="Arial" pitchFamily="34" charset="0"/>
              <a:buNone/>
              <a:defRPr sz="2400" b="1"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2000" b="1"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800" b="1"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9pPr>
          </a:lstStyle>
          <a:p>
            <a:r>
              <a:rPr lang="en-US" sz="1200" dirty="0" smtClean="0">
                <a:solidFill>
                  <a:schemeClr val="accent6">
                    <a:lumMod val="75000"/>
                  </a:schemeClr>
                </a:solidFill>
              </a:rPr>
              <a:t>Amur </a:t>
            </a:r>
            <a:r>
              <a:rPr lang="en-US" sz="1200" dirty="0">
                <a:solidFill>
                  <a:schemeClr val="accent6">
                    <a:lumMod val="75000"/>
                  </a:schemeClr>
                </a:solidFill>
              </a:rPr>
              <a:t>Region Business Rights </a:t>
            </a:r>
            <a:r>
              <a:rPr lang="en-US" sz="1200" dirty="0" smtClean="0">
                <a:solidFill>
                  <a:schemeClr val="accent6">
                    <a:lumMod val="75000"/>
                  </a:schemeClr>
                </a:solidFill>
              </a:rPr>
              <a:t>Commissioner </a:t>
            </a:r>
            <a:r>
              <a:rPr lang="ru-RU" sz="1200" dirty="0" smtClean="0">
                <a:solidFill>
                  <a:schemeClr val="accent6">
                    <a:lumMod val="75000"/>
                  </a:schemeClr>
                </a:solidFill>
              </a:rPr>
              <a:t>– </a:t>
            </a:r>
            <a:r>
              <a:rPr lang="en-US" sz="1200" dirty="0" err="1">
                <a:solidFill>
                  <a:schemeClr val="accent6">
                    <a:lumMod val="75000"/>
                  </a:schemeClr>
                </a:solidFill>
              </a:rPr>
              <a:t>Radchenko</a:t>
            </a:r>
            <a:r>
              <a:rPr lang="en-US" sz="1200" dirty="0">
                <a:solidFill>
                  <a:schemeClr val="accent6">
                    <a:lumMod val="75000"/>
                  </a:schemeClr>
                </a:solidFill>
              </a:rPr>
              <a:t> Igor Pavlovich</a:t>
            </a:r>
            <a:endParaRPr lang="ru-RU" sz="1200" dirty="0">
              <a:solidFill>
                <a:schemeClr val="accent6">
                  <a:lumMod val="75000"/>
                </a:schemeClr>
              </a:solidFill>
            </a:endParaRPr>
          </a:p>
        </p:txBody>
      </p:sp>
    </p:spTree>
    <p:extLst>
      <p:ext uri="{BB962C8B-B14F-4D97-AF65-F5344CB8AC3E}">
        <p14:creationId xmlns:p14="http://schemas.microsoft.com/office/powerpoint/2010/main" val="2183168088"/>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92.168.1.2\files\Управление экономического развития и инвестиций\Отдел развития предпринимательства и инвестиций\Инвестиционный паспорт\2022\2022-04-16 Инвестиционный паспорт\2022-04-16 Инвестиционный паспорт\IMG_4245.jpg">
            <a:extLst>
              <a:ext uri="{FF2B5EF4-FFF2-40B4-BE49-F238E27FC236}">
                <a16:creationId xmlns="" xmlns:a16="http://schemas.microsoft.com/office/drawing/2014/main" id="{22ECD703-3EE3-369F-D699-84206308ED9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044" b="62469"/>
          <a:stretch/>
        </p:blipFill>
        <p:spPr bwMode="auto">
          <a:xfrm>
            <a:off x="-635" y="0"/>
            <a:ext cx="9144633" cy="1187999"/>
          </a:xfrm>
          <a:prstGeom prst="rect">
            <a:avLst/>
          </a:prstGeom>
          <a:noFill/>
          <a:extLst>
            <a:ext uri="{909E8E84-426E-40DD-AFC4-6F175D3DCCD1}">
              <a14:hiddenFill xmlns:a14="http://schemas.microsoft.com/office/drawing/2010/main">
                <a:solidFill>
                  <a:srgbClr val="FFFFFF"/>
                </a:solidFill>
              </a14:hiddenFill>
            </a:ext>
          </a:extLst>
        </p:spPr>
      </p:pic>
      <p:sp>
        <p:nvSpPr>
          <p:cNvPr id="610" name="Прямоугольник 5"/>
          <p:cNvSpPr/>
          <p:nvPr/>
        </p:nvSpPr>
        <p:spPr>
          <a:xfrm>
            <a:off x="-635" y="-27385"/>
            <a:ext cx="9144000" cy="1215384"/>
          </a:xfrm>
          <a:prstGeom prst="rect">
            <a:avLst/>
          </a:prstGeom>
          <a:solidFill>
            <a:srgbClr val="0070C0">
              <a:alpha val="58000"/>
            </a:srgbClr>
          </a:solidFill>
          <a:ln w="12700">
            <a:miter lim="400000"/>
          </a:ln>
        </p:spPr>
        <p:txBody>
          <a:bodyPr lIns="45719" rIns="45719" anchor="ctr"/>
          <a:lstStyle/>
          <a:p>
            <a:pPr algn="ctr">
              <a:defRPr>
                <a:solidFill>
                  <a:srgbClr val="FFFFFF"/>
                </a:solidFill>
              </a:defRPr>
            </a:pPr>
            <a:endParaRPr/>
          </a:p>
        </p:txBody>
      </p:sp>
      <p:sp>
        <p:nvSpPr>
          <p:cNvPr id="611" name="TextBox 6"/>
          <p:cNvSpPr txBox="1"/>
          <p:nvPr/>
        </p:nvSpPr>
        <p:spPr>
          <a:xfrm>
            <a:off x="395535" y="188639"/>
            <a:ext cx="8280922" cy="8534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2600" b="1">
                <a:solidFill>
                  <a:srgbClr val="FFFFFF"/>
                </a:solidFill>
              </a:defRPr>
            </a:lvl1pPr>
          </a:lstStyle>
          <a:p>
            <a:r>
              <a:t>Reference information for investors and entrepreneurs</a:t>
            </a:r>
          </a:p>
        </p:txBody>
      </p:sp>
      <p:sp>
        <p:nvSpPr>
          <p:cNvPr id="612" name="Объект 8"/>
          <p:cNvSpPr txBox="1">
            <a:spLocks noGrp="1"/>
          </p:cNvSpPr>
          <p:nvPr>
            <p:ph type="body" idx="1"/>
          </p:nvPr>
        </p:nvSpPr>
        <p:spPr>
          <a:xfrm>
            <a:off x="251519" y="1484784"/>
            <a:ext cx="8496946" cy="2016224"/>
          </a:xfrm>
          <a:prstGeom prst="rect">
            <a:avLst/>
          </a:prstGeom>
        </p:spPr>
        <p:txBody>
          <a:bodyPr anchor="t"/>
          <a:lstStyle/>
          <a:p>
            <a:pPr hangingPunct="0">
              <a:spcBef>
                <a:spcPts val="0"/>
              </a:spcBef>
              <a:defRPr sz="1400" b="1">
                <a:solidFill>
                  <a:srgbClr val="E46C0A"/>
                </a:solidFill>
              </a:defRPr>
            </a:pPr>
            <a:r>
              <a:rPr lang="en-US" sz="1400" dirty="0">
                <a:solidFill>
                  <a:srgbClr val="E46C0A"/>
                </a:solidFill>
              </a:rPr>
              <a:t>Contacts</a:t>
            </a:r>
          </a:p>
          <a:p>
            <a:pPr algn="just">
              <a:spcBef>
                <a:spcPts val="0"/>
              </a:spcBef>
              <a:buClr>
                <a:srgbClr val="0070C0"/>
              </a:buClr>
              <a:buSzPct val="100000"/>
              <a:defRPr sz="1200" b="0"/>
            </a:pPr>
            <a:r>
              <a:rPr lang="en-US" dirty="0" err="1" smtClean="0"/>
              <a:t>Nozhenkin</a:t>
            </a:r>
            <a:r>
              <a:rPr lang="en-US" dirty="0" smtClean="0"/>
              <a:t> Maxim </a:t>
            </a:r>
            <a:r>
              <a:rPr lang="en-US" dirty="0" err="1" smtClean="0"/>
              <a:t>Sergeevich</a:t>
            </a:r>
            <a:r>
              <a:rPr lang="en-US" dirty="0" smtClean="0"/>
              <a:t> - Deputy Mayor of Blagoveshchensk, </a:t>
            </a:r>
            <a:r>
              <a:rPr lang="en-US" dirty="0" err="1" smtClean="0"/>
              <a:t>tel</a:t>
            </a:r>
            <a:r>
              <a:rPr lang="en-US" dirty="0" smtClean="0"/>
              <a:t>: </a:t>
            </a:r>
            <a:r>
              <a:rPr lang="ru-RU" dirty="0" smtClean="0"/>
              <a:t>7 (4162) </a:t>
            </a:r>
            <a:r>
              <a:rPr lang="en-US" dirty="0"/>
              <a:t>233-714</a:t>
            </a:r>
          </a:p>
          <a:p>
            <a:pPr algn="just">
              <a:spcBef>
                <a:spcPts val="0"/>
              </a:spcBef>
              <a:buClr>
                <a:srgbClr val="0070C0"/>
              </a:buClr>
              <a:buSzPct val="100000"/>
              <a:defRPr sz="1200" b="0"/>
            </a:pPr>
            <a:endParaRPr lang="en-US" dirty="0"/>
          </a:p>
          <a:p>
            <a:pPr algn="just">
              <a:spcBef>
                <a:spcPts val="0"/>
              </a:spcBef>
              <a:buClr>
                <a:srgbClr val="0070C0"/>
              </a:buClr>
              <a:buSzPct val="100000"/>
              <a:defRPr sz="1200" b="0"/>
            </a:pPr>
            <a:r>
              <a:rPr lang="en-US" sz="1200" b="0" dirty="0" err="1" smtClean="0"/>
              <a:t>Krolevetsky</a:t>
            </a:r>
            <a:r>
              <a:rPr lang="en-US" sz="1200" b="0" dirty="0" smtClean="0"/>
              <a:t> Andrey </a:t>
            </a:r>
            <a:r>
              <a:rPr lang="en-US" sz="1200" b="0" dirty="0" err="1" smtClean="0"/>
              <a:t>Anatolievich</a:t>
            </a:r>
            <a:r>
              <a:rPr lang="en-US" sz="1200" b="0" dirty="0" smtClean="0"/>
              <a:t> - Head of the Architecture and Urban Planning Department of Blagoveshchensk City Administration, </a:t>
            </a:r>
            <a:r>
              <a:rPr lang="en-US" dirty="0" err="1" smtClean="0"/>
              <a:t>tel</a:t>
            </a:r>
            <a:r>
              <a:rPr lang="en-US" dirty="0" smtClean="0"/>
              <a:t>: </a:t>
            </a:r>
            <a:r>
              <a:rPr lang="ru-RU" dirty="0" smtClean="0"/>
              <a:t>7 (4162) </a:t>
            </a:r>
            <a:r>
              <a:rPr lang="ru-RU" sz="1200" dirty="0" smtClean="0"/>
              <a:t>233-817, </a:t>
            </a:r>
            <a:r>
              <a:rPr lang="ru-RU" sz="1200" dirty="0"/>
              <a:t>233-815</a:t>
            </a:r>
          </a:p>
          <a:p>
            <a:pPr algn="just">
              <a:spcBef>
                <a:spcPts val="0"/>
              </a:spcBef>
              <a:buClr>
                <a:srgbClr val="0070C0"/>
              </a:buClr>
              <a:buSzPct val="100000"/>
              <a:defRPr sz="1200" b="0"/>
            </a:pPr>
            <a:endParaRPr lang="en-US" sz="1200" b="0" dirty="0"/>
          </a:p>
          <a:p>
            <a:pPr algn="just">
              <a:spcBef>
                <a:spcPts val="0"/>
              </a:spcBef>
              <a:buClr>
                <a:srgbClr val="0070C0"/>
              </a:buClr>
              <a:buSzPct val="100000"/>
              <a:defRPr sz="1200" b="0"/>
            </a:pPr>
            <a:r>
              <a:rPr lang="en-US" sz="1200" b="0" dirty="0" err="1" smtClean="0"/>
              <a:t>Sidorova</a:t>
            </a:r>
            <a:r>
              <a:rPr lang="en-US" sz="1200" b="0" dirty="0" smtClean="0"/>
              <a:t> </a:t>
            </a:r>
            <a:r>
              <a:rPr lang="en-US" sz="1200" b="0" dirty="0" err="1" smtClean="0"/>
              <a:t>Yuliya</a:t>
            </a:r>
            <a:r>
              <a:rPr lang="en-US" sz="1200" b="0" dirty="0" smtClean="0"/>
              <a:t> </a:t>
            </a:r>
            <a:r>
              <a:rPr lang="en-US" sz="1200" b="0" dirty="0" err="1" smtClean="0"/>
              <a:t>Igorevna</a:t>
            </a:r>
            <a:r>
              <a:rPr lang="en-US" sz="1200" b="0" dirty="0" smtClean="0"/>
              <a:t> - Head of the Land Department of Blagoveshchensk City Administration, </a:t>
            </a:r>
            <a:r>
              <a:rPr lang="en-US" dirty="0" err="1" smtClean="0"/>
              <a:t>tel</a:t>
            </a:r>
            <a:r>
              <a:rPr lang="en-US" dirty="0" smtClean="0"/>
              <a:t>: </a:t>
            </a:r>
            <a:r>
              <a:rPr lang="ru-RU" dirty="0" smtClean="0"/>
              <a:t>7 (4162) </a:t>
            </a:r>
            <a:r>
              <a:rPr lang="ru-RU" sz="1200" dirty="0"/>
              <a:t>233-860</a:t>
            </a:r>
          </a:p>
          <a:p>
            <a:pPr algn="just">
              <a:spcBef>
                <a:spcPts val="0"/>
              </a:spcBef>
              <a:buClr>
                <a:srgbClr val="0070C0"/>
              </a:buClr>
              <a:buSzPct val="100000"/>
              <a:defRPr sz="1200" b="0"/>
            </a:pPr>
            <a:endParaRPr lang="en-US" sz="1200" b="0" dirty="0"/>
          </a:p>
          <a:p>
            <a:pPr algn="just">
              <a:spcBef>
                <a:spcPts val="0"/>
              </a:spcBef>
              <a:buClr>
                <a:srgbClr val="0070C0"/>
              </a:buClr>
              <a:buSzPct val="100000"/>
              <a:defRPr sz="1200" b="0"/>
            </a:pPr>
            <a:r>
              <a:rPr lang="en-US" sz="1200" b="0" dirty="0" err="1"/>
              <a:t>Bogdanova</a:t>
            </a:r>
            <a:r>
              <a:rPr lang="en-US" sz="1200" b="0" dirty="0"/>
              <a:t> Olga </a:t>
            </a:r>
            <a:r>
              <a:rPr lang="en-US" sz="1200" b="0" dirty="0" err="1"/>
              <a:t>Albertovna</a:t>
            </a:r>
            <a:r>
              <a:rPr lang="en-US" sz="1200" b="0" dirty="0"/>
              <a:t> - Chairman of the Property Management Committee of the municipality of Blagoveshchensk, </a:t>
            </a:r>
          </a:p>
          <a:p>
            <a:pPr algn="just">
              <a:spcBef>
                <a:spcPts val="0"/>
              </a:spcBef>
              <a:buClr>
                <a:srgbClr val="0070C0"/>
              </a:buClr>
              <a:buSzPct val="100000"/>
              <a:defRPr sz="1200" b="0"/>
            </a:pPr>
            <a:r>
              <a:rPr lang="en-US" dirty="0" err="1" smtClean="0"/>
              <a:t>tel</a:t>
            </a:r>
            <a:r>
              <a:rPr lang="en-US" dirty="0" smtClean="0"/>
              <a:t>: </a:t>
            </a:r>
            <a:r>
              <a:rPr lang="ru-RU" dirty="0" smtClean="0"/>
              <a:t>7 (4162) </a:t>
            </a:r>
            <a:r>
              <a:rPr lang="en-US" dirty="0" smtClean="0"/>
              <a:t>223-701</a:t>
            </a:r>
            <a:endParaRPr lang="en-US" dirty="0"/>
          </a:p>
        </p:txBody>
      </p:sp>
      <p:sp>
        <p:nvSpPr>
          <p:cNvPr id="613" name="TextBox 3"/>
          <p:cNvSpPr txBox="1"/>
          <p:nvPr/>
        </p:nvSpPr>
        <p:spPr>
          <a:xfrm>
            <a:off x="251520" y="3645024"/>
            <a:ext cx="5976664" cy="2308324"/>
          </a:xfrm>
          <a:prstGeom prst="rect">
            <a:avLst/>
          </a:prstGeom>
          <a:ln w="12700">
            <a:miter lim="400000"/>
          </a:ln>
          <a:extLst>
            <a:ext uri="{C572A759-6A51-4108-AA02-DFA0A04FC94B}">
              <ma14:wrappingTextBoxFlag xmlns="" xmlns:ma14="http://schemas.microsoft.com/office/mac/drawingml/2011/main" val="1"/>
            </a:ext>
          </a:extLst>
        </p:spPr>
        <p:txBody>
          <a:bodyPr wrap="square" lIns="45719" rIns="45719">
            <a:spAutoFit/>
          </a:bodyPr>
          <a:lstStyle/>
          <a:p>
            <a:pPr>
              <a:defRPr sz="1200" b="1">
                <a:solidFill>
                  <a:srgbClr val="0070C0"/>
                </a:solidFill>
              </a:defRPr>
            </a:pPr>
            <a:r>
              <a:rPr dirty="0"/>
              <a:t>Department for Economic Development and Investments of Blagoveshchensk City Administration</a:t>
            </a:r>
          </a:p>
          <a:p>
            <a:pPr>
              <a:defRPr sz="1200"/>
            </a:pPr>
            <a:r>
              <a:rPr dirty="0"/>
              <a:t>131 Lenin street, Blagoveshchensk, Amur Region, 675000</a:t>
            </a:r>
            <a:endParaRPr lang="en-US" dirty="0"/>
          </a:p>
          <a:p>
            <a:pPr>
              <a:defRPr sz="1200"/>
            </a:pPr>
            <a:endParaRPr dirty="0"/>
          </a:p>
          <a:p>
            <a:pPr>
              <a:defRPr sz="1200"/>
            </a:pPr>
            <a:r>
              <a:rPr dirty="0"/>
              <a:t>Head of </a:t>
            </a:r>
            <a:r>
              <a:rPr lang="en-US" dirty="0"/>
              <a:t>the </a:t>
            </a:r>
            <a:r>
              <a:rPr dirty="0"/>
              <a:t>Department - </a:t>
            </a:r>
            <a:r>
              <a:rPr dirty="0" err="1"/>
              <a:t>Sokolovskaya</a:t>
            </a:r>
            <a:r>
              <a:rPr dirty="0"/>
              <a:t> Elena Alexandrovna, tel: +7 (4162)</a:t>
            </a:r>
            <a:r>
              <a:rPr lang="en-US" dirty="0"/>
              <a:t> </a:t>
            </a:r>
            <a:r>
              <a:rPr lang="ru-RU" sz="1200" dirty="0"/>
              <a:t>233-900</a:t>
            </a:r>
            <a:endParaRPr lang="en-US" dirty="0"/>
          </a:p>
          <a:p>
            <a:pPr>
              <a:defRPr sz="1200"/>
            </a:pPr>
            <a:endParaRPr lang="en-US" dirty="0"/>
          </a:p>
          <a:p>
            <a:pPr>
              <a:defRPr sz="1200"/>
            </a:pPr>
            <a:r>
              <a:rPr lang="en-US" dirty="0"/>
              <a:t>E</a:t>
            </a:r>
            <a:r>
              <a:rPr dirty="0"/>
              <a:t>nterprise and Investment Development Department </a:t>
            </a:r>
            <a:r>
              <a:rPr lang="ru-RU" dirty="0"/>
              <a:t>–</a:t>
            </a:r>
            <a:r>
              <a:rPr dirty="0"/>
              <a:t> </a:t>
            </a:r>
            <a:r>
              <a:rPr lang="en-US" dirty="0" smtClean="0"/>
              <a:t>105 office, </a:t>
            </a:r>
          </a:p>
          <a:p>
            <a:pPr>
              <a:defRPr sz="1200"/>
            </a:pPr>
            <a:r>
              <a:rPr lang="en-US" dirty="0" err="1" smtClean="0"/>
              <a:t>tel</a:t>
            </a:r>
            <a:r>
              <a:rPr lang="ru-RU" dirty="0" smtClean="0"/>
              <a:t>. </a:t>
            </a:r>
            <a:r>
              <a:rPr lang="ru-RU" dirty="0"/>
              <a:t>+7 (4162) 233-911, +7 (4162) 233-912, +7 (4162) </a:t>
            </a:r>
            <a:r>
              <a:rPr lang="ru-RU" dirty="0" smtClean="0"/>
              <a:t>233-91</a:t>
            </a:r>
            <a:r>
              <a:rPr lang="en-US" dirty="0" smtClean="0"/>
              <a:t>3</a:t>
            </a:r>
            <a:endParaRPr lang="en-US" dirty="0"/>
          </a:p>
          <a:p>
            <a:pPr>
              <a:defRPr sz="1200"/>
            </a:pPr>
            <a:endParaRPr dirty="0"/>
          </a:p>
          <a:p>
            <a:pPr>
              <a:defRPr sz="1200"/>
            </a:pPr>
            <a:r>
              <a:rPr dirty="0"/>
              <a:t>e-mail: otdel.opin@admblag.ru</a:t>
            </a:r>
            <a:endParaRPr lang="en-US" dirty="0"/>
          </a:p>
          <a:p>
            <a:pPr>
              <a:defRPr sz="1200"/>
            </a:pPr>
            <a:endParaRPr dirty="0"/>
          </a:p>
          <a:p>
            <a:pPr>
              <a:defRPr sz="1200"/>
            </a:pPr>
            <a:r>
              <a:rPr dirty="0"/>
              <a:t>Internet address: www.благовещенск.рф, www.admblag.ru</a:t>
            </a:r>
          </a:p>
        </p:txBody>
      </p:sp>
      <p:sp>
        <p:nvSpPr>
          <p:cNvPr id="615" name="Прямоугольник 9"/>
          <p:cNvSpPr txBox="1"/>
          <p:nvPr/>
        </p:nvSpPr>
        <p:spPr>
          <a:xfrm>
            <a:off x="8489358" y="116632"/>
            <a:ext cx="428962" cy="492443"/>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lgn="ctr">
              <a:defRPr sz="2600" b="1">
                <a:solidFill>
                  <a:srgbClr val="FFFFFF"/>
                </a:solidFill>
              </a:defRPr>
            </a:lvl1pPr>
          </a:lstStyle>
          <a:p>
            <a:r>
              <a:rPr lang="en-US" dirty="0" smtClean="0"/>
              <a:t>4</a:t>
            </a:r>
            <a:r>
              <a:rPr lang="ru-RU" smtClean="0"/>
              <a:t>9</a:t>
            </a:r>
            <a:endParaRPr dirty="0"/>
          </a:p>
        </p:txBody>
      </p:sp>
      <p:pic>
        <p:nvPicPr>
          <p:cNvPr id="2" name="Рисунок 1" descr="\\fileserv\FILES\Управление экономического развития и инвестиций\Отдел развития предпринимательства и инвестиций\Инвестиц паспорт\Инвест стратегия\Инвестиц паспорт\Наши док ЛН\static_qr_code_without_logo.jpg">
            <a:extLst>
              <a:ext uri="{FF2B5EF4-FFF2-40B4-BE49-F238E27FC236}">
                <a16:creationId xmlns="" xmlns:a16="http://schemas.microsoft.com/office/drawing/2014/main" id="{32D65974-C179-9B4B-44B7-5FCEE933897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6030" y="3573016"/>
            <a:ext cx="2592288" cy="2596069"/>
          </a:xfrm>
          <a:prstGeom prst="rect">
            <a:avLst/>
          </a:prstGeom>
          <a:noFill/>
          <a:ln>
            <a:noFill/>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TextBox 4"/>
          <p:cNvSpPr txBox="1"/>
          <p:nvPr/>
        </p:nvSpPr>
        <p:spPr>
          <a:xfrm>
            <a:off x="1475655" y="592227"/>
            <a:ext cx="6192690" cy="4154984"/>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1200" b="1" i="1"/>
            </a:pPr>
            <a:r>
              <a:rPr lang="en-US" dirty="0"/>
              <a:t>Dear investors and entrepreneurs!</a:t>
            </a:r>
            <a:endParaRPr lang="ru-RU" dirty="0"/>
          </a:p>
          <a:p>
            <a:pPr algn="ctr">
              <a:defRPr sz="1200" b="1" i="1"/>
            </a:pPr>
            <a:endParaRPr dirty="0"/>
          </a:p>
          <a:p>
            <a:pPr indent="359999" algn="just">
              <a:defRPr sz="1200"/>
            </a:pPr>
            <a:r>
              <a:rPr lang="en-US" dirty="0"/>
              <a:t>Our city was founded in 1856 as the </a:t>
            </a:r>
            <a:r>
              <a:rPr lang="en-US" dirty="0" err="1"/>
              <a:t>Ust</a:t>
            </a:r>
            <a:r>
              <a:rPr lang="en-US" dirty="0"/>
              <a:t>-Zeya military post on the Amur, on the border with China. Today Blagoveshchensk is an administrative, political, business, industrial, scientific, educational and cultural center of the Amur Region. The city administration does its best to increase the attractiveness of the business climate of the capital of the Amur Region. </a:t>
            </a:r>
          </a:p>
          <a:p>
            <a:pPr indent="359999" algn="just">
              <a:defRPr sz="1200"/>
            </a:pPr>
            <a:r>
              <a:rPr lang="en-US" dirty="0"/>
              <a:t>The unique geographical location on the border with China, the presence of a customs crossing and a developed transport infrastructure - an international airport, railway, road, river transport - contribute to strengthening the economic and social cooperation between Russia and China. The cross-border bridge and cableway across the Amur River open up new opportunities for the development of tourism, trade and industrial production. </a:t>
            </a:r>
          </a:p>
          <a:p>
            <a:pPr indent="359999" algn="just">
              <a:defRPr sz="1200"/>
            </a:pPr>
            <a:r>
              <a:rPr lang="en-US" dirty="0"/>
              <a:t>Large investment projects are being implemented on the territory of Blagoveshchensk, the city is open to new business partners. Our investment policy is aimed at supporting competitiveness, reducing administrative barriers, supporting promising projects and establishing effective cooperation with investors in all industries.</a:t>
            </a:r>
          </a:p>
          <a:p>
            <a:pPr indent="359999" algn="just">
              <a:defRPr sz="1200"/>
            </a:pPr>
            <a:r>
              <a:rPr lang="en-US" dirty="0"/>
              <a:t>We are ready for dialogue with the investment community.</a:t>
            </a:r>
          </a:p>
          <a:p>
            <a:pPr indent="359999" algn="just">
              <a:defRPr sz="1200"/>
            </a:pPr>
            <a:r>
              <a:rPr lang="en-US" dirty="0"/>
              <a:t>We invite you to evaluate the investment potential of our city and the prospects for joint work.</a:t>
            </a:r>
            <a:endParaRPr lang="ru-RU" dirty="0"/>
          </a:p>
          <a:p>
            <a:pPr indent="359999" algn="just">
              <a:defRPr sz="1200"/>
            </a:pPr>
            <a:endParaRPr dirty="0"/>
          </a:p>
          <a:p>
            <a:pPr>
              <a:defRPr sz="1200"/>
            </a:pPr>
            <a:r>
              <a:rPr dirty="0"/>
              <a:t>The mayor of the city of Blagoveshchensk</a:t>
            </a:r>
          </a:p>
          <a:p>
            <a:pPr>
              <a:defRPr sz="1200"/>
            </a:pPr>
            <a:r>
              <a:rPr lang="en-US" dirty="0"/>
              <a:t>Oleg </a:t>
            </a:r>
            <a:r>
              <a:rPr lang="en-US" dirty="0" err="1"/>
              <a:t>Imameev</a:t>
            </a:r>
            <a:endParaRPr lang="en-US" dirty="0"/>
          </a:p>
          <a:p>
            <a:pPr>
              <a:defRPr sz="1200"/>
            </a:pPr>
            <a:endParaRPr dirty="0"/>
          </a:p>
        </p:txBody>
      </p:sp>
      <p:grpSp>
        <p:nvGrpSpPr>
          <p:cNvPr id="147" name="Прямоугольник 2"/>
          <p:cNvGrpSpPr/>
          <p:nvPr/>
        </p:nvGrpSpPr>
        <p:grpSpPr>
          <a:xfrm>
            <a:off x="8352614" y="-11564"/>
            <a:ext cx="800475" cy="720084"/>
            <a:chOff x="0" y="-1"/>
            <a:chExt cx="800473" cy="720082"/>
          </a:xfrm>
        </p:grpSpPr>
        <p:sp>
          <p:nvSpPr>
            <p:cNvPr id="145" name="Прямоугольник"/>
            <p:cNvSpPr/>
            <p:nvPr/>
          </p:nvSpPr>
          <p:spPr>
            <a:xfrm>
              <a:off x="0" y="-1"/>
              <a:ext cx="800473" cy="720082"/>
            </a:xfrm>
            <a:prstGeom prst="rect">
              <a:avLst/>
            </a:prstGeom>
            <a:solidFill>
              <a:srgbClr val="0070C0">
                <a:alpha val="58000"/>
              </a:srgbClr>
            </a:solidFill>
            <a:ln w="12700" cap="flat">
              <a:noFill/>
              <a:miter lim="400000"/>
            </a:ln>
            <a:effectLst/>
          </p:spPr>
          <p:txBody>
            <a:bodyPr wrap="square" lIns="45719" tIns="45719" rIns="45719" bIns="45719" numCol="1" anchor="ctr">
              <a:noAutofit/>
            </a:bodyPr>
            <a:lstStyle/>
            <a:p>
              <a:pPr algn="ctr">
                <a:defRPr sz="2600" b="1">
                  <a:solidFill>
                    <a:srgbClr val="FFFFFF"/>
                  </a:solidFill>
                </a:defRPr>
              </a:pPr>
              <a:endParaRPr/>
            </a:p>
          </p:txBody>
        </p:sp>
        <p:sp>
          <p:nvSpPr>
            <p:cNvPr id="146" name="4"/>
            <p:cNvSpPr txBox="1"/>
            <p:nvPr/>
          </p:nvSpPr>
          <p:spPr>
            <a:xfrm>
              <a:off x="0" y="113821"/>
              <a:ext cx="800473" cy="49243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sz="2600" b="1">
                  <a:solidFill>
                    <a:srgbClr val="FFFFFF"/>
                  </a:solidFill>
                </a:defRPr>
              </a:lvl1pPr>
            </a:lstStyle>
            <a:p>
              <a:r>
                <a:rPr lang="en-US" dirty="0"/>
                <a:t>5</a:t>
              </a:r>
              <a:endParaRPr dirty="0"/>
            </a:p>
          </p:txBody>
        </p:sp>
      </p:gr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92.168.1.2\files\Управление экономического развития и инвестиций\Отдел развития предпринимательства и инвестиций\Инвестиционный паспорт\2022\2022-04-16 Инвестиционный паспорт\2022-04-16 Инвестиционный паспорт\IMG_8121.jpg">
            <a:extLst>
              <a:ext uri="{FF2B5EF4-FFF2-40B4-BE49-F238E27FC236}">
                <a16:creationId xmlns="" xmlns:a16="http://schemas.microsoft.com/office/drawing/2014/main" id="{5E964D54-07B5-8474-3AA2-7CF26A0CC7D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8452" b="21304"/>
          <a:stretch/>
        </p:blipFill>
        <p:spPr bwMode="auto">
          <a:xfrm>
            <a:off x="0" y="1315797"/>
            <a:ext cx="9144000" cy="3672408"/>
          </a:xfrm>
          <a:prstGeom prst="rect">
            <a:avLst/>
          </a:prstGeom>
          <a:noFill/>
          <a:extLst>
            <a:ext uri="{909E8E84-426E-40DD-AFC4-6F175D3DCCD1}">
              <a14:hiddenFill xmlns:a14="http://schemas.microsoft.com/office/drawing/2010/main">
                <a:solidFill>
                  <a:srgbClr val="FFFFFF"/>
                </a:solidFill>
              </a14:hiddenFill>
            </a:ext>
          </a:extLst>
        </p:spPr>
      </p:pic>
      <p:sp>
        <p:nvSpPr>
          <p:cNvPr id="618" name="Прямоугольник 4"/>
          <p:cNvSpPr/>
          <p:nvPr/>
        </p:nvSpPr>
        <p:spPr>
          <a:xfrm>
            <a:off x="-9179" y="2501648"/>
            <a:ext cx="9153180" cy="1215385"/>
          </a:xfrm>
          <a:prstGeom prst="rect">
            <a:avLst/>
          </a:prstGeom>
          <a:solidFill>
            <a:srgbClr val="0070C0">
              <a:alpha val="70000"/>
            </a:srgbClr>
          </a:solidFill>
          <a:ln w="12700">
            <a:miter lim="400000"/>
          </a:ln>
        </p:spPr>
        <p:txBody>
          <a:bodyPr lIns="45719" rIns="45719" anchor="ctr"/>
          <a:lstStyle/>
          <a:p>
            <a:pPr algn="ctr">
              <a:defRPr>
                <a:solidFill>
                  <a:srgbClr val="FFFFFF"/>
                </a:solidFill>
              </a:defRPr>
            </a:pPr>
            <a:endParaRPr/>
          </a:p>
        </p:txBody>
      </p:sp>
      <p:sp>
        <p:nvSpPr>
          <p:cNvPr id="619" name="TextBox 5"/>
          <p:cNvSpPr txBox="1"/>
          <p:nvPr/>
        </p:nvSpPr>
        <p:spPr>
          <a:xfrm>
            <a:off x="971599" y="2780927"/>
            <a:ext cx="7128793" cy="5359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3000" b="1">
                <a:solidFill>
                  <a:srgbClr val="FFFFFF"/>
                </a:solidFill>
              </a:defRPr>
            </a:lvl1pPr>
          </a:lstStyle>
          <a:p>
            <a:r>
              <a:t>Welcome to Blagoveshchensk!</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192.168.1.2\управление экономического развития и инвестиций\Отдел развития предпринимательства и инвестиций\Инвестиционный паспорт\2023\Картинки\ed8bd1dc-6451-47e0-b2b8-4077671bf398.jpg"/>
          <p:cNvPicPr>
            <a:picLocks noChangeAspect="1" noChangeArrowheads="1"/>
          </p:cNvPicPr>
          <p:nvPr/>
        </p:nvPicPr>
        <p:blipFill rotWithShape="1">
          <a:blip r:embed="rId2">
            <a:extLst>
              <a:ext uri="{28A0092B-C50C-407E-A947-70E740481C1C}">
                <a14:useLocalDpi xmlns:a14="http://schemas.microsoft.com/office/drawing/2010/main" val="0"/>
              </a:ext>
            </a:extLst>
          </a:blip>
          <a:srcRect l="11111"/>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52" name="Прямоугольник 2"/>
          <p:cNvGrpSpPr/>
          <p:nvPr/>
        </p:nvGrpSpPr>
        <p:grpSpPr>
          <a:xfrm>
            <a:off x="8343527" y="-11562"/>
            <a:ext cx="800474" cy="720084"/>
            <a:chOff x="0" y="-1"/>
            <a:chExt cx="800473" cy="720082"/>
          </a:xfrm>
        </p:grpSpPr>
        <p:sp>
          <p:nvSpPr>
            <p:cNvPr id="150" name="Прямоугольник"/>
            <p:cNvSpPr/>
            <p:nvPr/>
          </p:nvSpPr>
          <p:spPr>
            <a:xfrm>
              <a:off x="0" y="-1"/>
              <a:ext cx="800473" cy="720082"/>
            </a:xfrm>
            <a:prstGeom prst="rect">
              <a:avLst/>
            </a:prstGeom>
            <a:solidFill>
              <a:srgbClr val="0070C0">
                <a:alpha val="58000"/>
              </a:srgbClr>
            </a:solidFill>
            <a:ln w="12700" cap="flat">
              <a:noFill/>
              <a:miter lim="400000"/>
            </a:ln>
            <a:effectLst/>
          </p:spPr>
          <p:txBody>
            <a:bodyPr wrap="square" lIns="45719" tIns="45719" rIns="45719" bIns="45719" numCol="1" anchor="ctr">
              <a:noAutofit/>
            </a:bodyPr>
            <a:lstStyle/>
            <a:p>
              <a:pPr algn="ctr">
                <a:defRPr sz="2600" b="1">
                  <a:solidFill>
                    <a:srgbClr val="FFFFFF"/>
                  </a:solidFill>
                </a:defRPr>
              </a:pPr>
              <a:endParaRPr/>
            </a:p>
          </p:txBody>
        </p:sp>
        <p:sp>
          <p:nvSpPr>
            <p:cNvPr id="151" name="5"/>
            <p:cNvSpPr txBox="1"/>
            <p:nvPr/>
          </p:nvSpPr>
          <p:spPr>
            <a:xfrm>
              <a:off x="0" y="113821"/>
              <a:ext cx="800473" cy="49243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sz="2600" b="1">
                  <a:solidFill>
                    <a:srgbClr val="FFFFFF"/>
                  </a:solidFill>
                </a:defRPr>
              </a:lvl1pPr>
            </a:lstStyle>
            <a:p>
              <a:r>
                <a:rPr lang="en-US" dirty="0"/>
                <a:t>6</a:t>
              </a:r>
              <a:endParaRPr dirty="0"/>
            </a:p>
          </p:txBody>
        </p:sp>
      </p:grpSp>
      <p:sp>
        <p:nvSpPr>
          <p:cNvPr id="2" name="Прямоугольник 10">
            <a:extLst>
              <a:ext uri="{FF2B5EF4-FFF2-40B4-BE49-F238E27FC236}">
                <a16:creationId xmlns="" xmlns:a16="http://schemas.microsoft.com/office/drawing/2014/main" id="{573C1A28-582D-3D9B-425B-087CCCEA98AC}"/>
              </a:ext>
            </a:extLst>
          </p:cNvPr>
          <p:cNvSpPr txBox="1"/>
          <p:nvPr/>
        </p:nvSpPr>
        <p:spPr>
          <a:xfrm>
            <a:off x="8661931" y="116632"/>
            <a:ext cx="92396" cy="492443"/>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lgn="ctr">
              <a:defRPr sz="2600" b="1">
                <a:solidFill>
                  <a:srgbClr val="FFFFFF"/>
                </a:solidFill>
              </a:defRPr>
            </a:lvl1pPr>
          </a:lstStyle>
          <a:p>
            <a:endParaRPr dirty="0"/>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 name="Рисунок 3" descr="Рисунок 3"/>
          <p:cNvPicPr>
            <a:picLocks noChangeAspect="1"/>
          </p:cNvPicPr>
          <p:nvPr/>
        </p:nvPicPr>
        <p:blipFill>
          <a:blip r:embed="rId2"/>
          <a:srcRect t="59844" b="15679"/>
          <a:stretch>
            <a:fillRect/>
          </a:stretch>
        </p:blipFill>
        <p:spPr>
          <a:xfrm>
            <a:off x="6152" y="-1"/>
            <a:ext cx="9144001" cy="1188001"/>
          </a:xfrm>
          <a:prstGeom prst="rect">
            <a:avLst/>
          </a:prstGeom>
          <a:ln w="12700">
            <a:miter lim="400000"/>
          </a:ln>
        </p:spPr>
      </p:pic>
      <p:sp>
        <p:nvSpPr>
          <p:cNvPr id="155" name="Прямоугольник 4"/>
          <p:cNvSpPr/>
          <p:nvPr/>
        </p:nvSpPr>
        <p:spPr>
          <a:xfrm>
            <a:off x="-3257" y="-2"/>
            <a:ext cx="9180514" cy="1196755"/>
          </a:xfrm>
          <a:prstGeom prst="rect">
            <a:avLst/>
          </a:prstGeom>
          <a:solidFill>
            <a:srgbClr val="0070C0">
              <a:alpha val="58000"/>
            </a:srgbClr>
          </a:solidFill>
          <a:ln w="12700">
            <a:miter lim="400000"/>
          </a:ln>
        </p:spPr>
        <p:txBody>
          <a:bodyPr lIns="45719" rIns="45719" anchor="ctr"/>
          <a:lstStyle/>
          <a:p>
            <a:pPr algn="ctr">
              <a:defRPr>
                <a:solidFill>
                  <a:srgbClr val="FFFFFF"/>
                </a:solidFill>
              </a:defRPr>
            </a:pPr>
            <a:endParaRPr/>
          </a:p>
        </p:txBody>
      </p:sp>
      <p:sp>
        <p:nvSpPr>
          <p:cNvPr id="156" name="TextBox 1"/>
          <p:cNvSpPr txBox="1"/>
          <p:nvPr/>
        </p:nvSpPr>
        <p:spPr>
          <a:xfrm>
            <a:off x="467543" y="404664"/>
            <a:ext cx="4464498" cy="4724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2600" b="1">
                <a:solidFill>
                  <a:srgbClr val="FFFFFF"/>
                </a:solidFill>
              </a:defRPr>
            </a:lvl1pPr>
          </a:lstStyle>
          <a:p>
            <a:r>
              <a:t>General information</a:t>
            </a:r>
          </a:p>
        </p:txBody>
      </p:sp>
      <p:pic>
        <p:nvPicPr>
          <p:cNvPr id="157" name="Рисунок 6" descr="Рисунок 6"/>
          <p:cNvPicPr>
            <a:picLocks noChangeAspect="1"/>
          </p:cNvPicPr>
          <p:nvPr/>
        </p:nvPicPr>
        <p:blipFill>
          <a:blip r:embed="rId3"/>
          <a:srcRect l="11129" t="19317" r="36944" b="20788"/>
          <a:stretch>
            <a:fillRect/>
          </a:stretch>
        </p:blipFill>
        <p:spPr>
          <a:xfrm>
            <a:off x="251520" y="1268759"/>
            <a:ext cx="3960440" cy="3024337"/>
          </a:xfrm>
          <a:prstGeom prst="rect">
            <a:avLst/>
          </a:prstGeom>
          <a:ln w="12700">
            <a:miter lim="400000"/>
          </a:ln>
          <a:effectLst>
            <a:outerShdw blurRad="50800" dist="50800" dir="5400000" algn="ctr" rotWithShape="0">
              <a:schemeClr val="bg1"/>
            </a:outerShdw>
          </a:effectLst>
        </p:spPr>
      </p:pic>
      <p:sp>
        <p:nvSpPr>
          <p:cNvPr id="158" name="TextBox 2"/>
          <p:cNvSpPr txBox="1"/>
          <p:nvPr/>
        </p:nvSpPr>
        <p:spPr>
          <a:xfrm>
            <a:off x="4578151" y="1410997"/>
            <a:ext cx="4386338" cy="4761303"/>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just">
              <a:spcBef>
                <a:spcPts val="600"/>
              </a:spcBef>
              <a:defRPr sz="1200" b="1">
                <a:solidFill>
                  <a:srgbClr val="0070C0"/>
                </a:solidFill>
              </a:defRPr>
            </a:pPr>
            <a:r>
              <a:rPr dirty="0"/>
              <a:t>Foundation date:</a:t>
            </a:r>
            <a:r>
              <a:rPr b="0" dirty="0">
                <a:solidFill>
                  <a:srgbClr val="000000"/>
                </a:solidFill>
              </a:rPr>
              <a:t> </a:t>
            </a:r>
            <a:r>
              <a:rPr dirty="0">
                <a:solidFill>
                  <a:srgbClr val="E46C0A"/>
                </a:solidFill>
              </a:rPr>
              <a:t>1856</a:t>
            </a:r>
            <a:r>
              <a:rPr b="0" dirty="0">
                <a:solidFill>
                  <a:srgbClr val="000000"/>
                </a:solidFill>
              </a:rPr>
              <a:t> year</a:t>
            </a:r>
          </a:p>
          <a:p>
            <a:pPr algn="just">
              <a:spcBef>
                <a:spcPts val="600"/>
              </a:spcBef>
              <a:defRPr sz="1200" b="1">
                <a:solidFill>
                  <a:srgbClr val="0070C0"/>
                </a:solidFill>
              </a:defRPr>
            </a:pPr>
            <a:r>
              <a:rPr dirty="0"/>
              <a:t>Total area:</a:t>
            </a:r>
            <a:r>
              <a:rPr b="0" dirty="0">
                <a:solidFill>
                  <a:srgbClr val="000000"/>
                </a:solidFill>
              </a:rPr>
              <a:t> </a:t>
            </a:r>
            <a:r>
              <a:rPr dirty="0">
                <a:solidFill>
                  <a:srgbClr val="E46C0A"/>
                </a:solidFill>
              </a:rPr>
              <a:t>321</a:t>
            </a:r>
            <a:r>
              <a:rPr b="0" dirty="0">
                <a:solidFill>
                  <a:srgbClr val="000000"/>
                </a:solidFill>
              </a:rPr>
              <a:t> square kilometers</a:t>
            </a:r>
          </a:p>
          <a:p>
            <a:pPr algn="just">
              <a:spcBef>
                <a:spcPts val="600"/>
              </a:spcBef>
              <a:defRPr sz="1200" b="1">
                <a:solidFill>
                  <a:srgbClr val="0070C0"/>
                </a:solidFill>
              </a:defRPr>
            </a:pPr>
            <a:r>
              <a:rPr dirty="0"/>
              <a:t>Population: </a:t>
            </a:r>
            <a:r>
              <a:rPr dirty="0" smtClean="0">
                <a:solidFill>
                  <a:srgbClr val="E46C0A"/>
                </a:solidFill>
              </a:rPr>
              <a:t>2</a:t>
            </a:r>
            <a:r>
              <a:rPr lang="ru-RU" dirty="0" smtClean="0">
                <a:solidFill>
                  <a:srgbClr val="E46C0A"/>
                </a:solidFill>
              </a:rPr>
              <a:t>46,3 </a:t>
            </a:r>
            <a:r>
              <a:rPr b="0" dirty="0">
                <a:solidFill>
                  <a:srgbClr val="000000"/>
                </a:solidFill>
              </a:rPr>
              <a:t>thousand people</a:t>
            </a:r>
          </a:p>
          <a:p>
            <a:pPr algn="just">
              <a:spcBef>
                <a:spcPts val="600"/>
              </a:spcBef>
              <a:defRPr sz="1200" b="1">
                <a:solidFill>
                  <a:srgbClr val="0070C0"/>
                </a:solidFill>
              </a:defRPr>
            </a:pPr>
            <a:r>
              <a:rPr dirty="0"/>
              <a:t>Population density:</a:t>
            </a:r>
            <a:r>
              <a:rPr dirty="0">
                <a:solidFill>
                  <a:srgbClr val="17375E"/>
                </a:solidFill>
              </a:rPr>
              <a:t> </a:t>
            </a:r>
            <a:r>
              <a:rPr dirty="0" smtClean="0">
                <a:solidFill>
                  <a:srgbClr val="E46C0A"/>
                </a:solidFill>
              </a:rPr>
              <a:t>7</a:t>
            </a:r>
            <a:r>
              <a:rPr lang="ru-RU" dirty="0" smtClean="0">
                <a:solidFill>
                  <a:srgbClr val="E46C0A"/>
                </a:solidFill>
              </a:rPr>
              <a:t>66 </a:t>
            </a:r>
            <a:r>
              <a:rPr b="0" dirty="0">
                <a:solidFill>
                  <a:srgbClr val="000000"/>
                </a:solidFill>
              </a:rPr>
              <a:t>people per square km</a:t>
            </a:r>
            <a:endParaRPr baseline="30000" dirty="0"/>
          </a:p>
          <a:p>
            <a:pPr algn="just">
              <a:lnSpc>
                <a:spcPct val="90000"/>
              </a:lnSpc>
              <a:spcBef>
                <a:spcPts val="600"/>
              </a:spcBef>
              <a:defRPr sz="1200" b="1">
                <a:solidFill>
                  <a:srgbClr val="0070C0"/>
                </a:solidFill>
              </a:defRPr>
            </a:pPr>
            <a:r>
              <a:rPr dirty="0"/>
              <a:t>The territory of Blagoveshchensk includes </a:t>
            </a:r>
            <a:r>
              <a:rPr b="0" dirty="0">
                <a:solidFill>
                  <a:srgbClr val="000000"/>
                </a:solidFill>
              </a:rPr>
              <a:t>villages: </a:t>
            </a:r>
            <a:r>
              <a:rPr b="0" dirty="0" err="1">
                <a:solidFill>
                  <a:srgbClr val="000000"/>
                </a:solidFill>
              </a:rPr>
              <a:t>Belogorie</a:t>
            </a:r>
            <a:r>
              <a:rPr b="0" dirty="0">
                <a:solidFill>
                  <a:srgbClr val="000000"/>
                </a:solidFill>
              </a:rPr>
              <a:t> village, </a:t>
            </a:r>
            <a:r>
              <a:rPr b="0" dirty="0" err="1">
                <a:solidFill>
                  <a:srgbClr val="000000"/>
                </a:solidFill>
              </a:rPr>
              <a:t>Mukhinka</a:t>
            </a:r>
            <a:r>
              <a:rPr b="0" dirty="0">
                <a:solidFill>
                  <a:srgbClr val="000000"/>
                </a:solidFill>
              </a:rPr>
              <a:t> settlement, </a:t>
            </a:r>
            <a:r>
              <a:rPr b="0" dirty="0" err="1">
                <a:solidFill>
                  <a:srgbClr val="000000"/>
                </a:solidFill>
              </a:rPr>
              <a:t>Belogorie</a:t>
            </a:r>
            <a:r>
              <a:rPr b="0" dirty="0">
                <a:solidFill>
                  <a:srgbClr val="000000"/>
                </a:solidFill>
              </a:rPr>
              <a:t> and </a:t>
            </a:r>
            <a:r>
              <a:rPr b="0" dirty="0" err="1">
                <a:solidFill>
                  <a:srgbClr val="000000"/>
                </a:solidFill>
              </a:rPr>
              <a:t>Prizejskaya</a:t>
            </a:r>
            <a:r>
              <a:rPr b="0" dirty="0">
                <a:solidFill>
                  <a:srgbClr val="000000"/>
                </a:solidFill>
              </a:rPr>
              <a:t> railway stations, </a:t>
            </a:r>
            <a:r>
              <a:rPr b="0" dirty="0" err="1">
                <a:solidFill>
                  <a:srgbClr val="000000"/>
                </a:solidFill>
              </a:rPr>
              <a:t>Plodopitomnik</a:t>
            </a:r>
            <a:r>
              <a:rPr b="0" dirty="0">
                <a:solidFill>
                  <a:srgbClr val="000000"/>
                </a:solidFill>
              </a:rPr>
              <a:t> village, </a:t>
            </a:r>
            <a:r>
              <a:rPr b="0" dirty="0" err="1">
                <a:solidFill>
                  <a:srgbClr val="000000"/>
                </a:solidFill>
              </a:rPr>
              <a:t>Sadovoye</a:t>
            </a:r>
            <a:r>
              <a:rPr b="0" dirty="0">
                <a:solidFill>
                  <a:srgbClr val="000000"/>
                </a:solidFill>
              </a:rPr>
              <a:t> village.</a:t>
            </a:r>
          </a:p>
          <a:p>
            <a:pPr algn="just">
              <a:lnSpc>
                <a:spcPct val="90000"/>
              </a:lnSpc>
              <a:spcBef>
                <a:spcPts val="600"/>
              </a:spcBef>
              <a:defRPr sz="1200" b="1">
                <a:solidFill>
                  <a:srgbClr val="0070C0"/>
                </a:solidFill>
              </a:defRPr>
            </a:pPr>
            <a:r>
              <a:rPr dirty="0"/>
              <a:t>Climate conditions:</a:t>
            </a:r>
            <a:r>
              <a:rPr b="0" dirty="0">
                <a:solidFill>
                  <a:srgbClr val="17375E"/>
                </a:solidFill>
              </a:rPr>
              <a:t> </a:t>
            </a:r>
            <a:r>
              <a:rPr sz="1100" b="0" dirty="0">
                <a:solidFill>
                  <a:srgbClr val="000000"/>
                </a:solidFill>
              </a:rPr>
              <a:t>Blagoveshchensk is located in the south of Amur region in temperate geographical zone, monsoon climate prevails. The average temperature of January : – 30,2°С, The average temperature of July: +20,8°С.</a:t>
            </a:r>
            <a:endParaRPr sz="1100" dirty="0"/>
          </a:p>
          <a:p>
            <a:pPr algn="just">
              <a:spcBef>
                <a:spcPts val="600"/>
              </a:spcBef>
              <a:defRPr sz="1200" b="1">
                <a:solidFill>
                  <a:srgbClr val="0070C0"/>
                </a:solidFill>
              </a:defRPr>
            </a:pPr>
            <a:r>
              <a:rPr dirty="0"/>
              <a:t>Time zone:</a:t>
            </a:r>
            <a:r>
              <a:rPr b="0" dirty="0"/>
              <a:t> </a:t>
            </a:r>
            <a:r>
              <a:rPr sz="1100" b="0" dirty="0">
                <a:solidFill>
                  <a:srgbClr val="000000"/>
                </a:solidFill>
              </a:rPr>
              <a:t>UTC+9/MSK+6. </a:t>
            </a:r>
            <a:r>
              <a:rPr dirty="0"/>
              <a:t>Calling code: </a:t>
            </a:r>
            <a:r>
              <a:rPr sz="1100" b="0" dirty="0">
                <a:solidFill>
                  <a:srgbClr val="000000"/>
                </a:solidFill>
              </a:rPr>
              <a:t>+7 4162.</a:t>
            </a:r>
          </a:p>
          <a:p>
            <a:pPr algn="just">
              <a:lnSpc>
                <a:spcPct val="90000"/>
              </a:lnSpc>
              <a:spcBef>
                <a:spcPts val="600"/>
              </a:spcBef>
              <a:defRPr sz="1200" b="1">
                <a:solidFill>
                  <a:srgbClr val="0070C0"/>
                </a:solidFill>
              </a:defRPr>
            </a:pPr>
            <a:r>
              <a:rPr dirty="0"/>
              <a:t>Natural resources: </a:t>
            </a:r>
            <a:r>
              <a:rPr sz="1100" b="0" dirty="0">
                <a:solidFill>
                  <a:srgbClr val="000000"/>
                </a:solidFill>
              </a:rPr>
              <a:t>The city of Blagoveshchensk is located on the left bank of the Amur river, where the Zeya river goes into it. The </a:t>
            </a:r>
            <a:r>
              <a:rPr sz="1100" b="0" dirty="0" err="1">
                <a:solidFill>
                  <a:srgbClr val="000000"/>
                </a:solidFill>
              </a:rPr>
              <a:t>Burhanovka</a:t>
            </a:r>
            <a:r>
              <a:rPr sz="1100" b="0" dirty="0">
                <a:solidFill>
                  <a:srgbClr val="000000"/>
                </a:solidFill>
              </a:rPr>
              <a:t> and the </a:t>
            </a:r>
            <a:r>
              <a:rPr sz="1100" b="0" dirty="0" err="1">
                <a:solidFill>
                  <a:srgbClr val="000000"/>
                </a:solidFill>
              </a:rPr>
              <a:t>Chigiri</a:t>
            </a:r>
            <a:r>
              <a:rPr sz="1100" b="0" dirty="0">
                <a:solidFill>
                  <a:srgbClr val="000000"/>
                </a:solidFill>
              </a:rPr>
              <a:t> rivers flow in the Amur-Zeya river valley on the territory of the city. Plantation of trees in the modern area of the city is 11 783,0 hectares, which corresponds with 36,7% total area of the city. The largest area is occupied by city forests - 11 185 hectares, which are located as large tracts and consist of Mongolian oaks, birches and pine trees, which are also valuable for recreation.</a:t>
            </a:r>
            <a:endParaRPr sz="1100" dirty="0"/>
          </a:p>
          <a:p>
            <a:pPr algn="just">
              <a:lnSpc>
                <a:spcPct val="90000"/>
              </a:lnSpc>
              <a:spcBef>
                <a:spcPts val="600"/>
              </a:spcBef>
              <a:defRPr sz="1200" b="1">
                <a:solidFill>
                  <a:srgbClr val="0070C0"/>
                </a:solidFill>
              </a:defRPr>
            </a:pPr>
            <a:r>
              <a:rPr dirty="0"/>
              <a:t>Minerals: </a:t>
            </a:r>
            <a:r>
              <a:rPr sz="1100" b="0" dirty="0">
                <a:solidFill>
                  <a:srgbClr val="000000"/>
                </a:solidFill>
              </a:rPr>
              <a:t>There are rather rich reserves for mineral deposits within the territory of city district: natural</a:t>
            </a:r>
            <a:r>
              <a:rPr lang="ru-RU" sz="1100" b="0" dirty="0">
                <a:solidFill>
                  <a:srgbClr val="000000"/>
                </a:solidFill>
              </a:rPr>
              <a:t> </a:t>
            </a:r>
            <a:r>
              <a:rPr lang="en-US" sz="1100" b="0" dirty="0">
                <a:solidFill>
                  <a:srgbClr val="000000"/>
                </a:solidFill>
              </a:rPr>
              <a:t>sand</a:t>
            </a:r>
            <a:r>
              <a:rPr sz="1100" b="0" dirty="0">
                <a:solidFill>
                  <a:srgbClr val="000000"/>
                </a:solidFill>
              </a:rPr>
              <a:t>, quartz</a:t>
            </a:r>
            <a:r>
              <a:rPr lang="en-US" sz="1100" b="0" dirty="0">
                <a:solidFill>
                  <a:srgbClr val="000000"/>
                </a:solidFill>
              </a:rPr>
              <a:t> sand</a:t>
            </a:r>
            <a:r>
              <a:rPr sz="1100" b="0" dirty="0">
                <a:solidFill>
                  <a:srgbClr val="000000"/>
                </a:solidFill>
              </a:rPr>
              <a:t>, construction</a:t>
            </a:r>
            <a:r>
              <a:rPr lang="en-US" sz="1100" b="0" dirty="0">
                <a:solidFill>
                  <a:srgbClr val="000000"/>
                </a:solidFill>
              </a:rPr>
              <a:t> sand</a:t>
            </a:r>
            <a:r>
              <a:rPr sz="1100" b="0" dirty="0">
                <a:solidFill>
                  <a:srgbClr val="000000"/>
                </a:solidFill>
              </a:rPr>
              <a:t>, pebble, gravel, ballast, peat, loam for M 125 bricks, clay for ceramic bricks, loam for M 500 expanded clay, clay for expanded clay, granodiorite for processing ballast into concrete, silicate </a:t>
            </a:r>
            <a:r>
              <a:rPr sz="1100" b="0" dirty="0" err="1">
                <a:solidFill>
                  <a:srgbClr val="000000"/>
                </a:solidFill>
              </a:rPr>
              <a:t>sapropel</a:t>
            </a:r>
            <a:r>
              <a:rPr sz="1100" b="0" dirty="0">
                <a:solidFill>
                  <a:srgbClr val="000000"/>
                </a:solidFill>
              </a:rPr>
              <a:t>.</a:t>
            </a:r>
          </a:p>
        </p:txBody>
      </p:sp>
      <p:sp>
        <p:nvSpPr>
          <p:cNvPr id="159" name="TextBox 5"/>
          <p:cNvSpPr txBox="1"/>
          <p:nvPr/>
        </p:nvSpPr>
        <p:spPr>
          <a:xfrm>
            <a:off x="251519" y="4293096"/>
            <a:ext cx="3816426" cy="6248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1200" b="1">
                <a:solidFill>
                  <a:srgbClr val="E46C0A"/>
                </a:solidFill>
              </a:defRPr>
            </a:pPr>
            <a:r>
              <a:t>Blagoveshchensk is the administrative center </a:t>
            </a:r>
            <a:r>
              <a:rPr b="0">
                <a:solidFill>
                  <a:srgbClr val="000000"/>
                </a:solidFill>
              </a:rPr>
              <a:t>of Amur region and is located in the Far Eastern federal district of the Russian Federation.</a:t>
            </a:r>
          </a:p>
        </p:txBody>
      </p:sp>
      <p:sp>
        <p:nvSpPr>
          <p:cNvPr id="160" name="TextBox 8"/>
          <p:cNvSpPr txBox="1"/>
          <p:nvPr/>
        </p:nvSpPr>
        <p:spPr>
          <a:xfrm>
            <a:off x="467543" y="5229199"/>
            <a:ext cx="3600401" cy="9804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1200"/>
            </a:pPr>
            <a:r>
              <a:t>The city of Blagoveshchensk is </a:t>
            </a:r>
            <a:r>
              <a:rPr b="1">
                <a:solidFill>
                  <a:srgbClr val="E46C0A"/>
                </a:solidFill>
              </a:rPr>
              <a:t>the only one among other regional capitals</a:t>
            </a:r>
            <a:r>
              <a:t> of the Russian Federation which </a:t>
            </a:r>
            <a:r>
              <a:rPr b="1">
                <a:solidFill>
                  <a:srgbClr val="E46C0A"/>
                </a:solidFill>
              </a:rPr>
              <a:t>is located on the state border</a:t>
            </a:r>
            <a:r>
              <a:t>. Blagoveshchensk and the Chinese city of Heihe are divided by 800 meters of the Amur river.</a:t>
            </a:r>
          </a:p>
        </p:txBody>
      </p:sp>
      <p:sp>
        <p:nvSpPr>
          <p:cNvPr id="162" name="Прямая соединительная линия 23"/>
          <p:cNvSpPr/>
          <p:nvPr/>
        </p:nvSpPr>
        <p:spPr>
          <a:xfrm flipH="1">
            <a:off x="4427983" y="1340767"/>
            <a:ext cx="1" cy="5184577"/>
          </a:xfrm>
          <a:prstGeom prst="line">
            <a:avLst/>
          </a:prstGeom>
          <a:ln w="28575">
            <a:solidFill>
              <a:srgbClr val="0070C0"/>
            </a:solidFill>
          </a:ln>
        </p:spPr>
        <p:txBody>
          <a:bodyPr lIns="45719" rIns="45719"/>
          <a:lstStyle/>
          <a:p>
            <a:endParaRPr/>
          </a:p>
        </p:txBody>
      </p:sp>
      <p:sp>
        <p:nvSpPr>
          <p:cNvPr id="163" name="Прямоугольник 10"/>
          <p:cNvSpPr txBox="1"/>
          <p:nvPr/>
        </p:nvSpPr>
        <p:spPr>
          <a:xfrm>
            <a:off x="8577806" y="116632"/>
            <a:ext cx="260647" cy="492443"/>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lgn="ctr">
              <a:defRPr sz="2600" b="1">
                <a:solidFill>
                  <a:srgbClr val="FFFFFF"/>
                </a:solidFill>
              </a:defRPr>
            </a:lvl1pPr>
          </a:lstStyle>
          <a:p>
            <a:r>
              <a:rPr lang="en-US" dirty="0"/>
              <a:t>7</a:t>
            </a:r>
            <a:endParaRPr dirty="0"/>
          </a:p>
        </p:txBody>
      </p:sp>
      <p:sp>
        <p:nvSpPr>
          <p:cNvPr id="164" name="TextBox 7"/>
          <p:cNvSpPr txBox="1"/>
          <p:nvPr/>
        </p:nvSpPr>
        <p:spPr>
          <a:xfrm>
            <a:off x="1835695" y="2223655"/>
            <a:ext cx="1080121" cy="269241"/>
          </a:xfrm>
          <a:prstGeom prst="rect">
            <a:avLst/>
          </a:prstGeom>
          <a:solidFill>
            <a:srgbClr val="B0955E"/>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1200"/>
            </a:lvl1pPr>
          </a:lstStyle>
          <a:p>
            <a:r>
              <a:rPr dirty="0"/>
              <a:t>Amur region</a:t>
            </a:r>
          </a:p>
        </p:txBody>
      </p:sp>
      <p:sp>
        <p:nvSpPr>
          <p:cNvPr id="165" name="TextBox 9"/>
          <p:cNvSpPr txBox="1"/>
          <p:nvPr/>
        </p:nvSpPr>
        <p:spPr>
          <a:xfrm>
            <a:off x="1547663" y="3041660"/>
            <a:ext cx="684077" cy="294641"/>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400"/>
            </a:lvl1pPr>
          </a:lstStyle>
          <a:p>
            <a:r>
              <a:t>China</a:t>
            </a:r>
          </a:p>
        </p:txBody>
      </p:sp>
      <p:sp>
        <p:nvSpPr>
          <p:cNvPr id="166" name="TextBox 11"/>
          <p:cNvSpPr txBox="1"/>
          <p:nvPr/>
        </p:nvSpPr>
        <p:spPr>
          <a:xfrm>
            <a:off x="3167400" y="2885618"/>
            <a:ext cx="1226305" cy="269241"/>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200"/>
            </a:lvl1pPr>
          </a:lstStyle>
          <a:p>
            <a:r>
              <a:rPr dirty="0"/>
              <a:t>Khabarovsk Krai</a:t>
            </a:r>
          </a:p>
        </p:txBody>
      </p:sp>
      <p:sp>
        <p:nvSpPr>
          <p:cNvPr id="168" name="TextBox 13"/>
          <p:cNvSpPr txBox="1"/>
          <p:nvPr/>
        </p:nvSpPr>
        <p:spPr>
          <a:xfrm>
            <a:off x="399087" y="2204864"/>
            <a:ext cx="932553" cy="447041"/>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1200"/>
            </a:lvl1pPr>
          </a:lstStyle>
          <a:p>
            <a:r>
              <a:rPr dirty="0" err="1"/>
              <a:t>Zabaykalsky</a:t>
            </a:r>
            <a:r>
              <a:rPr dirty="0"/>
              <a:t> Krai</a:t>
            </a:r>
          </a:p>
        </p:txBody>
      </p:sp>
      <p:sp>
        <p:nvSpPr>
          <p:cNvPr id="3" name="Овал 2">
            <a:extLst>
              <a:ext uri="{FF2B5EF4-FFF2-40B4-BE49-F238E27FC236}">
                <a16:creationId xmlns="" xmlns:a16="http://schemas.microsoft.com/office/drawing/2014/main" id="{DAB5BF2B-142A-487B-AA9F-576A59D34036}"/>
              </a:ext>
            </a:extLst>
          </p:cNvPr>
          <p:cNvSpPr/>
          <p:nvPr/>
        </p:nvSpPr>
        <p:spPr>
          <a:xfrm>
            <a:off x="1328089" y="1412776"/>
            <a:ext cx="1371703" cy="336810"/>
          </a:xfrm>
          <a:prstGeom prst="ellipse">
            <a:avLst/>
          </a:prstGeom>
          <a:solidFill>
            <a:srgbClr val="FFFFFF"/>
          </a:solidFill>
          <a:ln w="25400" cap="flat">
            <a:noFill/>
            <a:prstDash val="solid"/>
            <a:round/>
          </a:ln>
          <a:effectLst>
            <a:outerShdw blurRad="38100" dist="23000" dir="5400000" rotWithShape="0">
              <a:schemeClr val="bg1"/>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ru-RU" sz="1800" b="0" i="0" u="none" strike="noStrike" cap="none" spc="0" normalizeH="0" baseline="0">
              <a:ln>
                <a:noFill/>
              </a:ln>
              <a:solidFill>
                <a:srgbClr val="000000"/>
              </a:solidFill>
              <a:effectLst/>
              <a:uFillTx/>
              <a:latin typeface="+mn-lt"/>
              <a:ea typeface="+mn-ea"/>
              <a:cs typeface="+mn-cs"/>
              <a:sym typeface="Calibri"/>
            </a:endParaRPr>
          </a:p>
        </p:txBody>
      </p:sp>
      <p:sp>
        <p:nvSpPr>
          <p:cNvPr id="167" name="TextBox 12"/>
          <p:cNvSpPr txBox="1"/>
          <p:nvPr/>
        </p:nvSpPr>
        <p:spPr>
          <a:xfrm>
            <a:off x="1403648" y="1268760"/>
            <a:ext cx="1296145" cy="624841"/>
          </a:xfrm>
          <a:prstGeom prst="rect">
            <a:avLst/>
          </a:prstGeom>
          <a:noFill/>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1200"/>
            </a:lvl1pPr>
          </a:lstStyle>
          <a:p>
            <a:r>
              <a:rPr dirty="0"/>
              <a:t>The Sakha (Yakutia) Republic</a:t>
            </a:r>
          </a:p>
        </p:txBody>
      </p:sp>
      <p:sp>
        <p:nvSpPr>
          <p:cNvPr id="4" name="Прямоугольник: скругленные углы 3">
            <a:extLst>
              <a:ext uri="{FF2B5EF4-FFF2-40B4-BE49-F238E27FC236}">
                <a16:creationId xmlns="" xmlns:a16="http://schemas.microsoft.com/office/drawing/2014/main" id="{69A77748-72E9-4FBA-93C0-0A8135ABFB41}"/>
              </a:ext>
            </a:extLst>
          </p:cNvPr>
          <p:cNvSpPr/>
          <p:nvPr/>
        </p:nvSpPr>
        <p:spPr>
          <a:xfrm>
            <a:off x="3312501" y="3587495"/>
            <a:ext cx="467411" cy="144015"/>
          </a:xfrm>
          <a:prstGeom prst="roundRect">
            <a:avLst/>
          </a:prstGeom>
          <a:solidFill>
            <a:srgbClr val="FFFFFF"/>
          </a:solidFill>
          <a:ln w="25400" cap="flat">
            <a:solidFill>
              <a:schemeClr val="bg1"/>
            </a:solidFill>
            <a:prstDash val="solid"/>
            <a:round/>
          </a:ln>
          <a:effectLst>
            <a:outerShdw blurRad="38100" dist="23000" dir="5400000" rotWithShape="0">
              <a:schemeClr val="bg1">
                <a:alpha val="35000"/>
              </a:scheme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ru-RU" sz="1800" b="0" i="0" u="none" strike="noStrike" cap="none" spc="0" normalizeH="0" baseline="0">
              <a:ln>
                <a:noFill/>
              </a:ln>
              <a:solidFill>
                <a:srgbClr val="000000"/>
              </a:solidFill>
              <a:effectLst/>
              <a:uFillTx/>
              <a:latin typeface="+mn-lt"/>
              <a:ea typeface="+mn-ea"/>
              <a:cs typeface="+mn-cs"/>
              <a:sym typeface="Calibri"/>
            </a:endParaRPr>
          </a:p>
        </p:txBody>
      </p:sp>
      <p:sp>
        <p:nvSpPr>
          <p:cNvPr id="169" name="TextBox 14"/>
          <p:cNvSpPr txBox="1"/>
          <p:nvPr/>
        </p:nvSpPr>
        <p:spPr>
          <a:xfrm>
            <a:off x="3312500" y="3429000"/>
            <a:ext cx="936105" cy="510541"/>
          </a:xfrm>
          <a:prstGeom prst="rect">
            <a:avLst/>
          </a:prstGeom>
          <a:noFill/>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000"/>
            </a:lvl1pPr>
          </a:lstStyle>
          <a:p>
            <a:r>
              <a:rPr dirty="0"/>
              <a:t>The Jewish Autonomous Oblast</a:t>
            </a:r>
          </a:p>
        </p:txBody>
      </p:sp>
      <p:sp>
        <p:nvSpPr>
          <p:cNvPr id="5" name="Овал 4">
            <a:extLst>
              <a:ext uri="{FF2B5EF4-FFF2-40B4-BE49-F238E27FC236}">
                <a16:creationId xmlns="" xmlns:a16="http://schemas.microsoft.com/office/drawing/2014/main" id="{13D9A446-EAFB-40D9-924E-FBE57ED027FE}"/>
              </a:ext>
            </a:extLst>
          </p:cNvPr>
          <p:cNvSpPr/>
          <p:nvPr/>
        </p:nvSpPr>
        <p:spPr>
          <a:xfrm>
            <a:off x="2591791" y="3336301"/>
            <a:ext cx="720708" cy="129820"/>
          </a:xfrm>
          <a:prstGeom prst="ellipse">
            <a:avLst/>
          </a:prstGeom>
          <a:solidFill>
            <a:srgbClr val="B3955E"/>
          </a:solidFill>
          <a:ln w="25400" cap="flat">
            <a:solidFill>
              <a:srgbClr val="B0955E"/>
            </a:solidFill>
            <a:prstDash val="solid"/>
            <a:round/>
          </a:ln>
          <a:effectLst>
            <a:outerShdw blurRad="38100" dist="23000" dir="5400000" rotWithShape="0">
              <a:srgbClr val="A3903F">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ru-RU" sz="1800" b="0" i="0" u="none" strike="noStrike" cap="none" spc="0" normalizeH="0" baseline="0">
              <a:ln>
                <a:noFill/>
              </a:ln>
              <a:solidFill>
                <a:srgbClr val="000000"/>
              </a:solidFill>
              <a:effectLst/>
              <a:uFillTx/>
              <a:latin typeface="+mn-lt"/>
              <a:ea typeface="+mn-ea"/>
              <a:cs typeface="+mn-cs"/>
              <a:sym typeface="Calibri"/>
            </a:endParaRPr>
          </a:p>
        </p:txBody>
      </p:sp>
      <p:sp>
        <p:nvSpPr>
          <p:cNvPr id="6" name="Овал 5">
            <a:extLst>
              <a:ext uri="{FF2B5EF4-FFF2-40B4-BE49-F238E27FC236}">
                <a16:creationId xmlns="" xmlns:a16="http://schemas.microsoft.com/office/drawing/2014/main" id="{6CF2CF20-5CF8-4098-965B-BC9779ADA18F}"/>
              </a:ext>
            </a:extLst>
          </p:cNvPr>
          <p:cNvSpPr/>
          <p:nvPr/>
        </p:nvSpPr>
        <p:spPr>
          <a:xfrm>
            <a:off x="3312499" y="3336301"/>
            <a:ext cx="150167" cy="129820"/>
          </a:xfrm>
          <a:prstGeom prst="ellipse">
            <a:avLst/>
          </a:prstGeom>
          <a:solidFill>
            <a:srgbClr val="FFFFFF"/>
          </a:solidFill>
          <a:ln w="25400" cap="flat">
            <a:noFill/>
            <a:prstDash val="solid"/>
            <a:round/>
          </a:ln>
          <a:effectLst>
            <a:outerShdw blurRad="38100" dist="23000" dir="5400000" rotWithShape="0">
              <a:schemeClr val="bg1"/>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ru-RU" sz="1800" b="0" i="0" u="none" strike="noStrike" cap="none" spc="0" normalizeH="0" baseline="0">
              <a:ln>
                <a:noFill/>
              </a:ln>
              <a:solidFill>
                <a:srgbClr val="000000"/>
              </a:solidFill>
              <a:effectLst/>
              <a:uFillTx/>
              <a:latin typeface="+mn-lt"/>
              <a:ea typeface="+mn-ea"/>
              <a:cs typeface="+mn-cs"/>
              <a:sym typeface="Calibri"/>
            </a:endParaRPr>
          </a:p>
        </p:txBody>
      </p:sp>
      <p:sp>
        <p:nvSpPr>
          <p:cNvPr id="161" name="Овал 19"/>
          <p:cNvSpPr/>
          <p:nvPr/>
        </p:nvSpPr>
        <p:spPr>
          <a:xfrm>
            <a:off x="2591791" y="3320999"/>
            <a:ext cx="108001" cy="108001"/>
          </a:xfrm>
          <a:prstGeom prst="ellipse">
            <a:avLst/>
          </a:prstGeom>
          <a:solidFill>
            <a:srgbClr val="FF0000"/>
          </a:solidFill>
          <a:ln w="3175">
            <a:solidFill>
              <a:srgbClr val="3A5E8A"/>
            </a:solidFill>
          </a:ln>
        </p:spPr>
        <p:txBody>
          <a:bodyPr lIns="45719" rIns="45719" anchor="ctr"/>
          <a:lstStyle/>
          <a:p>
            <a:pPr algn="ctr">
              <a:defRPr>
                <a:solidFill>
                  <a:srgbClr val="FFFFFF"/>
                </a:solidFill>
              </a:defRPr>
            </a:pPr>
            <a:endParaRPr/>
          </a:p>
        </p:txBody>
      </p:sp>
      <p:sp>
        <p:nvSpPr>
          <p:cNvPr id="170" name="TextBox 15"/>
          <p:cNvSpPr txBox="1"/>
          <p:nvPr/>
        </p:nvSpPr>
        <p:spPr>
          <a:xfrm>
            <a:off x="2709208" y="3254787"/>
            <a:ext cx="998695" cy="246221"/>
          </a:xfrm>
          <a:prstGeom prst="rect">
            <a:avLst/>
          </a:prstGeom>
          <a:noFill/>
          <a:ln w="12700">
            <a:miter lim="400000"/>
          </a:ln>
          <a:extLst>
            <a:ext uri="{C572A759-6A51-4108-AA02-DFA0A04FC94B}">
              <ma14:wrappingTextBoxFlag xmlns="" xmlns:ma14="http://schemas.microsoft.com/office/mac/drawingml/2011/main" val="1"/>
            </a:ext>
          </a:extLst>
        </p:spPr>
        <p:txBody>
          <a:bodyPr wrap="square" lIns="45719" rIns="45719">
            <a:spAutoFit/>
          </a:bodyPr>
          <a:lstStyle>
            <a:lvl1pPr>
              <a:defRPr sz="1000"/>
            </a:lvl1pPr>
          </a:lstStyle>
          <a:p>
            <a:r>
              <a:rPr dirty="0"/>
              <a:t>Blagoveshchensk</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192.168.1.2\управление экономического развития и инвестиций\Отдел развития предпринимательства и инвестиций\Инвестиционный паспорт\2023\Картинки\3eafd43b-66f1-4384-bfdf-860548e1921b.jpg"/>
          <p:cNvPicPr>
            <a:picLocks noChangeAspect="1" noChangeArrowheads="1"/>
          </p:cNvPicPr>
          <p:nvPr/>
        </p:nvPicPr>
        <p:blipFill rotWithShape="1">
          <a:blip r:embed="rId2">
            <a:extLst>
              <a:ext uri="{28A0092B-C50C-407E-A947-70E740481C1C}">
                <a14:useLocalDpi xmlns:a14="http://schemas.microsoft.com/office/drawing/2010/main" val="0"/>
              </a:ext>
            </a:extLst>
          </a:blip>
          <a:srcRect r="11432"/>
          <a:stretch/>
        </p:blipFill>
        <p:spPr bwMode="auto">
          <a:xfrm>
            <a:off x="-2580" y="0"/>
            <a:ext cx="9144000" cy="6867872"/>
          </a:xfrm>
          <a:prstGeom prst="rect">
            <a:avLst/>
          </a:prstGeom>
          <a:noFill/>
          <a:extLst>
            <a:ext uri="{909E8E84-426E-40DD-AFC4-6F175D3DCCD1}">
              <a14:hiddenFill xmlns:a14="http://schemas.microsoft.com/office/drawing/2010/main">
                <a:solidFill>
                  <a:srgbClr val="FFFFFF"/>
                </a:solidFill>
              </a14:hiddenFill>
            </a:ext>
          </a:extLst>
        </p:spPr>
      </p:pic>
      <p:grpSp>
        <p:nvGrpSpPr>
          <p:cNvPr id="175" name="Прямоугольник 2"/>
          <p:cNvGrpSpPr/>
          <p:nvPr/>
        </p:nvGrpSpPr>
        <p:grpSpPr>
          <a:xfrm>
            <a:off x="8343527" y="-11564"/>
            <a:ext cx="800475" cy="720084"/>
            <a:chOff x="0" y="-1"/>
            <a:chExt cx="800473" cy="720082"/>
          </a:xfrm>
        </p:grpSpPr>
        <p:sp>
          <p:nvSpPr>
            <p:cNvPr id="173" name="Прямоугольник"/>
            <p:cNvSpPr/>
            <p:nvPr/>
          </p:nvSpPr>
          <p:spPr>
            <a:xfrm>
              <a:off x="0" y="-1"/>
              <a:ext cx="800473" cy="720082"/>
            </a:xfrm>
            <a:prstGeom prst="rect">
              <a:avLst/>
            </a:prstGeom>
            <a:solidFill>
              <a:srgbClr val="0070C0">
                <a:alpha val="58000"/>
              </a:srgbClr>
            </a:solidFill>
            <a:ln w="12700" cap="flat">
              <a:noFill/>
              <a:miter lim="400000"/>
            </a:ln>
            <a:effectLst/>
          </p:spPr>
          <p:txBody>
            <a:bodyPr wrap="square" lIns="45719" tIns="45719" rIns="45719" bIns="45719" numCol="1" anchor="ctr">
              <a:noAutofit/>
            </a:bodyPr>
            <a:lstStyle/>
            <a:p>
              <a:pPr algn="ctr">
                <a:defRPr sz="2600" b="1">
                  <a:solidFill>
                    <a:srgbClr val="FFFFFF"/>
                  </a:solidFill>
                </a:defRPr>
              </a:pPr>
              <a:endParaRPr/>
            </a:p>
          </p:txBody>
        </p:sp>
        <p:sp>
          <p:nvSpPr>
            <p:cNvPr id="174" name="7"/>
            <p:cNvSpPr txBox="1"/>
            <p:nvPr/>
          </p:nvSpPr>
          <p:spPr>
            <a:xfrm>
              <a:off x="0" y="113821"/>
              <a:ext cx="800473" cy="49243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45719" tIns="45719" rIns="45719" bIns="45719" numCol="1" anchor="ctr">
              <a:spAutoFit/>
            </a:bodyPr>
            <a:lstStyle>
              <a:lvl1pPr algn="ctr">
                <a:defRPr sz="2600" b="1">
                  <a:solidFill>
                    <a:srgbClr val="FFFFFF"/>
                  </a:solidFill>
                </a:defRPr>
              </a:lvl1pPr>
            </a:lstStyle>
            <a:p>
              <a:r>
                <a:rPr lang="en-US" dirty="0"/>
                <a:t>8</a:t>
              </a:r>
              <a:endParaRPr dirty="0"/>
            </a:p>
          </p:txBody>
        </p:sp>
      </p:gr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Picture 2" descr="Picture 2"/>
          <p:cNvPicPr>
            <a:picLocks noChangeAspect="1"/>
          </p:cNvPicPr>
          <p:nvPr/>
        </p:nvPicPr>
        <p:blipFill>
          <a:blip r:embed="rId2"/>
          <a:srcRect t="30504" b="11657"/>
          <a:stretch>
            <a:fillRect/>
          </a:stretch>
        </p:blipFill>
        <p:spPr>
          <a:xfrm>
            <a:off x="-2" y="0"/>
            <a:ext cx="3835920" cy="1188000"/>
          </a:xfrm>
          <a:prstGeom prst="rect">
            <a:avLst/>
          </a:prstGeom>
          <a:ln w="12700">
            <a:miter lim="400000"/>
          </a:ln>
        </p:spPr>
      </p:pic>
      <p:pic>
        <p:nvPicPr>
          <p:cNvPr id="178" name="Picture 3" descr="Picture 3"/>
          <p:cNvPicPr>
            <a:picLocks noChangeAspect="1"/>
          </p:cNvPicPr>
          <p:nvPr/>
        </p:nvPicPr>
        <p:blipFill>
          <a:blip r:embed="rId3"/>
          <a:srcRect t="37857" b="28571"/>
          <a:stretch>
            <a:fillRect/>
          </a:stretch>
        </p:blipFill>
        <p:spPr>
          <a:xfrm>
            <a:off x="3835918" y="-1"/>
            <a:ext cx="5308082" cy="1188001"/>
          </a:xfrm>
          <a:prstGeom prst="rect">
            <a:avLst/>
          </a:prstGeom>
          <a:ln w="12700">
            <a:miter lim="400000"/>
          </a:ln>
        </p:spPr>
      </p:pic>
      <p:sp>
        <p:nvSpPr>
          <p:cNvPr id="179" name="Прямоугольник 5"/>
          <p:cNvSpPr/>
          <p:nvPr/>
        </p:nvSpPr>
        <p:spPr>
          <a:xfrm>
            <a:off x="0" y="-27384"/>
            <a:ext cx="9144000" cy="1215384"/>
          </a:xfrm>
          <a:prstGeom prst="rect">
            <a:avLst/>
          </a:prstGeom>
          <a:solidFill>
            <a:srgbClr val="0070C0">
              <a:alpha val="58000"/>
            </a:srgbClr>
          </a:solidFill>
          <a:ln w="12700">
            <a:miter lim="400000"/>
          </a:ln>
        </p:spPr>
        <p:txBody>
          <a:bodyPr lIns="45719" rIns="45719" anchor="ctr"/>
          <a:lstStyle/>
          <a:p>
            <a:pPr algn="ctr">
              <a:defRPr>
                <a:solidFill>
                  <a:srgbClr val="FFFFFF"/>
                </a:solidFill>
              </a:defRPr>
            </a:pPr>
            <a:endParaRPr/>
          </a:p>
        </p:txBody>
      </p:sp>
      <p:sp>
        <p:nvSpPr>
          <p:cNvPr id="180" name="Прямоугольник 6"/>
          <p:cNvSpPr txBox="1"/>
          <p:nvPr/>
        </p:nvSpPr>
        <p:spPr>
          <a:xfrm>
            <a:off x="251520" y="344269"/>
            <a:ext cx="6552728" cy="492443"/>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2600" b="1">
                <a:solidFill>
                  <a:srgbClr val="FFFFFF"/>
                </a:solidFill>
              </a:defRPr>
            </a:lvl1pPr>
          </a:lstStyle>
          <a:p>
            <a:r>
              <a:rPr dirty="0" smtClean="0"/>
              <a:t>Logistics </a:t>
            </a:r>
            <a:r>
              <a:rPr dirty="0"/>
              <a:t>and communications</a:t>
            </a:r>
          </a:p>
        </p:txBody>
      </p:sp>
      <p:sp>
        <p:nvSpPr>
          <p:cNvPr id="181" name="Прямоугольник 7"/>
          <p:cNvSpPr txBox="1"/>
          <p:nvPr/>
        </p:nvSpPr>
        <p:spPr>
          <a:xfrm>
            <a:off x="8568989" y="116632"/>
            <a:ext cx="278279" cy="492443"/>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spAutoFit/>
          </a:bodyPr>
          <a:lstStyle>
            <a:lvl1pPr algn="ctr">
              <a:defRPr sz="2600" b="1">
                <a:solidFill>
                  <a:srgbClr val="FFFFFF"/>
                </a:solidFill>
                <a:latin typeface="Arial"/>
                <a:ea typeface="Arial"/>
                <a:cs typeface="Arial"/>
                <a:sym typeface="Arial"/>
              </a:defRPr>
            </a:lvl1pPr>
          </a:lstStyle>
          <a:p>
            <a:r>
              <a:rPr lang="en-US" dirty="0"/>
              <a:t>9</a:t>
            </a:r>
            <a:endParaRPr dirty="0"/>
          </a:p>
        </p:txBody>
      </p:sp>
      <p:sp>
        <p:nvSpPr>
          <p:cNvPr id="182" name="TextBox 3"/>
          <p:cNvSpPr txBox="1"/>
          <p:nvPr/>
        </p:nvSpPr>
        <p:spPr>
          <a:xfrm>
            <a:off x="1043607" y="1916832"/>
            <a:ext cx="2880322" cy="3327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600" b="1">
                <a:solidFill>
                  <a:srgbClr val="0070C0"/>
                </a:solidFill>
              </a:defRPr>
            </a:lvl1pPr>
          </a:lstStyle>
          <a:p>
            <a:r>
              <a:t>Road transports</a:t>
            </a:r>
          </a:p>
        </p:txBody>
      </p:sp>
      <p:sp>
        <p:nvSpPr>
          <p:cNvPr id="183" name="TextBox 9"/>
          <p:cNvSpPr txBox="1"/>
          <p:nvPr/>
        </p:nvSpPr>
        <p:spPr>
          <a:xfrm>
            <a:off x="5539521" y="1784067"/>
            <a:ext cx="3153309" cy="3327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600" b="1">
                <a:solidFill>
                  <a:srgbClr val="0070C0"/>
                </a:solidFill>
              </a:defRPr>
            </a:lvl1pPr>
          </a:lstStyle>
          <a:p>
            <a:r>
              <a:rPr dirty="0"/>
              <a:t>Railway transports</a:t>
            </a:r>
          </a:p>
        </p:txBody>
      </p:sp>
      <p:sp>
        <p:nvSpPr>
          <p:cNvPr id="184" name="TextBox 10"/>
          <p:cNvSpPr txBox="1"/>
          <p:nvPr/>
        </p:nvSpPr>
        <p:spPr>
          <a:xfrm>
            <a:off x="1043607" y="3501008"/>
            <a:ext cx="2360406" cy="3327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600" b="1">
                <a:solidFill>
                  <a:srgbClr val="0070C0"/>
                </a:solidFill>
              </a:defRPr>
            </a:lvl1pPr>
          </a:lstStyle>
          <a:p>
            <a:r>
              <a:t>Air transports</a:t>
            </a:r>
          </a:p>
        </p:txBody>
      </p:sp>
      <p:sp>
        <p:nvSpPr>
          <p:cNvPr id="185" name="TextBox 11"/>
          <p:cNvSpPr txBox="1"/>
          <p:nvPr/>
        </p:nvSpPr>
        <p:spPr>
          <a:xfrm>
            <a:off x="5580112" y="2996951"/>
            <a:ext cx="2808313" cy="3327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600" b="1">
                <a:solidFill>
                  <a:srgbClr val="0070C0"/>
                </a:solidFill>
              </a:defRPr>
            </a:lvl1pPr>
          </a:lstStyle>
          <a:p>
            <a:r>
              <a:t>Inland water transport</a:t>
            </a:r>
          </a:p>
        </p:txBody>
      </p:sp>
      <p:sp>
        <p:nvSpPr>
          <p:cNvPr id="186" name="Прямоугольник 1"/>
          <p:cNvSpPr txBox="1"/>
          <p:nvPr/>
        </p:nvSpPr>
        <p:spPr>
          <a:xfrm>
            <a:off x="467543" y="1196751"/>
            <a:ext cx="8352930" cy="4470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ctr">
              <a:defRPr sz="1200"/>
            </a:pPr>
            <a:r>
              <a:t>Blagoveshchensk is one of the most developed border cities of the Far East. It has the formed logistics: railway, air, river and road transports. The customs is the transit center for tourists and for product’s import  and export as well.</a:t>
            </a:r>
          </a:p>
        </p:txBody>
      </p:sp>
      <p:pic>
        <p:nvPicPr>
          <p:cNvPr id="187" name="Picture 100" descr="Picture 100"/>
          <p:cNvPicPr>
            <a:picLocks noChangeAspect="1"/>
          </p:cNvPicPr>
          <p:nvPr/>
        </p:nvPicPr>
        <p:blipFill>
          <a:blip r:embed="rId4"/>
          <a:stretch>
            <a:fillRect/>
          </a:stretch>
        </p:blipFill>
        <p:spPr>
          <a:xfrm>
            <a:off x="280214" y="1948298"/>
            <a:ext cx="547370" cy="379096"/>
          </a:xfrm>
          <a:prstGeom prst="rect">
            <a:avLst/>
          </a:prstGeom>
          <a:ln w="12700">
            <a:miter lim="400000"/>
          </a:ln>
        </p:spPr>
      </p:pic>
      <p:pic>
        <p:nvPicPr>
          <p:cNvPr id="188" name="Picture 102" descr="Picture 102"/>
          <p:cNvPicPr>
            <a:picLocks noChangeAspect="1"/>
          </p:cNvPicPr>
          <p:nvPr/>
        </p:nvPicPr>
        <p:blipFill>
          <a:blip r:embed="rId5"/>
          <a:stretch>
            <a:fillRect/>
          </a:stretch>
        </p:blipFill>
        <p:spPr>
          <a:xfrm>
            <a:off x="4787131" y="1688930"/>
            <a:ext cx="310516" cy="583566"/>
          </a:xfrm>
          <a:prstGeom prst="rect">
            <a:avLst/>
          </a:prstGeom>
          <a:ln w="12700">
            <a:miter lim="400000"/>
          </a:ln>
        </p:spPr>
      </p:pic>
      <p:sp>
        <p:nvSpPr>
          <p:cNvPr id="189" name="Freeform 108"/>
          <p:cNvSpPr/>
          <p:nvPr/>
        </p:nvSpPr>
        <p:spPr>
          <a:xfrm>
            <a:off x="289311" y="3412167"/>
            <a:ext cx="412614" cy="410087"/>
          </a:xfrm>
          <a:custGeom>
            <a:avLst/>
            <a:gdLst/>
            <a:ahLst/>
            <a:cxnLst>
              <a:cxn ang="0">
                <a:pos x="wd2" y="hd2"/>
              </a:cxn>
              <a:cxn ang="5400000">
                <a:pos x="wd2" y="hd2"/>
              </a:cxn>
              <a:cxn ang="10800000">
                <a:pos x="wd2" y="hd2"/>
              </a:cxn>
              <a:cxn ang="16200000">
                <a:pos x="wd2" y="hd2"/>
              </a:cxn>
            </a:cxnLst>
            <a:rect l="0" t="0" r="r" b="b"/>
            <a:pathLst>
              <a:path w="20224" h="20334" extrusionOk="0">
                <a:moveTo>
                  <a:pt x="20092" y="89"/>
                </a:moveTo>
                <a:cubicBezTo>
                  <a:pt x="19058" y="-789"/>
                  <a:pt x="13571" y="5117"/>
                  <a:pt x="13571" y="5117"/>
                </a:cubicBezTo>
                <a:lnTo>
                  <a:pt x="1585" y="4096"/>
                </a:lnTo>
                <a:cubicBezTo>
                  <a:pt x="1585" y="4096"/>
                  <a:pt x="-474" y="5651"/>
                  <a:pt x="102" y="5740"/>
                </a:cubicBezTo>
                <a:cubicBezTo>
                  <a:pt x="10557" y="7356"/>
                  <a:pt x="9616" y="9500"/>
                  <a:pt x="9616" y="9500"/>
                </a:cubicBezTo>
                <a:lnTo>
                  <a:pt x="6698" y="13836"/>
                </a:lnTo>
                <a:cubicBezTo>
                  <a:pt x="6698" y="13836"/>
                  <a:pt x="5787" y="13462"/>
                  <a:pt x="2506" y="12980"/>
                </a:cubicBezTo>
                <a:cubicBezTo>
                  <a:pt x="1518" y="14076"/>
                  <a:pt x="2059" y="14576"/>
                  <a:pt x="2059" y="14576"/>
                </a:cubicBezTo>
                <a:cubicBezTo>
                  <a:pt x="2059" y="14576"/>
                  <a:pt x="4145" y="14771"/>
                  <a:pt x="5215" y="15480"/>
                </a:cubicBezTo>
                <a:cubicBezTo>
                  <a:pt x="4768" y="17076"/>
                  <a:pt x="4768" y="17076"/>
                  <a:pt x="6299" y="16480"/>
                </a:cubicBezTo>
                <a:cubicBezTo>
                  <a:pt x="6913" y="17458"/>
                  <a:pt x="7476" y="19576"/>
                  <a:pt x="7476" y="19576"/>
                </a:cubicBezTo>
                <a:cubicBezTo>
                  <a:pt x="7476" y="19576"/>
                  <a:pt x="8019" y="20076"/>
                  <a:pt x="9008" y="18980"/>
                </a:cubicBezTo>
                <a:cubicBezTo>
                  <a:pt x="8700" y="16134"/>
                  <a:pt x="7781" y="14836"/>
                  <a:pt x="7781" y="14836"/>
                </a:cubicBezTo>
                <a:lnTo>
                  <a:pt x="11783" y="11500"/>
                </a:lnTo>
                <a:cubicBezTo>
                  <a:pt x="11783" y="11500"/>
                  <a:pt x="13266" y="9856"/>
                  <a:pt x="15812" y="20240"/>
                </a:cubicBezTo>
                <a:cubicBezTo>
                  <a:pt x="15953" y="20811"/>
                  <a:pt x="17296" y="18596"/>
                  <a:pt x="17296" y="18596"/>
                </a:cubicBezTo>
                <a:lnTo>
                  <a:pt x="15738" y="7116"/>
                </a:lnTo>
                <a:cubicBezTo>
                  <a:pt x="15738" y="7116"/>
                  <a:pt x="21126" y="966"/>
                  <a:pt x="20092" y="89"/>
                </a:cubicBezTo>
              </a:path>
            </a:pathLst>
          </a:custGeom>
          <a:solidFill>
            <a:srgbClr val="0078B0"/>
          </a:solidFill>
          <a:ln w="12700">
            <a:miter lim="400000"/>
          </a:ln>
        </p:spPr>
        <p:txBody>
          <a:bodyPr lIns="45719" rIns="45719"/>
          <a:lstStyle/>
          <a:p>
            <a:pPr>
              <a:defRPr>
                <a:solidFill>
                  <a:srgbClr val="FFFFFF"/>
                </a:solidFill>
              </a:defRPr>
            </a:pPr>
            <a:endParaRPr/>
          </a:p>
        </p:txBody>
      </p:sp>
      <p:pic>
        <p:nvPicPr>
          <p:cNvPr id="190" name="Picture 109" descr="Picture 109"/>
          <p:cNvPicPr>
            <a:picLocks noChangeAspect="1"/>
          </p:cNvPicPr>
          <p:nvPr/>
        </p:nvPicPr>
        <p:blipFill>
          <a:blip r:embed="rId6"/>
          <a:stretch>
            <a:fillRect/>
          </a:stretch>
        </p:blipFill>
        <p:spPr>
          <a:xfrm>
            <a:off x="4787131" y="2996951"/>
            <a:ext cx="577851" cy="408306"/>
          </a:xfrm>
          <a:prstGeom prst="rect">
            <a:avLst/>
          </a:prstGeom>
          <a:ln w="12700">
            <a:miter lim="400000"/>
          </a:ln>
        </p:spPr>
      </p:pic>
      <p:sp>
        <p:nvSpPr>
          <p:cNvPr id="191" name="TextBox 16"/>
          <p:cNvSpPr txBox="1"/>
          <p:nvPr/>
        </p:nvSpPr>
        <p:spPr>
          <a:xfrm>
            <a:off x="4788023" y="3356992"/>
            <a:ext cx="4176466" cy="191770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defRPr sz="1100" b="1">
                <a:solidFill>
                  <a:srgbClr val="E46C0A"/>
                </a:solidFill>
              </a:defRPr>
            </a:pPr>
            <a:r>
              <a:rPr dirty="0"/>
              <a:t>2 big enterprises of river transport</a:t>
            </a:r>
            <a:r>
              <a:rPr b="0" dirty="0">
                <a:solidFill>
                  <a:srgbClr val="000000"/>
                </a:solidFill>
              </a:rPr>
              <a:t>:</a:t>
            </a:r>
          </a:p>
          <a:p>
            <a:pPr marL="179999" indent="-179999" algn="just">
              <a:lnSpc>
                <a:spcPct val="90000"/>
              </a:lnSpc>
              <a:buClr>
                <a:srgbClr val="0070C0"/>
              </a:buClr>
              <a:buSzPct val="100000"/>
              <a:buChar char="▪"/>
              <a:defRPr sz="1100" b="1">
                <a:solidFill>
                  <a:srgbClr val="0070C0"/>
                </a:solidFill>
              </a:defRPr>
            </a:pPr>
            <a:r>
              <a:rPr dirty="0"/>
              <a:t>CJSC «Blagoveshchensk Trade Port» </a:t>
            </a:r>
          </a:p>
          <a:p>
            <a:pPr marL="179999" indent="-126000" algn="just">
              <a:spcBef>
                <a:spcPts val="100"/>
              </a:spcBef>
              <a:buSzPct val="100000"/>
              <a:buChar char="✓"/>
              <a:defRPr sz="1000"/>
            </a:pPr>
            <a:r>
              <a:rPr dirty="0"/>
              <a:t>transportation and </a:t>
            </a:r>
            <a:r>
              <a:rPr dirty="0" err="1"/>
              <a:t>transhipment</a:t>
            </a:r>
            <a:r>
              <a:rPr dirty="0"/>
              <a:t> of soya, coal, container, timber, unitized cargo, bulk cargo</a:t>
            </a:r>
          </a:p>
          <a:p>
            <a:pPr marL="179999" indent="-126000" algn="just">
              <a:spcBef>
                <a:spcPts val="200"/>
              </a:spcBef>
              <a:buSzPct val="100000"/>
              <a:buChar char="✓"/>
              <a:defRPr sz="1000"/>
            </a:pPr>
            <a:r>
              <a:rPr dirty="0"/>
              <a:t>non-metallic building materials mining</a:t>
            </a:r>
          </a:p>
          <a:p>
            <a:pPr marL="179999" indent="-126000" algn="just">
              <a:spcBef>
                <a:spcPts val="200"/>
              </a:spcBef>
              <a:buSzPct val="100000"/>
              <a:buChar char="✓"/>
              <a:defRPr sz="1000"/>
            </a:pPr>
            <a:r>
              <a:rPr dirty="0"/>
              <a:t>In the summer, cargo ferry crossing is on work, but in the winter it is pontoon bridge, which connects </a:t>
            </a:r>
            <a:r>
              <a:rPr b="1" dirty="0"/>
              <a:t>Chinese and Russian ports</a:t>
            </a:r>
            <a:r>
              <a:rPr dirty="0"/>
              <a:t>.</a:t>
            </a:r>
          </a:p>
          <a:p>
            <a:pPr marL="171450" indent="-171450">
              <a:buSzPct val="100000"/>
              <a:buChar char="▪"/>
              <a:defRPr sz="1100" b="1">
                <a:solidFill>
                  <a:srgbClr val="0070C0"/>
                </a:solidFill>
              </a:defRPr>
            </a:pPr>
            <a:r>
              <a:rPr dirty="0"/>
              <a:t>CJSC «</a:t>
            </a:r>
            <a:r>
              <a:rPr dirty="0" err="1"/>
              <a:t>AmurASSO</a:t>
            </a:r>
            <a:r>
              <a:rPr dirty="0"/>
              <a:t> passenger port» </a:t>
            </a:r>
          </a:p>
          <a:p>
            <a:pPr marL="179999" indent="-126000" algn="just">
              <a:spcBef>
                <a:spcPts val="100"/>
              </a:spcBef>
              <a:buSzPct val="100000"/>
              <a:buChar char="✓"/>
              <a:defRPr sz="1000"/>
            </a:pPr>
            <a:r>
              <a:rPr dirty="0"/>
              <a:t>Transportation of passengers and cargoes, including outsized cargo</a:t>
            </a:r>
          </a:p>
          <a:p>
            <a:pPr marL="179999" indent="-126000" algn="just">
              <a:spcBef>
                <a:spcPts val="100"/>
              </a:spcBef>
              <a:buSzPct val="100000"/>
              <a:buChar char="✓"/>
              <a:defRPr sz="1000"/>
            </a:pPr>
            <a:r>
              <a:rPr dirty="0"/>
              <a:t>Loading and unloading operations</a:t>
            </a:r>
          </a:p>
          <a:p>
            <a:pPr marL="179999" indent="-126000" algn="just">
              <a:spcBef>
                <a:spcPts val="100"/>
              </a:spcBef>
              <a:buSzPct val="100000"/>
              <a:buChar char="✓"/>
              <a:defRPr sz="1000"/>
            </a:pPr>
            <a:r>
              <a:rPr dirty="0"/>
              <a:t>Warehousing</a:t>
            </a:r>
          </a:p>
          <a:p>
            <a:pPr marL="179999" indent="-126000" algn="just">
              <a:spcBef>
                <a:spcPts val="100"/>
              </a:spcBef>
              <a:buSzPct val="100000"/>
              <a:buChar char="✓"/>
              <a:defRPr sz="1000"/>
            </a:pPr>
            <a:r>
              <a:rPr dirty="0"/>
              <a:t>Customs clearance of goods </a:t>
            </a:r>
          </a:p>
        </p:txBody>
      </p:sp>
      <p:sp>
        <p:nvSpPr>
          <p:cNvPr id="193" name="TextBox 20"/>
          <p:cNvSpPr txBox="1"/>
          <p:nvPr/>
        </p:nvSpPr>
        <p:spPr>
          <a:xfrm>
            <a:off x="4788023" y="2192709"/>
            <a:ext cx="4176466" cy="861774"/>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just">
              <a:defRPr sz="1000"/>
            </a:pPr>
            <a:r>
              <a:rPr lang="en-US" dirty="0"/>
              <a:t>The railway station "Blagoveshchensk" is a freight station of the 1st class with a parallel arrangement of parks. The volume of loading and unloading operations performed is more than 3.8 million tons per year. Long-distance trains run through the station in the following directions: Moscow; Chita; </a:t>
            </a:r>
            <a:r>
              <a:rPr lang="en-US" dirty="0" err="1"/>
              <a:t>Tynda</a:t>
            </a:r>
            <a:r>
              <a:rPr lang="en-US" dirty="0"/>
              <a:t>; Khabarovsk; Nizhny </a:t>
            </a:r>
            <a:r>
              <a:rPr lang="en-US" dirty="0" err="1"/>
              <a:t>Bestyakh</a:t>
            </a:r>
            <a:r>
              <a:rPr lang="en-US" dirty="0"/>
              <a:t> (Yakutia); Vladivostok; </a:t>
            </a:r>
            <a:r>
              <a:rPr lang="en-US" dirty="0" err="1"/>
              <a:t>Belogorsk</a:t>
            </a:r>
            <a:r>
              <a:rPr lang="en-US" dirty="0"/>
              <a:t>.</a:t>
            </a:r>
            <a:endParaRPr dirty="0"/>
          </a:p>
        </p:txBody>
      </p:sp>
      <p:sp>
        <p:nvSpPr>
          <p:cNvPr id="194" name="TextBox 18"/>
          <p:cNvSpPr txBox="1"/>
          <p:nvPr/>
        </p:nvSpPr>
        <p:spPr>
          <a:xfrm>
            <a:off x="179511" y="2276872"/>
            <a:ext cx="4176466" cy="1107996"/>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just">
              <a:defRPr sz="1100"/>
            </a:pPr>
            <a:r>
              <a:rPr lang="en-US" dirty="0"/>
              <a:t>The total length of the municipal route network (in one direction) is </a:t>
            </a:r>
            <a:r>
              <a:rPr lang="en-US" sz="1100" b="1" dirty="0">
                <a:solidFill>
                  <a:srgbClr val="E46C0A"/>
                </a:solidFill>
              </a:rPr>
              <a:t>535.85 </a:t>
            </a:r>
            <a:r>
              <a:rPr lang="en-US" dirty="0"/>
              <a:t>km</a:t>
            </a:r>
            <a:r>
              <a:rPr lang="en-US" dirty="0" smtClean="0"/>
              <a:t>.</a:t>
            </a:r>
            <a:endParaRPr lang="ru-RU" dirty="0" smtClean="0"/>
          </a:p>
          <a:p>
            <a:pPr algn="just">
              <a:defRPr sz="1100"/>
            </a:pPr>
            <a:r>
              <a:rPr dirty="0" smtClean="0"/>
              <a:t>Trucks</a:t>
            </a:r>
            <a:r>
              <a:rPr dirty="0"/>
              <a:t>' freight turnover of large and medium-sized enterprises of all types of economic activity in 20</a:t>
            </a:r>
            <a:r>
              <a:rPr lang="ru-RU" dirty="0" smtClean="0"/>
              <a:t>22 </a:t>
            </a:r>
            <a:r>
              <a:rPr dirty="0" smtClean="0"/>
              <a:t>was </a:t>
            </a:r>
            <a:r>
              <a:rPr lang="en-US" b="1" dirty="0">
                <a:solidFill>
                  <a:srgbClr val="E46C0A"/>
                </a:solidFill>
              </a:rPr>
              <a:t>149 933,5 </a:t>
            </a:r>
            <a:r>
              <a:rPr dirty="0"/>
              <a:t>thousand tons-km</a:t>
            </a:r>
            <a:r>
              <a:rPr lang="en-US" dirty="0"/>
              <a:t>.</a:t>
            </a:r>
          </a:p>
          <a:p>
            <a:pPr algn="just">
              <a:defRPr sz="1100"/>
            </a:pPr>
            <a:r>
              <a:rPr dirty="0"/>
              <a:t>Passenger turnover of road public  transport was </a:t>
            </a:r>
            <a:r>
              <a:rPr lang="en-US" sz="1100" b="1" dirty="0">
                <a:solidFill>
                  <a:srgbClr val="E46C0A"/>
                </a:solidFill>
              </a:rPr>
              <a:t>132 751,9 </a:t>
            </a:r>
            <a:r>
              <a:rPr dirty="0"/>
              <a:t>thousand passenger-km</a:t>
            </a:r>
            <a:r>
              <a:rPr lang="ru-RU" dirty="0"/>
              <a:t>.</a:t>
            </a:r>
            <a:endParaRPr dirty="0"/>
          </a:p>
        </p:txBody>
      </p:sp>
      <p:graphicFrame>
        <p:nvGraphicFramePr>
          <p:cNvPr id="195" name="Таблица 8"/>
          <p:cNvGraphicFramePr/>
          <p:nvPr>
            <p:extLst>
              <p:ext uri="{D42A27DB-BD31-4B8C-83A1-F6EECF244321}">
                <p14:modId xmlns:p14="http://schemas.microsoft.com/office/powerpoint/2010/main" val="3206131899"/>
              </p:ext>
            </p:extLst>
          </p:nvPr>
        </p:nvGraphicFramePr>
        <p:xfrm>
          <a:off x="107504" y="5191342"/>
          <a:ext cx="4176464" cy="2033193"/>
        </p:xfrm>
        <a:graphic>
          <a:graphicData uri="http://schemas.openxmlformats.org/drawingml/2006/table">
            <a:tbl>
              <a:tblPr firstRow="1" firstCol="1">
                <a:tableStyleId>{4C3C2611-4C71-4FC5-86AE-919BDF0F9419}</a:tableStyleId>
              </a:tblPr>
              <a:tblGrid>
                <a:gridCol w="847787">
                  <a:extLst>
                    <a:ext uri="{9D8B030D-6E8A-4147-A177-3AD203B41FA5}">
                      <a16:colId xmlns="" xmlns:a16="http://schemas.microsoft.com/office/drawing/2014/main" val="20000"/>
                    </a:ext>
                  </a:extLst>
                </a:gridCol>
                <a:gridCol w="189363">
                  <a:extLst>
                    <a:ext uri="{9D8B030D-6E8A-4147-A177-3AD203B41FA5}">
                      <a16:colId xmlns="" xmlns:a16="http://schemas.microsoft.com/office/drawing/2014/main" val="20001"/>
                    </a:ext>
                  </a:extLst>
                </a:gridCol>
                <a:gridCol w="774804">
                  <a:extLst>
                    <a:ext uri="{9D8B030D-6E8A-4147-A177-3AD203B41FA5}">
                      <a16:colId xmlns="" xmlns:a16="http://schemas.microsoft.com/office/drawing/2014/main" val="20002"/>
                    </a:ext>
                  </a:extLst>
                </a:gridCol>
                <a:gridCol w="60254">
                  <a:extLst>
                    <a:ext uri="{9D8B030D-6E8A-4147-A177-3AD203B41FA5}">
                      <a16:colId xmlns="" xmlns:a16="http://schemas.microsoft.com/office/drawing/2014/main" val="20003"/>
                    </a:ext>
                  </a:extLst>
                </a:gridCol>
                <a:gridCol w="1080120">
                  <a:extLst>
                    <a:ext uri="{9D8B030D-6E8A-4147-A177-3AD203B41FA5}">
                      <a16:colId xmlns="" xmlns:a16="http://schemas.microsoft.com/office/drawing/2014/main" val="20004"/>
                    </a:ext>
                  </a:extLst>
                </a:gridCol>
                <a:gridCol w="97408">
                  <a:extLst>
                    <a:ext uri="{9D8B030D-6E8A-4147-A177-3AD203B41FA5}">
                      <a16:colId xmlns="" xmlns:a16="http://schemas.microsoft.com/office/drawing/2014/main" val="20005"/>
                    </a:ext>
                  </a:extLst>
                </a:gridCol>
                <a:gridCol w="1126728">
                  <a:extLst>
                    <a:ext uri="{9D8B030D-6E8A-4147-A177-3AD203B41FA5}">
                      <a16:colId xmlns="" xmlns:a16="http://schemas.microsoft.com/office/drawing/2014/main" val="20006"/>
                    </a:ext>
                  </a:extLst>
                </a:gridCol>
              </a:tblGrid>
              <a:tr h="50800">
                <a:tc>
                  <a:txBody>
                    <a:bodyPr/>
                    <a:lstStyle/>
                    <a:p>
                      <a:pPr>
                        <a:lnSpc>
                          <a:spcPct val="80000"/>
                        </a:lnSpc>
                        <a:defRPr sz="1800" b="0">
                          <a:solidFill>
                            <a:srgbClr val="000000"/>
                          </a:solidFill>
                        </a:defRPr>
                      </a:pPr>
                      <a:r>
                        <a:rPr sz="800" dirty="0"/>
                        <a:t>Moscow</a:t>
                      </a:r>
                    </a:p>
                  </a:txBody>
                  <a:tcPr marL="0" marR="0" marT="0" marB="0" horzOverflow="overflow">
                    <a:lnT w="12700">
                      <a:miter lim="400000"/>
                    </a:lnT>
                    <a:lnB w="12700">
                      <a:miter lim="400000"/>
                    </a:lnB>
                    <a:noFill/>
                  </a:tcPr>
                </a:tc>
                <a:tc>
                  <a:txBody>
                    <a:bodyPr/>
                    <a:lstStyle/>
                    <a:p>
                      <a:pPr algn="l">
                        <a:lnSpc>
                          <a:spcPct val="80000"/>
                        </a:lnSpc>
                        <a:defRPr sz="900"/>
                      </a:pPr>
                      <a:endParaRPr sz="800" dirty="0"/>
                    </a:p>
                  </a:txBody>
                  <a:tcPr marL="0" marR="0" marT="0" marB="0" horzOverflow="overflow">
                    <a:lnT w="12700">
                      <a:miter lim="400000"/>
                    </a:lnT>
                    <a:lnB w="12700">
                      <a:miter lim="400000"/>
                    </a:lnB>
                    <a:noFill/>
                  </a:tcPr>
                </a:tc>
                <a:tc>
                  <a:txBody>
                    <a:bodyPr/>
                    <a:lstStyle/>
                    <a:p>
                      <a:pPr algn="l">
                        <a:lnSpc>
                          <a:spcPct val="80000"/>
                        </a:lnSpc>
                        <a:defRPr sz="1800" b="0">
                          <a:solidFill>
                            <a:srgbClr val="000000"/>
                          </a:solidFill>
                        </a:defRPr>
                      </a:pPr>
                      <a:r>
                        <a:rPr sz="800" b="1" dirty="0">
                          <a:solidFill>
                            <a:srgbClr val="FFFFFF"/>
                          </a:solidFill>
                        </a:rPr>
                        <a:t> </a:t>
                      </a:r>
                    </a:p>
                  </a:txBody>
                  <a:tcPr marL="0" marR="0" marT="0" marB="0" horzOverflow="overflow">
                    <a:lnT w="12700">
                      <a:miter lim="400000"/>
                    </a:lnT>
                    <a:lnB w="12700">
                      <a:miter lim="400000"/>
                    </a:lnB>
                    <a:noFill/>
                  </a:tcPr>
                </a:tc>
                <a:tc>
                  <a:txBody>
                    <a:bodyPr/>
                    <a:lstStyle/>
                    <a:p>
                      <a:pPr algn="l">
                        <a:lnSpc>
                          <a:spcPct val="80000"/>
                        </a:lnSpc>
                        <a:defRPr sz="1800" b="0">
                          <a:solidFill>
                            <a:srgbClr val="000000"/>
                          </a:solidFill>
                        </a:defRPr>
                      </a:pPr>
                      <a:r>
                        <a:rPr sz="800" b="1" dirty="0">
                          <a:solidFill>
                            <a:srgbClr val="FFFFFF"/>
                          </a:solidFill>
                        </a:rPr>
                        <a:t> </a:t>
                      </a:r>
                    </a:p>
                  </a:txBody>
                  <a:tcPr marL="0" marR="0" marT="0" marB="0" horzOverflow="overflow">
                    <a:lnT w="12700">
                      <a:miter lim="400000"/>
                    </a:lnT>
                    <a:lnB w="12700">
                      <a:miter lim="400000"/>
                    </a:lnB>
                    <a:noFill/>
                  </a:tcPr>
                </a:tc>
                <a:tc>
                  <a:txBody>
                    <a:bodyPr/>
                    <a:lstStyle/>
                    <a:p>
                      <a:pPr algn="l">
                        <a:lnSpc>
                          <a:spcPct val="80000"/>
                        </a:lnSpc>
                        <a:defRPr sz="1800" b="0">
                          <a:solidFill>
                            <a:srgbClr val="000000"/>
                          </a:solidFill>
                        </a:defRPr>
                      </a:pPr>
                      <a:r>
                        <a:rPr sz="800" b="1" dirty="0">
                          <a:solidFill>
                            <a:srgbClr val="FFFFFF"/>
                          </a:solidFill>
                        </a:rPr>
                        <a:t> </a:t>
                      </a:r>
                    </a:p>
                  </a:txBody>
                  <a:tcPr marL="0" marR="0" marT="0" marB="0" horzOverflow="overflow">
                    <a:lnT w="12700">
                      <a:miter lim="400000"/>
                    </a:lnT>
                    <a:lnB w="12700">
                      <a:miter lim="400000"/>
                    </a:lnB>
                    <a:noFill/>
                  </a:tcPr>
                </a:tc>
                <a:tc>
                  <a:txBody>
                    <a:bodyPr/>
                    <a:lstStyle/>
                    <a:p>
                      <a:pPr algn="l">
                        <a:lnSpc>
                          <a:spcPct val="80000"/>
                        </a:lnSpc>
                        <a:defRPr sz="1800" b="0">
                          <a:solidFill>
                            <a:srgbClr val="000000"/>
                          </a:solidFill>
                        </a:defRPr>
                      </a:pPr>
                      <a:r>
                        <a:rPr sz="800" b="1" dirty="0">
                          <a:solidFill>
                            <a:srgbClr val="FFFFFF"/>
                          </a:solidFill>
                        </a:rPr>
                        <a:t> </a:t>
                      </a:r>
                    </a:p>
                  </a:txBody>
                  <a:tcPr marL="0" marR="0" marT="0" marB="0" horzOverflow="overflow">
                    <a:lnT w="12700">
                      <a:miter lim="400000"/>
                    </a:lnT>
                    <a:lnB w="12700">
                      <a:noFill/>
                      <a:miter lim="400000"/>
                    </a:lnB>
                    <a:noFill/>
                  </a:tcPr>
                </a:tc>
                <a:tc>
                  <a:txBody>
                    <a:bodyPr/>
                    <a:lstStyle/>
                    <a:p>
                      <a:endParaRPr lang="ru-RU" sz="1100" dirty="0"/>
                    </a:p>
                  </a:txBody>
                  <a:tcPr marL="0" marR="0" marT="0" marB="0" horzOverflow="overflow">
                    <a:lnT w="12700">
                      <a:miter lim="400000"/>
                    </a:lnT>
                    <a:lnB w="12700">
                      <a:miter lim="400000"/>
                    </a:lnB>
                    <a:noFill/>
                  </a:tcPr>
                </a:tc>
                <a:extLst>
                  <a:ext uri="{0D108BD9-81ED-4DB2-BD59-A6C34878D82A}">
                    <a16:rowId xmlns="" xmlns:a16="http://schemas.microsoft.com/office/drawing/2014/main" val="10000"/>
                  </a:ext>
                </a:extLst>
              </a:tr>
              <a:tr h="71002">
                <a:tc>
                  <a:txBody>
                    <a:bodyPr/>
                    <a:lstStyle/>
                    <a:p>
                      <a:pPr>
                        <a:lnSpc>
                          <a:spcPct val="80000"/>
                        </a:lnSpc>
                        <a:defRPr sz="1800" b="0"/>
                      </a:pPr>
                      <a:r>
                        <a:rPr sz="800" dirty="0"/>
                        <a:t>Vladivostok</a:t>
                      </a:r>
                    </a:p>
                  </a:txBody>
                  <a:tcPr marL="0" marR="0" marT="0" marB="0" horzOverflow="overflow">
                    <a:lnL w="12700">
                      <a:miter lim="400000"/>
                    </a:lnL>
                    <a:lnT w="12700">
                      <a:miter lim="400000"/>
                    </a:lnT>
                    <a:lnB w="12700">
                      <a:miter lim="400000"/>
                    </a:lnB>
                    <a:noFill/>
                  </a:tcPr>
                </a:tc>
                <a:tc>
                  <a:txBody>
                    <a:bodyPr/>
                    <a:lstStyle/>
                    <a:p>
                      <a:pPr algn="l">
                        <a:lnSpc>
                          <a:spcPct val="80000"/>
                        </a:lnSpc>
                        <a:defRPr sz="900"/>
                      </a:pPr>
                      <a:endParaRPr sz="800" dirty="0"/>
                    </a:p>
                  </a:txBody>
                  <a:tcPr marL="0" marR="0" marT="0" marB="0" horzOverflow="overflow">
                    <a:lnT w="12700">
                      <a:miter lim="400000"/>
                    </a:lnT>
                    <a:lnB w="12700">
                      <a:miter lim="400000"/>
                    </a:lnB>
                    <a:noFill/>
                  </a:tcPr>
                </a:tc>
                <a:tc>
                  <a:txBody>
                    <a:bodyPr/>
                    <a:lstStyle/>
                    <a:p>
                      <a:pPr algn="l">
                        <a:lnSpc>
                          <a:spcPct val="80000"/>
                        </a:lnSpc>
                        <a:defRPr sz="1800"/>
                      </a:pPr>
                      <a:r>
                        <a:rPr sz="800" dirty="0"/>
                        <a:t> </a:t>
                      </a:r>
                    </a:p>
                  </a:txBody>
                  <a:tcPr marL="0" marR="0" marT="0" marB="0" horzOverflow="overflow">
                    <a:lnT w="12700">
                      <a:miter lim="400000"/>
                    </a:lnT>
                    <a:lnB w="12700">
                      <a:miter lim="400000"/>
                    </a:lnB>
                    <a:noFill/>
                  </a:tcPr>
                </a:tc>
                <a:tc>
                  <a:txBody>
                    <a:bodyPr/>
                    <a:lstStyle/>
                    <a:p>
                      <a:pPr algn="l">
                        <a:lnSpc>
                          <a:spcPct val="80000"/>
                        </a:lnSpc>
                        <a:defRPr sz="1800"/>
                      </a:pPr>
                      <a:r>
                        <a:rPr sz="800"/>
                        <a:t> </a:t>
                      </a:r>
                    </a:p>
                  </a:txBody>
                  <a:tcPr marL="0" marR="0" marT="0" marB="0" horzOverflow="overflow">
                    <a:lnT w="12700">
                      <a:miter lim="400000"/>
                    </a:lnT>
                    <a:lnB w="12700">
                      <a:miter lim="400000"/>
                    </a:lnB>
                    <a:noFill/>
                  </a:tcPr>
                </a:tc>
                <a:tc>
                  <a:txBody>
                    <a:bodyPr/>
                    <a:lstStyle/>
                    <a:p>
                      <a:pPr algn="l">
                        <a:lnSpc>
                          <a:spcPct val="80000"/>
                        </a:lnSpc>
                        <a:defRPr sz="1800"/>
                      </a:pPr>
                      <a:r>
                        <a:rPr sz="800" dirty="0"/>
                        <a:t> </a:t>
                      </a:r>
                    </a:p>
                  </a:txBody>
                  <a:tcPr marL="0" marR="0" marT="0" marB="0" horzOverflow="overflow">
                    <a:lnT w="12700">
                      <a:miter lim="400000"/>
                    </a:lnT>
                    <a:lnB w="12700">
                      <a:miter lim="400000"/>
                    </a:lnB>
                    <a:noFill/>
                  </a:tcPr>
                </a:tc>
                <a:tc>
                  <a:txBody>
                    <a:bodyPr/>
                    <a:lstStyle/>
                    <a:p>
                      <a:pPr algn="l">
                        <a:lnSpc>
                          <a:spcPct val="80000"/>
                        </a:lnSpc>
                        <a:defRPr sz="1800"/>
                      </a:pPr>
                      <a:r>
                        <a:rPr sz="800" dirty="0"/>
                        <a:t> </a:t>
                      </a:r>
                    </a:p>
                  </a:txBody>
                  <a:tcPr marL="0" marR="0" marT="0" marB="0" horzOverflow="overflow">
                    <a:lnT w="12700">
                      <a:noFill/>
                      <a:miter lim="400000"/>
                    </a:lnT>
                    <a:lnB w="12700">
                      <a:noFill/>
                      <a:miter lim="400000"/>
                    </a:lnB>
                    <a:noFill/>
                  </a:tcPr>
                </a:tc>
                <a:tc>
                  <a:txBody>
                    <a:bodyPr/>
                    <a:lstStyle/>
                    <a:p>
                      <a:endParaRPr lang="ru-RU" sz="1100" dirty="0"/>
                    </a:p>
                  </a:txBody>
                  <a:tcPr marL="0" marR="0" marT="0" marB="0" horzOverflow="overflow">
                    <a:lnT w="12700">
                      <a:miter lim="400000"/>
                    </a:lnT>
                    <a:lnB w="12700">
                      <a:miter lim="400000"/>
                    </a:lnB>
                    <a:noFill/>
                  </a:tcPr>
                </a:tc>
                <a:extLst>
                  <a:ext uri="{0D108BD9-81ED-4DB2-BD59-A6C34878D82A}">
                    <a16:rowId xmlns="" xmlns:a16="http://schemas.microsoft.com/office/drawing/2014/main" val="10001"/>
                  </a:ext>
                </a:extLst>
              </a:tr>
              <a:tr h="50800">
                <a:tc>
                  <a:txBody>
                    <a:bodyPr/>
                    <a:lstStyle/>
                    <a:p>
                      <a:pPr>
                        <a:lnSpc>
                          <a:spcPct val="80000"/>
                        </a:lnSpc>
                        <a:defRPr sz="1800" b="0"/>
                      </a:pPr>
                      <a:r>
                        <a:rPr sz="800" dirty="0"/>
                        <a:t>Irkutsk</a:t>
                      </a:r>
                    </a:p>
                  </a:txBody>
                  <a:tcPr marL="0" marR="0" marT="0" marB="0" horzOverflow="overflow">
                    <a:lnL w="12700">
                      <a:miter lim="400000"/>
                    </a:lnL>
                    <a:lnT w="12700">
                      <a:miter lim="400000"/>
                    </a:lnT>
                    <a:lnB w="12700">
                      <a:miter lim="400000"/>
                    </a:lnB>
                    <a:noFill/>
                  </a:tcPr>
                </a:tc>
                <a:tc>
                  <a:txBody>
                    <a:bodyPr/>
                    <a:lstStyle/>
                    <a:p>
                      <a:pPr algn="l">
                        <a:lnSpc>
                          <a:spcPct val="80000"/>
                        </a:lnSpc>
                        <a:defRPr sz="900"/>
                      </a:pPr>
                      <a:endParaRPr sz="800" dirty="0"/>
                    </a:p>
                  </a:txBody>
                  <a:tcPr marL="0" marR="0" marT="0" marB="0" horzOverflow="overflow">
                    <a:lnT w="12700">
                      <a:miter lim="400000"/>
                    </a:lnT>
                    <a:lnB w="12700">
                      <a:miter lim="400000"/>
                    </a:lnB>
                    <a:noFill/>
                  </a:tcPr>
                </a:tc>
                <a:tc>
                  <a:txBody>
                    <a:bodyPr/>
                    <a:lstStyle/>
                    <a:p>
                      <a:pPr algn="l">
                        <a:lnSpc>
                          <a:spcPct val="80000"/>
                        </a:lnSpc>
                        <a:defRPr sz="1800"/>
                      </a:pPr>
                      <a:r>
                        <a:rPr sz="800" dirty="0"/>
                        <a:t> </a:t>
                      </a:r>
                    </a:p>
                  </a:txBody>
                  <a:tcPr marL="0" marR="0" marT="0" marB="0" horzOverflow="overflow">
                    <a:lnT w="12700">
                      <a:miter lim="400000"/>
                    </a:lnT>
                    <a:lnB w="12700">
                      <a:miter lim="400000"/>
                    </a:lnB>
                    <a:noFill/>
                  </a:tcPr>
                </a:tc>
                <a:tc>
                  <a:txBody>
                    <a:bodyPr/>
                    <a:lstStyle/>
                    <a:p>
                      <a:pPr algn="l">
                        <a:lnSpc>
                          <a:spcPct val="80000"/>
                        </a:lnSpc>
                        <a:defRPr sz="900"/>
                      </a:pPr>
                      <a:endParaRPr sz="800" dirty="0"/>
                    </a:p>
                  </a:txBody>
                  <a:tcPr marL="0" marR="0" marT="0" marB="0" horzOverflow="overflow">
                    <a:lnT w="12700">
                      <a:miter lim="400000"/>
                    </a:lnT>
                    <a:lnB w="12700">
                      <a:miter lim="400000"/>
                    </a:lnB>
                    <a:noFill/>
                  </a:tcPr>
                </a:tc>
                <a:tc>
                  <a:txBody>
                    <a:bodyPr/>
                    <a:lstStyle/>
                    <a:p>
                      <a:pPr algn="l">
                        <a:lnSpc>
                          <a:spcPct val="80000"/>
                        </a:lnSpc>
                        <a:defRPr sz="1800"/>
                      </a:pPr>
                      <a:r>
                        <a:rPr sz="800"/>
                        <a:t> </a:t>
                      </a:r>
                    </a:p>
                  </a:txBody>
                  <a:tcPr marL="0" marR="0" marT="0" marB="0" horzOverflow="overflow">
                    <a:lnT w="12700">
                      <a:miter lim="400000"/>
                    </a:lnT>
                    <a:lnB w="12700">
                      <a:miter lim="400000"/>
                    </a:lnB>
                    <a:noFill/>
                  </a:tcPr>
                </a:tc>
                <a:tc>
                  <a:txBody>
                    <a:bodyPr/>
                    <a:lstStyle/>
                    <a:p>
                      <a:endParaRPr lang="ru-RU" sz="1100" dirty="0"/>
                    </a:p>
                  </a:txBody>
                  <a:tcPr marL="0" marR="0" marT="0" marB="0" horzOverflow="overflow">
                    <a:lnT w="12700">
                      <a:noFill/>
                      <a:miter lim="400000"/>
                    </a:lnT>
                    <a:lnB w="12700">
                      <a:noFill/>
                      <a:miter lim="400000"/>
                    </a:lnB>
                    <a:noFill/>
                  </a:tcPr>
                </a:tc>
                <a:tc>
                  <a:txBody>
                    <a:bodyPr/>
                    <a:lstStyle/>
                    <a:p>
                      <a:pPr algn="l"/>
                      <a:r>
                        <a:rPr lang="en-US" sz="800" dirty="0" smtClean="0"/>
                        <a:t>Komsomolsk-on-Amur</a:t>
                      </a:r>
                      <a:endParaRPr lang="ru-RU" sz="1100" dirty="0"/>
                    </a:p>
                  </a:txBody>
                  <a:tcPr marL="0" marR="0" marT="0" marB="0" horzOverflow="overflow">
                    <a:lnT w="12700">
                      <a:miter lim="400000"/>
                    </a:lnT>
                    <a:lnB w="12700">
                      <a:miter lim="400000"/>
                    </a:lnB>
                    <a:noFill/>
                  </a:tcPr>
                </a:tc>
                <a:extLst>
                  <a:ext uri="{0D108BD9-81ED-4DB2-BD59-A6C34878D82A}">
                    <a16:rowId xmlns="" xmlns:a16="http://schemas.microsoft.com/office/drawing/2014/main" val="10002"/>
                  </a:ext>
                </a:extLst>
              </a:tr>
              <a:tr h="113747">
                <a:tc>
                  <a:txBody>
                    <a:bodyPr/>
                    <a:lstStyle/>
                    <a:p>
                      <a:pPr>
                        <a:lnSpc>
                          <a:spcPct val="80000"/>
                        </a:lnSpc>
                        <a:defRPr sz="1800" b="0"/>
                      </a:pPr>
                      <a:r>
                        <a:rPr sz="800" dirty="0"/>
                        <a:t>Chita</a:t>
                      </a:r>
                    </a:p>
                  </a:txBody>
                  <a:tcPr marL="0" marR="0" marT="0" marB="0" horzOverflow="overflow">
                    <a:lnL w="12700">
                      <a:miter lim="400000"/>
                    </a:lnL>
                    <a:lnT w="12700">
                      <a:miter lim="400000"/>
                    </a:lnT>
                    <a:lnB w="12700">
                      <a:miter lim="400000"/>
                    </a:lnB>
                    <a:noFill/>
                  </a:tcPr>
                </a:tc>
                <a:tc>
                  <a:txBody>
                    <a:bodyPr/>
                    <a:lstStyle/>
                    <a:p>
                      <a:pPr algn="l">
                        <a:lnSpc>
                          <a:spcPct val="80000"/>
                        </a:lnSpc>
                        <a:defRPr sz="900"/>
                      </a:pPr>
                      <a:endParaRPr sz="800"/>
                    </a:p>
                  </a:txBody>
                  <a:tcPr marL="0" marR="0" marT="0" marB="0" horzOverflow="overflow">
                    <a:lnT w="12700">
                      <a:miter lim="400000"/>
                    </a:lnT>
                    <a:lnB w="12700">
                      <a:miter lim="400000"/>
                    </a:lnB>
                    <a:noFill/>
                  </a:tcPr>
                </a:tc>
                <a:tc>
                  <a:txBody>
                    <a:bodyPr/>
                    <a:lstStyle/>
                    <a:p>
                      <a:pPr algn="l">
                        <a:lnSpc>
                          <a:spcPct val="80000"/>
                        </a:lnSpc>
                        <a:defRPr sz="900"/>
                      </a:pPr>
                      <a:endParaRPr sz="800" dirty="0"/>
                    </a:p>
                  </a:txBody>
                  <a:tcPr marL="0" marR="0" marT="0" marB="0" horzOverflow="overflow">
                    <a:lnT w="12700">
                      <a:miter lim="400000"/>
                    </a:lnT>
                    <a:lnB w="12700">
                      <a:miter lim="400000"/>
                    </a:lnB>
                    <a:noFill/>
                  </a:tcPr>
                </a:tc>
                <a:tc>
                  <a:txBody>
                    <a:bodyPr/>
                    <a:lstStyle/>
                    <a:p>
                      <a:pPr algn="l">
                        <a:lnSpc>
                          <a:spcPct val="80000"/>
                        </a:lnSpc>
                        <a:defRPr sz="900"/>
                      </a:pPr>
                      <a:endParaRPr sz="800" dirty="0"/>
                    </a:p>
                  </a:txBody>
                  <a:tcPr marL="0" marR="0" marT="0" marB="0" horzOverflow="overflow">
                    <a:lnT w="12700">
                      <a:miter lim="400000"/>
                    </a:lnT>
                    <a:lnB w="12700">
                      <a:miter lim="400000"/>
                    </a:lnB>
                    <a:noFill/>
                  </a:tcPr>
                </a:tc>
                <a:tc>
                  <a:txBody>
                    <a:bodyPr/>
                    <a:lstStyle/>
                    <a:p>
                      <a:pPr algn="l">
                        <a:lnSpc>
                          <a:spcPct val="80000"/>
                        </a:lnSpc>
                        <a:defRPr sz="1800"/>
                      </a:pPr>
                      <a:r>
                        <a:rPr sz="800" dirty="0"/>
                        <a:t> </a:t>
                      </a:r>
                    </a:p>
                  </a:txBody>
                  <a:tcPr marL="0" marR="0" marT="0" marB="0" horzOverflow="overflow">
                    <a:lnT w="12700">
                      <a:miter lim="400000"/>
                    </a:lnT>
                    <a:lnB w="12700">
                      <a:miter lim="400000"/>
                    </a:lnB>
                    <a:noFill/>
                  </a:tcPr>
                </a:tc>
                <a:tc>
                  <a:txBody>
                    <a:bodyPr/>
                    <a:lstStyle/>
                    <a:p>
                      <a:endParaRPr lang="ru-RU" sz="1100"/>
                    </a:p>
                  </a:txBody>
                  <a:tcPr marL="0" marR="0" marT="0" marB="0" horzOverflow="overflow">
                    <a:lnT w="12700">
                      <a:noFill/>
                      <a:miter lim="400000"/>
                    </a:lnT>
                    <a:lnB w="12700">
                      <a:noFill/>
                      <a:miter lim="400000"/>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err="1"/>
                        <a:t>Svobodny</a:t>
                      </a:r>
                      <a:r>
                        <a:rPr lang="en-US" sz="800" dirty="0"/>
                        <a:t> </a:t>
                      </a:r>
                    </a:p>
                  </a:txBody>
                  <a:tcPr marL="0" marR="0" marT="0" marB="0" horzOverflow="overflow">
                    <a:lnT w="12700">
                      <a:miter lim="400000"/>
                    </a:lnT>
                    <a:lnB w="12700">
                      <a:miter lim="400000"/>
                    </a:lnB>
                    <a:noFill/>
                  </a:tcPr>
                </a:tc>
                <a:extLst>
                  <a:ext uri="{0D108BD9-81ED-4DB2-BD59-A6C34878D82A}">
                    <a16:rowId xmlns="" xmlns:a16="http://schemas.microsoft.com/office/drawing/2014/main" val="10003"/>
                  </a:ext>
                </a:extLst>
              </a:tr>
              <a:tr h="26418">
                <a:tc>
                  <a:txBody>
                    <a:bodyPr/>
                    <a:lstStyle/>
                    <a:p>
                      <a:pPr>
                        <a:lnSpc>
                          <a:spcPct val="80000"/>
                        </a:lnSpc>
                        <a:defRPr sz="1800" b="0"/>
                      </a:pPr>
                      <a:r>
                        <a:rPr sz="800" dirty="0"/>
                        <a:t>Khabarovsk</a:t>
                      </a:r>
                    </a:p>
                  </a:txBody>
                  <a:tcPr marL="0" marR="0" marT="0" marB="0" horzOverflow="overflow">
                    <a:lnL w="12700">
                      <a:miter lim="400000"/>
                    </a:lnL>
                    <a:lnT w="12700">
                      <a:miter lim="400000"/>
                    </a:lnT>
                    <a:lnB w="12700">
                      <a:miter lim="400000"/>
                    </a:lnB>
                    <a:noFill/>
                  </a:tcPr>
                </a:tc>
                <a:tc>
                  <a:txBody>
                    <a:bodyPr/>
                    <a:lstStyle/>
                    <a:p>
                      <a:pPr algn="l">
                        <a:lnSpc>
                          <a:spcPct val="80000"/>
                        </a:lnSpc>
                        <a:defRPr sz="900"/>
                      </a:pPr>
                      <a:endParaRPr sz="800"/>
                    </a:p>
                  </a:txBody>
                  <a:tcPr marL="0" marR="0" marT="0" marB="0" horzOverflow="overflow">
                    <a:lnT w="12700">
                      <a:miter lim="400000"/>
                    </a:lnT>
                    <a:lnB w="12700">
                      <a:miter lim="400000"/>
                    </a:lnB>
                    <a:noFill/>
                  </a:tcPr>
                </a:tc>
                <a:tc>
                  <a:txBody>
                    <a:bodyPr/>
                    <a:lstStyle/>
                    <a:p>
                      <a:pPr algn="l">
                        <a:lnSpc>
                          <a:spcPct val="80000"/>
                        </a:lnSpc>
                        <a:defRPr sz="900"/>
                      </a:pPr>
                      <a:endParaRPr sz="800" dirty="0"/>
                    </a:p>
                  </a:txBody>
                  <a:tcPr marL="0" marR="0" marT="0" marB="0" horzOverflow="overflow">
                    <a:lnT w="12700">
                      <a:miter lim="400000"/>
                    </a:lnT>
                    <a:lnB w="12700">
                      <a:miter lim="400000"/>
                    </a:lnB>
                    <a:noFill/>
                  </a:tcPr>
                </a:tc>
                <a:tc>
                  <a:txBody>
                    <a:bodyPr/>
                    <a:lstStyle/>
                    <a:p>
                      <a:pPr algn="l">
                        <a:lnSpc>
                          <a:spcPct val="80000"/>
                        </a:lnSpc>
                        <a:defRPr sz="900"/>
                      </a:pPr>
                      <a:endParaRPr sz="800" dirty="0"/>
                    </a:p>
                  </a:txBody>
                  <a:tcPr marL="0" marR="0" marT="0" marB="0" horzOverflow="overflow">
                    <a:lnT w="12700">
                      <a:miter lim="400000"/>
                    </a:lnT>
                    <a:lnB w="12700">
                      <a:miter lim="400000"/>
                    </a:lnB>
                    <a:noFill/>
                  </a:tcPr>
                </a:tc>
                <a:tc>
                  <a:txBody>
                    <a:bodyPr/>
                    <a:lstStyle/>
                    <a:p>
                      <a:pPr algn="l">
                        <a:lnSpc>
                          <a:spcPct val="80000"/>
                        </a:lnSpc>
                        <a:defRPr sz="1800"/>
                      </a:pPr>
                      <a:r>
                        <a:rPr sz="800" dirty="0"/>
                        <a:t> </a:t>
                      </a:r>
                    </a:p>
                  </a:txBody>
                  <a:tcPr marL="0" marR="0" marT="0" marB="0" horzOverflow="overflow">
                    <a:lnT w="12700">
                      <a:miter lim="400000"/>
                    </a:lnT>
                    <a:lnB w="12700">
                      <a:miter lim="400000"/>
                    </a:lnB>
                    <a:noFill/>
                  </a:tcPr>
                </a:tc>
                <a:tc>
                  <a:txBody>
                    <a:bodyPr/>
                    <a:lstStyle/>
                    <a:p>
                      <a:endParaRPr lang="ru-RU" sz="1100"/>
                    </a:p>
                  </a:txBody>
                  <a:tcPr marL="0" marR="0" marT="0" marB="0" horzOverflow="overflow">
                    <a:lnT w="12700">
                      <a:noFill/>
                      <a:miter lim="400000"/>
                    </a:lnT>
                    <a:lnB w="12700">
                      <a:noFill/>
                      <a:miter lim="400000"/>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err="1"/>
                        <a:t>Oktyabrsky</a:t>
                      </a:r>
                      <a:endParaRPr lang="ru-RU" sz="800" dirty="0"/>
                    </a:p>
                  </a:txBody>
                  <a:tcPr marL="0" marR="0" marT="0" marB="0" horzOverflow="overflow">
                    <a:lnT w="12700">
                      <a:miter lim="400000"/>
                    </a:lnT>
                    <a:lnB w="12700">
                      <a:noFill/>
                      <a:miter lim="400000"/>
                    </a:lnB>
                    <a:noFill/>
                  </a:tcPr>
                </a:tc>
                <a:extLst>
                  <a:ext uri="{0D108BD9-81ED-4DB2-BD59-A6C34878D82A}">
                    <a16:rowId xmlns="" xmlns:a16="http://schemas.microsoft.com/office/drawing/2014/main" val="10004"/>
                  </a:ext>
                </a:extLst>
              </a:tr>
              <a:tr h="50800">
                <a:tc>
                  <a:txBody>
                    <a:bodyPr/>
                    <a:lstStyle/>
                    <a:p>
                      <a:pPr>
                        <a:lnSpc>
                          <a:spcPct val="80000"/>
                        </a:lnSpc>
                        <a:defRPr sz="1800" b="0"/>
                      </a:pPr>
                      <a:r>
                        <a:rPr sz="800" dirty="0"/>
                        <a:t>Yakutsk</a:t>
                      </a:r>
                    </a:p>
                  </a:txBody>
                  <a:tcPr marL="0" marR="0" marT="0" marB="0" horzOverflow="overflow">
                    <a:lnL w="12700">
                      <a:miter lim="400000"/>
                    </a:lnL>
                    <a:lnT w="12700">
                      <a:miter lim="400000"/>
                    </a:lnT>
                    <a:lnB w="12700">
                      <a:miter lim="400000"/>
                    </a:lnB>
                    <a:noFill/>
                  </a:tcPr>
                </a:tc>
                <a:tc>
                  <a:txBody>
                    <a:bodyPr/>
                    <a:lstStyle/>
                    <a:p>
                      <a:pPr algn="l">
                        <a:lnSpc>
                          <a:spcPct val="80000"/>
                        </a:lnSpc>
                        <a:defRPr sz="900"/>
                      </a:pPr>
                      <a:endParaRPr sz="800"/>
                    </a:p>
                  </a:txBody>
                  <a:tcPr marL="0" marR="0" marT="0" marB="0" horzOverflow="overflow">
                    <a:lnT w="12700">
                      <a:miter lim="400000"/>
                    </a:lnT>
                    <a:lnB w="12700">
                      <a:miter lim="400000"/>
                    </a:lnB>
                    <a:noFill/>
                  </a:tcPr>
                </a:tc>
                <a:tc>
                  <a:txBody>
                    <a:bodyPr/>
                    <a:lstStyle/>
                    <a:p>
                      <a:pPr algn="l">
                        <a:lnSpc>
                          <a:spcPct val="80000"/>
                        </a:lnSpc>
                        <a:defRPr sz="1800"/>
                      </a:pPr>
                      <a:r>
                        <a:rPr sz="800"/>
                        <a:t> </a:t>
                      </a:r>
                    </a:p>
                  </a:txBody>
                  <a:tcPr marL="0" marR="0" marT="0" marB="0" horzOverflow="overflow">
                    <a:lnT w="12700">
                      <a:miter lim="400000"/>
                    </a:lnT>
                    <a:lnB w="12700">
                      <a:miter lim="400000"/>
                    </a:lnB>
                    <a:noFill/>
                  </a:tcPr>
                </a:tc>
                <a:tc>
                  <a:txBody>
                    <a:bodyPr/>
                    <a:lstStyle/>
                    <a:p>
                      <a:pPr algn="l">
                        <a:lnSpc>
                          <a:spcPct val="80000"/>
                        </a:lnSpc>
                        <a:defRPr sz="1800"/>
                      </a:pPr>
                      <a:r>
                        <a:rPr sz="800"/>
                        <a:t> </a:t>
                      </a:r>
                    </a:p>
                  </a:txBody>
                  <a:tcPr marL="0" marR="0" marT="0" marB="0" horzOverflow="overflow">
                    <a:lnT w="12700">
                      <a:miter lim="400000"/>
                    </a:lnT>
                    <a:lnB w="12700">
                      <a:miter lim="400000"/>
                    </a:lnB>
                    <a:noFill/>
                  </a:tcPr>
                </a:tc>
                <a:tc>
                  <a:txBody>
                    <a:bodyPr/>
                    <a:lstStyle/>
                    <a:p>
                      <a:pPr algn="l">
                        <a:lnSpc>
                          <a:spcPct val="80000"/>
                        </a:lnSpc>
                        <a:defRPr sz="1800"/>
                      </a:pPr>
                      <a:r>
                        <a:rPr sz="800" dirty="0"/>
                        <a:t> </a:t>
                      </a:r>
                    </a:p>
                  </a:txBody>
                  <a:tcPr marL="0" marR="0" marT="0" marB="0" horzOverflow="overflow">
                    <a:lnT w="12700">
                      <a:miter lim="400000"/>
                    </a:lnT>
                    <a:lnB w="12700">
                      <a:miter lim="400000"/>
                    </a:lnB>
                    <a:noFill/>
                  </a:tcPr>
                </a:tc>
                <a:tc>
                  <a:txBody>
                    <a:bodyPr/>
                    <a:lstStyle/>
                    <a:p>
                      <a:pPr algn="l">
                        <a:lnSpc>
                          <a:spcPct val="80000"/>
                        </a:lnSpc>
                        <a:defRPr sz="1800"/>
                      </a:pPr>
                      <a:r>
                        <a:rPr sz="800" dirty="0"/>
                        <a:t> </a:t>
                      </a:r>
                    </a:p>
                  </a:txBody>
                  <a:tcPr marL="0" marR="0" marT="0" marB="0" horzOverflow="overflow">
                    <a:lnT w="12700">
                      <a:noFill/>
                      <a:miter lim="400000"/>
                    </a:lnT>
                    <a:lnB w="12700">
                      <a:noFill/>
                      <a:miter lim="400000"/>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dirty="0"/>
                        <a:t>Zeya</a:t>
                      </a:r>
                    </a:p>
                  </a:txBody>
                  <a:tcPr marL="0" marR="0" marT="0" marB="0" horzOverflow="overflow">
                    <a:lnT w="12700">
                      <a:miter lim="400000"/>
                    </a:lnT>
                    <a:lnB w="12700">
                      <a:miter lim="400000"/>
                    </a:lnB>
                    <a:noFill/>
                  </a:tcPr>
                </a:tc>
                <a:extLst>
                  <a:ext uri="{0D108BD9-81ED-4DB2-BD59-A6C34878D82A}">
                    <a16:rowId xmlns="" xmlns:a16="http://schemas.microsoft.com/office/drawing/2014/main" val="10005"/>
                  </a:ext>
                </a:extLst>
              </a:tr>
              <a:tr h="50800">
                <a:tc>
                  <a:txBody>
                    <a:bodyPr/>
                    <a:lstStyle/>
                    <a:p>
                      <a:pPr>
                        <a:lnSpc>
                          <a:spcPct val="80000"/>
                        </a:lnSpc>
                        <a:defRPr sz="1800" b="0"/>
                      </a:pPr>
                      <a:r>
                        <a:rPr sz="800" dirty="0"/>
                        <a:t>Novosibirsk</a:t>
                      </a:r>
                    </a:p>
                  </a:txBody>
                  <a:tcPr marL="0" marR="0" marT="0" marB="0" horzOverflow="overflow">
                    <a:lnL w="12700">
                      <a:miter lim="400000"/>
                    </a:lnL>
                    <a:lnT w="12700">
                      <a:miter lim="400000"/>
                    </a:lnT>
                    <a:lnB w="12700">
                      <a:miter lim="400000"/>
                    </a:lnB>
                    <a:noFill/>
                  </a:tcPr>
                </a:tc>
                <a:tc>
                  <a:txBody>
                    <a:bodyPr/>
                    <a:lstStyle/>
                    <a:p>
                      <a:pPr algn="l">
                        <a:lnSpc>
                          <a:spcPct val="80000"/>
                        </a:lnSpc>
                        <a:defRPr sz="900"/>
                      </a:pPr>
                      <a:endParaRPr sz="800"/>
                    </a:p>
                  </a:txBody>
                  <a:tcPr marL="0" marR="0" marT="0" marB="0" horzOverflow="overflow">
                    <a:lnT w="12700">
                      <a:miter lim="400000"/>
                    </a:lnT>
                    <a:lnB w="12700">
                      <a:miter lim="400000"/>
                    </a:lnB>
                    <a:noFill/>
                  </a:tcPr>
                </a:tc>
                <a:tc>
                  <a:txBody>
                    <a:bodyPr/>
                    <a:lstStyle/>
                    <a:p>
                      <a:pPr algn="l">
                        <a:lnSpc>
                          <a:spcPct val="80000"/>
                        </a:lnSpc>
                        <a:defRPr sz="1800"/>
                      </a:pPr>
                      <a:r>
                        <a:rPr sz="800"/>
                        <a:t> </a:t>
                      </a:r>
                    </a:p>
                  </a:txBody>
                  <a:tcPr marL="0" marR="0" marT="0" marB="0" horzOverflow="overflow">
                    <a:lnT w="12700">
                      <a:miter lim="400000"/>
                    </a:lnT>
                    <a:lnB w="12700">
                      <a:miter lim="400000"/>
                    </a:lnB>
                    <a:noFill/>
                  </a:tcPr>
                </a:tc>
                <a:tc>
                  <a:txBody>
                    <a:bodyPr/>
                    <a:lstStyle/>
                    <a:p>
                      <a:pPr algn="l">
                        <a:lnSpc>
                          <a:spcPct val="80000"/>
                        </a:lnSpc>
                        <a:defRPr sz="1800"/>
                      </a:pPr>
                      <a:r>
                        <a:rPr sz="800"/>
                        <a:t> </a:t>
                      </a:r>
                    </a:p>
                  </a:txBody>
                  <a:tcPr marL="0" marR="0" marT="0" marB="0" horzOverflow="overflow">
                    <a:lnT w="12700">
                      <a:miter lim="400000"/>
                    </a:lnT>
                    <a:lnB w="12700">
                      <a:miter lim="400000"/>
                    </a:lnB>
                    <a:noFill/>
                  </a:tcPr>
                </a:tc>
                <a:tc>
                  <a:txBody>
                    <a:bodyPr/>
                    <a:lstStyle/>
                    <a:p>
                      <a:pPr algn="l">
                        <a:lnSpc>
                          <a:spcPct val="80000"/>
                        </a:lnSpc>
                        <a:defRPr sz="1800"/>
                      </a:pPr>
                      <a:r>
                        <a:rPr sz="800" dirty="0"/>
                        <a:t> </a:t>
                      </a:r>
                    </a:p>
                  </a:txBody>
                  <a:tcPr marL="0" marR="0" marT="0" marB="0" horzOverflow="overflow">
                    <a:lnT w="12700">
                      <a:miter lim="400000"/>
                    </a:lnT>
                    <a:lnB w="12700">
                      <a:miter lim="400000"/>
                    </a:lnB>
                    <a:noFill/>
                  </a:tcPr>
                </a:tc>
                <a:tc>
                  <a:txBody>
                    <a:bodyPr/>
                    <a:lstStyle/>
                    <a:p>
                      <a:pPr algn="l">
                        <a:lnSpc>
                          <a:spcPct val="80000"/>
                        </a:lnSpc>
                        <a:defRPr sz="1800"/>
                      </a:pPr>
                      <a:r>
                        <a:rPr sz="800"/>
                        <a:t> </a:t>
                      </a:r>
                    </a:p>
                  </a:txBody>
                  <a:tcPr marL="0" marR="0" marT="0" marB="0" horzOverflow="overflow">
                    <a:lnT w="12700">
                      <a:noFill/>
                      <a:miter lim="400000"/>
                    </a:lnT>
                    <a:lnB w="12700">
                      <a:noFill/>
                      <a:miter lim="400000"/>
                    </a:lnB>
                    <a:noFill/>
                  </a:tcPr>
                </a:tc>
                <a:tc>
                  <a:txBody>
                    <a:bodyPr/>
                    <a:lstStyle/>
                    <a:p>
                      <a:pPr marL="0" marR="0" indent="0" algn="just" defTabSz="914400" rtl="0" eaLnBrk="1" fontAlgn="auto" latinLnBrk="0" hangingPunct="1">
                        <a:lnSpc>
                          <a:spcPct val="80000"/>
                        </a:lnSpc>
                        <a:spcBef>
                          <a:spcPts val="0"/>
                        </a:spcBef>
                        <a:spcAft>
                          <a:spcPts val="0"/>
                        </a:spcAft>
                        <a:buClrTx/>
                        <a:buSzTx/>
                        <a:buFontTx/>
                        <a:buNone/>
                        <a:tabLst/>
                        <a:defRPr sz="1800"/>
                      </a:pPr>
                      <a:endParaRPr lang="ru-RU" sz="800" b="0" i="0" u="none" strike="noStrike" cap="none" spc="0" baseline="0" dirty="0">
                        <a:ln>
                          <a:noFill/>
                        </a:ln>
                        <a:solidFill>
                          <a:srgbClr val="000000"/>
                        </a:solidFill>
                        <a:uFillTx/>
                        <a:latin typeface="+mn-lt"/>
                        <a:ea typeface="+mn-ea"/>
                        <a:cs typeface="+mn-cs"/>
                        <a:sym typeface="Calibri"/>
                      </a:endParaRPr>
                    </a:p>
                  </a:txBody>
                  <a:tcPr marL="0" marR="0" marT="0" marB="0" horzOverflow="overflow">
                    <a:lnT w="12700">
                      <a:miter lim="400000"/>
                    </a:lnT>
                    <a:lnB w="12700">
                      <a:miter lim="400000"/>
                    </a:lnB>
                    <a:noFill/>
                  </a:tcPr>
                </a:tc>
                <a:extLst>
                  <a:ext uri="{0D108BD9-81ED-4DB2-BD59-A6C34878D82A}">
                    <a16:rowId xmlns="" xmlns:a16="http://schemas.microsoft.com/office/drawing/2014/main" val="10006"/>
                  </a:ext>
                </a:extLst>
              </a:tr>
              <a:tr h="100706">
                <a:tc>
                  <a:txBody>
                    <a:bodyPr/>
                    <a:lstStyle/>
                    <a:p>
                      <a:pPr>
                        <a:lnSpc>
                          <a:spcPct val="80000"/>
                        </a:lnSpc>
                        <a:defRPr sz="1800" b="0"/>
                      </a:pPr>
                      <a:r>
                        <a:rPr sz="800" dirty="0"/>
                        <a:t>Ulan-Ude</a:t>
                      </a:r>
                    </a:p>
                  </a:txBody>
                  <a:tcPr marL="0" marR="0" marT="0" marB="0" horzOverflow="overflow">
                    <a:lnL w="12700">
                      <a:miter lim="400000"/>
                    </a:lnL>
                    <a:lnT w="12700">
                      <a:miter lim="400000"/>
                    </a:lnT>
                    <a:lnB w="12700">
                      <a:miter lim="400000"/>
                    </a:lnB>
                    <a:noFill/>
                  </a:tcPr>
                </a:tc>
                <a:tc>
                  <a:txBody>
                    <a:bodyPr/>
                    <a:lstStyle/>
                    <a:p>
                      <a:pPr algn="just">
                        <a:lnSpc>
                          <a:spcPct val="80000"/>
                        </a:lnSpc>
                        <a:defRPr sz="900"/>
                      </a:pPr>
                      <a:endParaRPr sz="800"/>
                    </a:p>
                  </a:txBody>
                  <a:tcPr marL="0" marR="0" marT="0" marB="0" horzOverflow="overflow">
                    <a:lnT w="12700">
                      <a:miter lim="400000"/>
                    </a:lnT>
                    <a:lnB w="12700">
                      <a:miter lim="400000"/>
                    </a:lnB>
                    <a:noFill/>
                  </a:tcPr>
                </a:tc>
                <a:tc>
                  <a:txBody>
                    <a:bodyPr/>
                    <a:lstStyle/>
                    <a:p>
                      <a:pPr algn="just">
                        <a:lnSpc>
                          <a:spcPct val="80000"/>
                        </a:lnSpc>
                        <a:defRPr sz="1800"/>
                      </a:pPr>
                      <a:r>
                        <a:rPr sz="800" dirty="0"/>
                        <a:t> </a:t>
                      </a:r>
                    </a:p>
                  </a:txBody>
                  <a:tcPr marL="0" marR="0" marT="0" marB="0" horzOverflow="overflow">
                    <a:lnT w="12700">
                      <a:miter lim="400000"/>
                    </a:lnT>
                    <a:lnB w="12700">
                      <a:miter lim="400000"/>
                    </a:lnB>
                    <a:noFill/>
                  </a:tcPr>
                </a:tc>
                <a:tc>
                  <a:txBody>
                    <a:bodyPr/>
                    <a:lstStyle/>
                    <a:p>
                      <a:pPr algn="just">
                        <a:lnSpc>
                          <a:spcPct val="80000"/>
                        </a:lnSpc>
                        <a:defRPr sz="1800"/>
                      </a:pPr>
                      <a:r>
                        <a:rPr sz="800" dirty="0"/>
                        <a:t> </a:t>
                      </a:r>
                    </a:p>
                  </a:txBody>
                  <a:tcPr marL="0" marR="0" marT="0" marB="0" horzOverflow="overflow">
                    <a:lnT w="12700">
                      <a:miter lim="400000"/>
                    </a:lnT>
                    <a:lnB w="12700">
                      <a:miter lim="400000"/>
                    </a:lnB>
                    <a:noFill/>
                  </a:tcPr>
                </a:tc>
                <a:tc>
                  <a:txBody>
                    <a:bodyPr/>
                    <a:lstStyle/>
                    <a:p>
                      <a:pPr algn="just">
                        <a:lnSpc>
                          <a:spcPct val="80000"/>
                        </a:lnSpc>
                        <a:defRPr sz="1800"/>
                      </a:pPr>
                      <a:r>
                        <a:rPr sz="800" dirty="0"/>
                        <a:t> </a:t>
                      </a:r>
                    </a:p>
                  </a:txBody>
                  <a:tcPr marL="0" marR="0" marT="0" marB="0" horzOverflow="overflow">
                    <a:lnT w="12700">
                      <a:miter lim="400000"/>
                    </a:lnT>
                    <a:lnB w="12700">
                      <a:miter lim="400000"/>
                    </a:lnB>
                    <a:noFill/>
                  </a:tcPr>
                </a:tc>
                <a:tc>
                  <a:txBody>
                    <a:bodyPr/>
                    <a:lstStyle/>
                    <a:p>
                      <a:pPr algn="just">
                        <a:lnSpc>
                          <a:spcPct val="80000"/>
                        </a:lnSpc>
                        <a:defRPr sz="1800"/>
                      </a:pPr>
                      <a:r>
                        <a:rPr sz="800"/>
                        <a:t> </a:t>
                      </a:r>
                    </a:p>
                  </a:txBody>
                  <a:tcPr marL="0" marR="0" marT="0" marB="0" horzOverflow="overflow">
                    <a:lnT w="12700">
                      <a:noFill/>
                      <a:miter lim="400000"/>
                    </a:lnT>
                    <a:lnB w="12700">
                      <a:noFill/>
                      <a:miter lim="400000"/>
                    </a:lnB>
                    <a:noFill/>
                  </a:tcPr>
                </a:tc>
                <a:tc>
                  <a:txBody>
                    <a:bodyPr/>
                    <a:lstStyle/>
                    <a:p>
                      <a:pPr marL="0" marR="0" indent="0" algn="just" defTabSz="914400" rtl="0" eaLnBrk="1" fontAlgn="auto" latinLnBrk="0" hangingPunct="1">
                        <a:lnSpc>
                          <a:spcPct val="80000"/>
                        </a:lnSpc>
                        <a:spcBef>
                          <a:spcPts val="0"/>
                        </a:spcBef>
                        <a:spcAft>
                          <a:spcPts val="0"/>
                        </a:spcAft>
                        <a:buClrTx/>
                        <a:buSzTx/>
                        <a:buFontTx/>
                        <a:buNone/>
                        <a:tabLst/>
                        <a:defRPr sz="1800"/>
                      </a:pPr>
                      <a:r>
                        <a:rPr lang="en-US" sz="800" dirty="0" err="1"/>
                        <a:t>Tynda</a:t>
                      </a:r>
                      <a:endParaRPr lang="ru-RU" sz="800" dirty="0"/>
                    </a:p>
                  </a:txBody>
                  <a:tcPr marL="0" marR="0" marT="0" marB="0" horzOverflow="overflow">
                    <a:lnT w="12700">
                      <a:miter lim="400000"/>
                    </a:lnT>
                    <a:lnB w="12700">
                      <a:miter lim="400000"/>
                    </a:lnB>
                    <a:noFill/>
                  </a:tcPr>
                </a:tc>
                <a:extLst>
                  <a:ext uri="{0D108BD9-81ED-4DB2-BD59-A6C34878D82A}">
                    <a16:rowId xmlns="" xmlns:a16="http://schemas.microsoft.com/office/drawing/2014/main" val="10007"/>
                  </a:ext>
                </a:extLst>
              </a:tr>
              <a:tr h="204271">
                <a:tc>
                  <a:txBody>
                    <a:bodyPr/>
                    <a:lstStyle/>
                    <a:p>
                      <a:pPr>
                        <a:lnSpc>
                          <a:spcPct val="80000"/>
                        </a:lnSpc>
                        <a:defRPr sz="1800" b="0"/>
                      </a:pPr>
                      <a:r>
                        <a:rPr sz="700" dirty="0"/>
                        <a:t>Yekaterinburg </a:t>
                      </a:r>
                    </a:p>
                  </a:txBody>
                  <a:tcPr marL="0" marR="0" marT="0" marB="0" horzOverflow="overflow">
                    <a:lnL w="12700">
                      <a:miter lim="400000"/>
                    </a:lnL>
                    <a:lnT w="12700">
                      <a:miter lim="400000"/>
                    </a:lnT>
                    <a:lnB w="12700">
                      <a:miter lim="400000"/>
                    </a:lnB>
                    <a:noFill/>
                  </a:tcPr>
                </a:tc>
                <a:tc>
                  <a:txBody>
                    <a:bodyPr/>
                    <a:lstStyle/>
                    <a:p>
                      <a:pPr algn="just">
                        <a:lnSpc>
                          <a:spcPct val="80000"/>
                        </a:lnSpc>
                        <a:defRPr sz="900"/>
                      </a:pPr>
                      <a:endParaRPr sz="800"/>
                    </a:p>
                  </a:txBody>
                  <a:tcPr marL="0" marR="0" marT="0" marB="0" horzOverflow="overflow">
                    <a:lnT w="12700">
                      <a:miter lim="400000"/>
                    </a:lnT>
                    <a:lnB w="12700">
                      <a:miter lim="400000"/>
                    </a:lnB>
                    <a:noFill/>
                  </a:tcPr>
                </a:tc>
                <a:tc>
                  <a:txBody>
                    <a:bodyPr/>
                    <a:lstStyle/>
                    <a:p>
                      <a:pPr algn="just">
                        <a:lnSpc>
                          <a:spcPct val="80000"/>
                        </a:lnSpc>
                        <a:defRPr sz="1800"/>
                      </a:pPr>
                      <a:r>
                        <a:rPr sz="800" dirty="0"/>
                        <a:t> </a:t>
                      </a:r>
                    </a:p>
                  </a:txBody>
                  <a:tcPr marL="0" marR="0" marT="0" marB="0" horzOverflow="overflow">
                    <a:lnT w="12700">
                      <a:miter lim="400000"/>
                    </a:lnT>
                    <a:lnB w="12700">
                      <a:miter lim="400000"/>
                    </a:lnB>
                    <a:noFill/>
                  </a:tcPr>
                </a:tc>
                <a:tc>
                  <a:txBody>
                    <a:bodyPr/>
                    <a:lstStyle/>
                    <a:p>
                      <a:pPr algn="just">
                        <a:lnSpc>
                          <a:spcPct val="80000"/>
                        </a:lnSpc>
                        <a:defRPr sz="1800"/>
                      </a:pPr>
                      <a:r>
                        <a:rPr sz="800" dirty="0"/>
                        <a:t> </a:t>
                      </a:r>
                    </a:p>
                  </a:txBody>
                  <a:tcPr marL="0" marR="0" marT="0" marB="0" horzOverflow="overflow">
                    <a:lnT w="12700">
                      <a:miter lim="400000"/>
                    </a:lnT>
                    <a:lnB w="12700">
                      <a:miter lim="400000"/>
                    </a:lnB>
                    <a:noFill/>
                  </a:tcPr>
                </a:tc>
                <a:tc>
                  <a:txBody>
                    <a:bodyPr/>
                    <a:lstStyle/>
                    <a:p>
                      <a:pPr marL="0" marR="0" indent="0" algn="just" defTabSz="914400" rtl="0" eaLnBrk="1" fontAlgn="auto" latinLnBrk="0" hangingPunct="1">
                        <a:lnSpc>
                          <a:spcPct val="80000"/>
                        </a:lnSpc>
                        <a:spcBef>
                          <a:spcPts val="0"/>
                        </a:spcBef>
                        <a:spcAft>
                          <a:spcPts val="0"/>
                        </a:spcAft>
                        <a:buClrTx/>
                        <a:buSzTx/>
                        <a:buFontTx/>
                        <a:buNone/>
                        <a:tabLst/>
                        <a:defRPr sz="1800"/>
                      </a:pPr>
                      <a:r>
                        <a:rPr lang="en-US" sz="800" dirty="0"/>
                        <a:t>Domestic Russian flights</a:t>
                      </a:r>
                    </a:p>
                  </a:txBody>
                  <a:tcPr marL="0" marR="0" marT="0" marB="0" horzOverflow="overflow">
                    <a:lnT w="12700">
                      <a:miter lim="400000"/>
                    </a:lnT>
                    <a:lnB w="12700">
                      <a:miter lim="400000"/>
                    </a:lnB>
                    <a:noFill/>
                  </a:tcPr>
                </a:tc>
                <a:tc>
                  <a:txBody>
                    <a:bodyPr/>
                    <a:lstStyle/>
                    <a:p>
                      <a:pPr algn="just">
                        <a:lnSpc>
                          <a:spcPct val="80000"/>
                        </a:lnSpc>
                        <a:defRPr sz="1800"/>
                      </a:pPr>
                      <a:r>
                        <a:rPr sz="800" dirty="0"/>
                        <a:t> </a:t>
                      </a:r>
                    </a:p>
                  </a:txBody>
                  <a:tcPr marL="0" marR="0" marT="0" marB="0" horzOverflow="overflow">
                    <a:lnT w="12700">
                      <a:noFill/>
                      <a:miter lim="400000"/>
                    </a:lnT>
                    <a:lnB w="12700">
                      <a:noFill/>
                      <a:miter lim="400000"/>
                    </a:lnB>
                    <a:noFill/>
                  </a:tcPr>
                </a:tc>
                <a:tc>
                  <a:txBody>
                    <a:bodyPr/>
                    <a:lstStyle/>
                    <a:p>
                      <a:pPr algn="just">
                        <a:lnSpc>
                          <a:spcPct val="80000"/>
                        </a:lnSpc>
                        <a:defRPr sz="1800"/>
                      </a:pPr>
                      <a:endParaRPr sz="800" dirty="0"/>
                    </a:p>
                  </a:txBody>
                  <a:tcPr marL="0" marR="0" marT="0" marB="0" horzOverflow="overflow">
                    <a:lnT w="12700">
                      <a:noFill/>
                      <a:miter lim="400000"/>
                    </a:lnT>
                    <a:lnB w="12700">
                      <a:miter lim="400000"/>
                    </a:lnB>
                    <a:noFill/>
                  </a:tcPr>
                </a:tc>
                <a:extLst>
                  <a:ext uri="{0D108BD9-81ED-4DB2-BD59-A6C34878D82A}">
                    <a16:rowId xmlns="" xmlns:a16="http://schemas.microsoft.com/office/drawing/2014/main" val="10008"/>
                  </a:ext>
                </a:extLst>
              </a:tr>
              <a:tr h="51182">
                <a:tc>
                  <a:txBody>
                    <a:bodyPr/>
                    <a:lstStyle/>
                    <a:p>
                      <a:pPr>
                        <a:lnSpc>
                          <a:spcPct val="80000"/>
                        </a:lnSpc>
                        <a:defRPr sz="1800" b="0"/>
                      </a:pPr>
                      <a:r>
                        <a:rPr lang="en-US" sz="800" dirty="0" err="1"/>
                        <a:t>Yuzhno-Sakhalinsk</a:t>
                      </a:r>
                      <a:endParaRPr sz="800" dirty="0"/>
                    </a:p>
                  </a:txBody>
                  <a:tcPr marL="0" marR="0" marT="0" marB="0" horzOverflow="overflow">
                    <a:lnL w="12700">
                      <a:miter lim="400000"/>
                    </a:lnL>
                    <a:lnT w="12700">
                      <a:miter lim="400000"/>
                    </a:lnT>
                    <a:lnB w="12700">
                      <a:miter lim="400000"/>
                    </a:lnB>
                    <a:noFill/>
                  </a:tcPr>
                </a:tc>
                <a:tc>
                  <a:txBody>
                    <a:bodyPr/>
                    <a:lstStyle/>
                    <a:p>
                      <a:pPr algn="just">
                        <a:lnSpc>
                          <a:spcPct val="80000"/>
                        </a:lnSpc>
                        <a:defRPr sz="900"/>
                      </a:pPr>
                      <a:endParaRPr sz="800" dirty="0"/>
                    </a:p>
                  </a:txBody>
                  <a:tcPr marL="0" marR="0" marT="0" marB="0" horzOverflow="overflow">
                    <a:lnT w="12700">
                      <a:miter lim="400000"/>
                    </a:lnT>
                    <a:lnB w="12700">
                      <a:miter lim="400000"/>
                    </a:lnB>
                    <a:noFill/>
                  </a:tcPr>
                </a:tc>
                <a:tc>
                  <a:txBody>
                    <a:bodyPr/>
                    <a:lstStyle/>
                    <a:p>
                      <a:pPr algn="just">
                        <a:lnSpc>
                          <a:spcPct val="80000"/>
                        </a:lnSpc>
                        <a:defRPr sz="1800"/>
                      </a:pPr>
                      <a:r>
                        <a:rPr sz="800" dirty="0"/>
                        <a:t> </a:t>
                      </a:r>
                    </a:p>
                  </a:txBody>
                  <a:tcPr marL="0" marR="0" marT="0" marB="0" horzOverflow="overflow">
                    <a:lnT w="12700">
                      <a:miter lim="400000"/>
                    </a:lnT>
                    <a:lnB w="12700">
                      <a:miter lim="400000"/>
                    </a:lnB>
                    <a:noFill/>
                  </a:tcPr>
                </a:tc>
                <a:tc>
                  <a:txBody>
                    <a:bodyPr/>
                    <a:lstStyle/>
                    <a:p>
                      <a:pPr algn="just">
                        <a:lnSpc>
                          <a:spcPct val="80000"/>
                        </a:lnSpc>
                        <a:defRPr sz="900"/>
                      </a:pPr>
                      <a:endParaRPr sz="800" dirty="0"/>
                    </a:p>
                  </a:txBody>
                  <a:tcPr marL="0" marR="0" marT="0" marB="0" horzOverflow="overflow">
                    <a:lnT w="12700">
                      <a:miter lim="400000"/>
                    </a:lnT>
                    <a:lnB w="12700">
                      <a:miter lim="400000"/>
                    </a:lnB>
                    <a:noFill/>
                  </a:tcPr>
                </a:tc>
                <a:tc>
                  <a:txBody>
                    <a:bodyPr/>
                    <a:lstStyle/>
                    <a:p>
                      <a:pPr marL="0" marR="0" indent="0" algn="just" defTabSz="914400" rtl="0" eaLnBrk="1" fontAlgn="auto" latinLnBrk="0" hangingPunct="1">
                        <a:lnSpc>
                          <a:spcPct val="80000"/>
                        </a:lnSpc>
                        <a:spcBef>
                          <a:spcPts val="0"/>
                        </a:spcBef>
                        <a:spcAft>
                          <a:spcPts val="0"/>
                        </a:spcAft>
                        <a:buClrTx/>
                        <a:buSzTx/>
                        <a:buFontTx/>
                        <a:buNone/>
                        <a:tabLst/>
                        <a:defRPr sz="900"/>
                      </a:pPr>
                      <a:r>
                        <a:rPr lang="en-US" sz="800" dirty="0"/>
                        <a:t>Intraregional flights</a:t>
                      </a:r>
                    </a:p>
                    <a:p>
                      <a:pPr algn="just">
                        <a:lnSpc>
                          <a:spcPct val="80000"/>
                        </a:lnSpc>
                        <a:defRPr sz="900"/>
                      </a:pPr>
                      <a:endParaRPr sz="800" dirty="0"/>
                    </a:p>
                  </a:txBody>
                  <a:tcPr marL="0" marR="0" marT="0" marB="0" horzOverflow="overflow">
                    <a:lnT w="12700">
                      <a:miter lim="400000"/>
                    </a:lnT>
                    <a:lnB w="12700">
                      <a:miter lim="400000"/>
                    </a:lnB>
                    <a:noFill/>
                  </a:tcPr>
                </a:tc>
                <a:tc>
                  <a:txBody>
                    <a:bodyPr/>
                    <a:lstStyle/>
                    <a:p>
                      <a:endParaRPr lang="ru-RU" sz="1100"/>
                    </a:p>
                  </a:txBody>
                  <a:tcPr marL="0" marR="0" marT="0" marB="0" horzOverflow="overflow">
                    <a:lnT w="12700">
                      <a:noFill/>
                      <a:miter lim="400000"/>
                    </a:lnT>
                    <a:lnB w="12700">
                      <a:noFill/>
                      <a:miter lim="400000"/>
                    </a:lnB>
                    <a:noFill/>
                  </a:tcPr>
                </a:tc>
                <a:tc>
                  <a:txBody>
                    <a:bodyPr/>
                    <a:lstStyle/>
                    <a:p>
                      <a:pPr algn="l">
                        <a:lnSpc>
                          <a:spcPct val="80000"/>
                        </a:lnSpc>
                      </a:pPr>
                      <a:endParaRPr lang="ru-RU" sz="800" b="0" i="0" u="none" strike="noStrike" cap="none" spc="0" baseline="0" dirty="0">
                        <a:ln>
                          <a:noFill/>
                        </a:ln>
                        <a:solidFill>
                          <a:srgbClr val="000000"/>
                        </a:solidFill>
                        <a:uFillTx/>
                        <a:latin typeface="+mn-lt"/>
                        <a:ea typeface="+mn-ea"/>
                        <a:cs typeface="+mn-cs"/>
                        <a:sym typeface="Calibri"/>
                      </a:endParaRPr>
                    </a:p>
                  </a:txBody>
                  <a:tcPr marL="0" marR="0" marT="0" marB="0" horzOverflow="overflow">
                    <a:lnT w="12700">
                      <a:noFill/>
                      <a:miter lim="400000"/>
                    </a:lnT>
                    <a:lnB w="12700">
                      <a:noFill/>
                      <a:miter lim="400000"/>
                    </a:lnB>
                    <a:noFill/>
                  </a:tcPr>
                </a:tc>
                <a:extLst>
                  <a:ext uri="{0D108BD9-81ED-4DB2-BD59-A6C34878D82A}">
                    <a16:rowId xmlns="" xmlns:a16="http://schemas.microsoft.com/office/drawing/2014/main" val="10009"/>
                  </a:ext>
                </a:extLst>
              </a:tr>
              <a:tr h="50800">
                <a:tc>
                  <a:txBody>
                    <a:bodyPr/>
                    <a:lstStyle/>
                    <a:p>
                      <a:pPr>
                        <a:lnSpc>
                          <a:spcPct val="80000"/>
                        </a:lnSpc>
                        <a:defRPr sz="1800" b="0"/>
                      </a:pPr>
                      <a:endParaRPr sz="900" dirty="0"/>
                    </a:p>
                  </a:txBody>
                  <a:tcPr marL="0" marR="0" marT="0" marB="0" horzOverflow="overflow">
                    <a:lnL w="12700">
                      <a:miter lim="400000"/>
                    </a:lnL>
                    <a:lnT w="12700">
                      <a:miter lim="400000"/>
                    </a:lnT>
                    <a:lnB w="12700">
                      <a:miter lim="400000"/>
                    </a:lnB>
                    <a:noFill/>
                  </a:tcPr>
                </a:tc>
                <a:tc>
                  <a:txBody>
                    <a:bodyPr/>
                    <a:lstStyle/>
                    <a:p>
                      <a:pPr algn="just">
                        <a:lnSpc>
                          <a:spcPct val="80000"/>
                        </a:lnSpc>
                        <a:defRPr sz="900"/>
                      </a:pPr>
                      <a:endParaRPr dirty="0"/>
                    </a:p>
                  </a:txBody>
                  <a:tcPr marL="0" marR="0" marT="0" marB="0" horzOverflow="overflow">
                    <a:lnT w="12700">
                      <a:miter lim="400000"/>
                    </a:lnT>
                    <a:lnB w="12700">
                      <a:miter lim="400000"/>
                    </a:lnB>
                    <a:noFill/>
                  </a:tcPr>
                </a:tc>
                <a:tc>
                  <a:txBody>
                    <a:bodyPr/>
                    <a:lstStyle/>
                    <a:p>
                      <a:pPr algn="just">
                        <a:lnSpc>
                          <a:spcPct val="80000"/>
                        </a:lnSpc>
                        <a:defRPr sz="1800"/>
                      </a:pPr>
                      <a:r>
                        <a:rPr sz="900"/>
                        <a:t> </a:t>
                      </a:r>
                    </a:p>
                  </a:txBody>
                  <a:tcPr marL="0" marR="0" marT="0" marB="0" horzOverflow="overflow">
                    <a:lnT w="12700">
                      <a:miter lim="400000"/>
                    </a:lnT>
                    <a:lnB w="12700">
                      <a:miter lim="400000"/>
                    </a:lnB>
                    <a:noFill/>
                  </a:tcPr>
                </a:tc>
                <a:tc>
                  <a:txBody>
                    <a:bodyPr/>
                    <a:lstStyle/>
                    <a:p>
                      <a:pPr algn="just">
                        <a:lnSpc>
                          <a:spcPct val="80000"/>
                        </a:lnSpc>
                        <a:defRPr sz="900"/>
                      </a:pPr>
                      <a:endParaRPr/>
                    </a:p>
                  </a:txBody>
                  <a:tcPr marL="0" marR="0" marT="0" marB="0" horzOverflow="overflow">
                    <a:lnT w="12700">
                      <a:miter lim="400000"/>
                    </a:lnT>
                    <a:lnB w="12700">
                      <a:miter lim="400000"/>
                    </a:lnB>
                    <a:noFill/>
                  </a:tcPr>
                </a:tc>
                <a:tc gridSpan="3">
                  <a:txBody>
                    <a:bodyPr/>
                    <a:lstStyle/>
                    <a:p>
                      <a:endParaRPr lang="ru-RU" dirty="0"/>
                    </a:p>
                  </a:txBody>
                  <a:tcPr marL="0" marR="0" marT="0" marB="0" horzOverflow="overflow">
                    <a:lnT w="12700">
                      <a:miter lim="400000"/>
                    </a:lnT>
                    <a:lnB w="12700">
                      <a:miter lim="400000"/>
                    </a:lnB>
                    <a:noFill/>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10"/>
                  </a:ext>
                </a:extLst>
              </a:tr>
              <a:tr h="50800">
                <a:tc>
                  <a:txBody>
                    <a:bodyPr/>
                    <a:lstStyle/>
                    <a:p>
                      <a:pPr algn="just">
                        <a:lnSpc>
                          <a:spcPct val="80000"/>
                        </a:lnSpc>
                        <a:defRPr sz="900"/>
                      </a:pPr>
                      <a:endParaRPr/>
                    </a:p>
                  </a:txBody>
                  <a:tcPr marL="0" marR="0" marT="0" marB="0" horzOverflow="overflow">
                    <a:lnL w="12700">
                      <a:miter lim="400000"/>
                    </a:lnL>
                    <a:lnT w="12700">
                      <a:miter lim="400000"/>
                    </a:lnT>
                    <a:lnB w="12700">
                      <a:miter lim="400000"/>
                    </a:lnB>
                    <a:noFill/>
                  </a:tcPr>
                </a:tc>
                <a:tc>
                  <a:txBody>
                    <a:bodyPr/>
                    <a:lstStyle/>
                    <a:p>
                      <a:pPr algn="just">
                        <a:lnSpc>
                          <a:spcPct val="80000"/>
                        </a:lnSpc>
                        <a:defRPr sz="900"/>
                      </a:pPr>
                      <a:endParaRPr/>
                    </a:p>
                  </a:txBody>
                  <a:tcPr marL="0" marR="0" marT="0" marB="0" horzOverflow="overflow">
                    <a:lnT w="12700">
                      <a:miter lim="400000"/>
                    </a:lnT>
                    <a:lnB w="12700">
                      <a:miter lim="400000"/>
                    </a:lnB>
                    <a:noFill/>
                  </a:tcPr>
                </a:tc>
                <a:tc>
                  <a:txBody>
                    <a:bodyPr/>
                    <a:lstStyle/>
                    <a:p>
                      <a:pPr algn="just">
                        <a:lnSpc>
                          <a:spcPct val="80000"/>
                        </a:lnSpc>
                        <a:defRPr sz="1800"/>
                      </a:pPr>
                      <a:r>
                        <a:rPr sz="900" dirty="0"/>
                        <a:t> </a:t>
                      </a:r>
                    </a:p>
                  </a:txBody>
                  <a:tcPr marL="0" marR="0" marT="0" marB="0" horzOverflow="overflow">
                    <a:lnT w="12700">
                      <a:miter lim="400000"/>
                    </a:lnT>
                    <a:lnB w="12700">
                      <a:miter lim="400000"/>
                    </a:lnB>
                    <a:noFill/>
                  </a:tcPr>
                </a:tc>
                <a:tc>
                  <a:txBody>
                    <a:bodyPr/>
                    <a:lstStyle/>
                    <a:p>
                      <a:pPr algn="just">
                        <a:lnSpc>
                          <a:spcPct val="80000"/>
                        </a:lnSpc>
                        <a:defRPr sz="900"/>
                      </a:pPr>
                      <a:endParaRPr/>
                    </a:p>
                  </a:txBody>
                  <a:tcPr marL="0" marR="0" marT="0" marB="0" horzOverflow="overflow">
                    <a:lnT w="12700">
                      <a:miter lim="400000"/>
                    </a:lnT>
                    <a:lnB w="12700">
                      <a:miter lim="400000"/>
                    </a:lnB>
                    <a:noFill/>
                  </a:tcPr>
                </a:tc>
                <a:tc gridSpan="3">
                  <a:txBody>
                    <a:bodyPr/>
                    <a:lstStyle/>
                    <a:p>
                      <a:endParaRPr lang="ru-RU" dirty="0"/>
                    </a:p>
                  </a:txBody>
                  <a:tcPr marL="0" marR="0" marT="0" marB="0" horzOverflow="overflow">
                    <a:lnT w="12700">
                      <a:miter lim="400000"/>
                    </a:lnT>
                    <a:lnB w="12700">
                      <a:miter lim="400000"/>
                    </a:lnB>
                    <a:noFill/>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11"/>
                  </a:ext>
                </a:extLst>
              </a:tr>
              <a:tr h="50800">
                <a:tc>
                  <a:txBody>
                    <a:bodyPr/>
                    <a:lstStyle/>
                    <a:p>
                      <a:pPr algn="just">
                        <a:lnSpc>
                          <a:spcPct val="80000"/>
                        </a:lnSpc>
                        <a:defRPr sz="900"/>
                      </a:pPr>
                      <a:endParaRPr dirty="0"/>
                    </a:p>
                  </a:txBody>
                  <a:tcPr marL="0" marR="0" marT="0" marB="0" horzOverflow="overflow">
                    <a:lnL w="12700">
                      <a:miter lim="400000"/>
                    </a:lnL>
                    <a:lnT w="12700">
                      <a:miter lim="400000"/>
                    </a:lnT>
                    <a:lnB w="12700">
                      <a:miter lim="400000"/>
                    </a:lnB>
                    <a:noFill/>
                  </a:tcPr>
                </a:tc>
                <a:tc>
                  <a:txBody>
                    <a:bodyPr/>
                    <a:lstStyle/>
                    <a:p>
                      <a:pPr algn="just">
                        <a:lnSpc>
                          <a:spcPct val="80000"/>
                        </a:lnSpc>
                        <a:defRPr sz="900"/>
                      </a:pPr>
                      <a:endParaRPr dirty="0"/>
                    </a:p>
                  </a:txBody>
                  <a:tcPr marL="0" marR="0" marT="0" marB="0" horzOverflow="overflow">
                    <a:lnT w="12700">
                      <a:miter lim="400000"/>
                    </a:lnT>
                    <a:lnB w="12700">
                      <a:miter lim="400000"/>
                    </a:lnB>
                    <a:noFill/>
                  </a:tcPr>
                </a:tc>
                <a:tc>
                  <a:txBody>
                    <a:bodyPr/>
                    <a:lstStyle/>
                    <a:p>
                      <a:pPr algn="just">
                        <a:lnSpc>
                          <a:spcPct val="80000"/>
                        </a:lnSpc>
                        <a:defRPr sz="900"/>
                      </a:pPr>
                      <a:endParaRPr dirty="0"/>
                    </a:p>
                  </a:txBody>
                  <a:tcPr marL="0" marR="0" marT="0" marB="0" horzOverflow="overflow">
                    <a:lnT w="12700">
                      <a:miter lim="400000"/>
                    </a:lnT>
                    <a:lnB w="12700">
                      <a:miter lim="400000"/>
                    </a:lnB>
                    <a:noFill/>
                  </a:tcPr>
                </a:tc>
                <a:tc>
                  <a:txBody>
                    <a:bodyPr/>
                    <a:lstStyle/>
                    <a:p>
                      <a:pPr algn="just">
                        <a:lnSpc>
                          <a:spcPct val="80000"/>
                        </a:lnSpc>
                        <a:defRPr sz="900"/>
                      </a:pPr>
                      <a:endParaRPr dirty="0"/>
                    </a:p>
                  </a:txBody>
                  <a:tcPr marL="0" marR="0" marT="0" marB="0" horzOverflow="overflow">
                    <a:lnT w="12700">
                      <a:miter lim="400000"/>
                    </a:lnT>
                    <a:lnB w="12700">
                      <a:miter lim="400000"/>
                    </a:lnB>
                    <a:noFill/>
                  </a:tcPr>
                </a:tc>
                <a:tc gridSpan="3">
                  <a:txBody>
                    <a:bodyPr/>
                    <a:lstStyle/>
                    <a:p>
                      <a:pPr algn="just">
                        <a:lnSpc>
                          <a:spcPct val="80000"/>
                        </a:lnSpc>
                        <a:defRPr sz="900"/>
                      </a:pPr>
                      <a:endParaRPr dirty="0"/>
                    </a:p>
                  </a:txBody>
                  <a:tcPr marL="0" marR="0" marT="0" marB="0" horzOverflow="overflow">
                    <a:lnT w="12700">
                      <a:miter lim="400000"/>
                    </a:lnT>
                    <a:lnB w="12700">
                      <a:miter lim="400000"/>
                    </a:lnB>
                    <a:noFill/>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12"/>
                  </a:ext>
                </a:extLst>
              </a:tr>
            </a:tbl>
          </a:graphicData>
        </a:graphic>
      </p:graphicFrame>
      <p:sp>
        <p:nvSpPr>
          <p:cNvPr id="196" name="Овал 95"/>
          <p:cNvSpPr/>
          <p:nvPr/>
        </p:nvSpPr>
        <p:spPr>
          <a:xfrm>
            <a:off x="1115615" y="5229199"/>
            <a:ext cx="36001" cy="36001"/>
          </a:xfrm>
          <a:prstGeom prst="ellipse">
            <a:avLst/>
          </a:prstGeom>
          <a:solidFill>
            <a:srgbClr val="0070C0"/>
          </a:solidFill>
          <a:ln w="25400">
            <a:solidFill>
              <a:srgbClr val="0070C0"/>
            </a:solidFill>
          </a:ln>
        </p:spPr>
        <p:txBody>
          <a:bodyPr lIns="45719" rIns="45719" anchor="ctr"/>
          <a:lstStyle/>
          <a:p>
            <a:pPr>
              <a:defRPr>
                <a:solidFill>
                  <a:srgbClr val="FFFFFF"/>
                </a:solidFill>
              </a:defRPr>
            </a:pPr>
            <a:endParaRPr/>
          </a:p>
        </p:txBody>
      </p:sp>
      <p:sp>
        <p:nvSpPr>
          <p:cNvPr id="197" name="Овал 96"/>
          <p:cNvSpPr/>
          <p:nvPr/>
        </p:nvSpPr>
        <p:spPr>
          <a:xfrm>
            <a:off x="1115615" y="5354959"/>
            <a:ext cx="36001" cy="36001"/>
          </a:xfrm>
          <a:prstGeom prst="ellipse">
            <a:avLst/>
          </a:prstGeom>
          <a:solidFill>
            <a:srgbClr val="0070C0"/>
          </a:solidFill>
          <a:ln w="25400">
            <a:solidFill>
              <a:srgbClr val="0070C0"/>
            </a:solidFill>
          </a:ln>
        </p:spPr>
        <p:txBody>
          <a:bodyPr lIns="45719" rIns="45719" anchor="ctr"/>
          <a:lstStyle/>
          <a:p>
            <a:pPr>
              <a:defRPr>
                <a:solidFill>
                  <a:srgbClr val="FFFFFF"/>
                </a:solidFill>
              </a:defRPr>
            </a:pPr>
            <a:endParaRPr/>
          </a:p>
        </p:txBody>
      </p:sp>
      <p:sp>
        <p:nvSpPr>
          <p:cNvPr id="198" name="Овал 97"/>
          <p:cNvSpPr/>
          <p:nvPr/>
        </p:nvSpPr>
        <p:spPr>
          <a:xfrm>
            <a:off x="1114540" y="5805263"/>
            <a:ext cx="34927" cy="34927"/>
          </a:xfrm>
          <a:prstGeom prst="ellipse">
            <a:avLst/>
          </a:prstGeom>
          <a:solidFill>
            <a:srgbClr val="0070C0"/>
          </a:solidFill>
          <a:ln w="25400">
            <a:solidFill>
              <a:srgbClr val="0070C0"/>
            </a:solidFill>
          </a:ln>
        </p:spPr>
        <p:txBody>
          <a:bodyPr lIns="45719" rIns="45719" anchor="ctr"/>
          <a:lstStyle/>
          <a:p>
            <a:pPr>
              <a:defRPr>
                <a:solidFill>
                  <a:srgbClr val="FFFFFF"/>
                </a:solidFill>
              </a:defRPr>
            </a:pPr>
            <a:endParaRPr/>
          </a:p>
        </p:txBody>
      </p:sp>
      <p:sp>
        <p:nvSpPr>
          <p:cNvPr id="199" name="Овал 98"/>
          <p:cNvSpPr/>
          <p:nvPr/>
        </p:nvSpPr>
        <p:spPr>
          <a:xfrm>
            <a:off x="1114540" y="5919684"/>
            <a:ext cx="34927" cy="34927"/>
          </a:xfrm>
          <a:prstGeom prst="ellipse">
            <a:avLst/>
          </a:prstGeom>
          <a:solidFill>
            <a:srgbClr val="0070C0"/>
          </a:solidFill>
          <a:ln w="25400">
            <a:solidFill>
              <a:srgbClr val="0070C0"/>
            </a:solidFill>
          </a:ln>
        </p:spPr>
        <p:txBody>
          <a:bodyPr lIns="45719" rIns="45719" anchor="ctr"/>
          <a:lstStyle/>
          <a:p>
            <a:pPr>
              <a:defRPr>
                <a:solidFill>
                  <a:srgbClr val="FFFFFF"/>
                </a:solidFill>
              </a:defRPr>
            </a:pPr>
            <a:endParaRPr/>
          </a:p>
        </p:txBody>
      </p:sp>
      <p:sp>
        <p:nvSpPr>
          <p:cNvPr id="200" name="Овал 99"/>
          <p:cNvSpPr/>
          <p:nvPr/>
        </p:nvSpPr>
        <p:spPr>
          <a:xfrm>
            <a:off x="1117203" y="6021287"/>
            <a:ext cx="36001" cy="36001"/>
          </a:xfrm>
          <a:prstGeom prst="ellipse">
            <a:avLst/>
          </a:prstGeom>
          <a:solidFill>
            <a:srgbClr val="0070C0"/>
          </a:solidFill>
          <a:ln w="25400">
            <a:solidFill>
              <a:srgbClr val="0070C0"/>
            </a:solidFill>
          </a:ln>
        </p:spPr>
        <p:txBody>
          <a:bodyPr lIns="45719" rIns="45719" anchor="ctr"/>
          <a:lstStyle/>
          <a:p>
            <a:pPr>
              <a:defRPr>
                <a:solidFill>
                  <a:srgbClr val="FFFFFF"/>
                </a:solidFill>
              </a:defRPr>
            </a:pPr>
            <a:endParaRPr/>
          </a:p>
        </p:txBody>
      </p:sp>
      <p:sp>
        <p:nvSpPr>
          <p:cNvPr id="201" name="Овал 100"/>
          <p:cNvSpPr/>
          <p:nvPr/>
        </p:nvSpPr>
        <p:spPr>
          <a:xfrm>
            <a:off x="1114539" y="6128792"/>
            <a:ext cx="34927" cy="36513"/>
          </a:xfrm>
          <a:prstGeom prst="ellipse">
            <a:avLst/>
          </a:prstGeom>
          <a:solidFill>
            <a:srgbClr val="0070C0"/>
          </a:solidFill>
          <a:ln w="25400">
            <a:solidFill>
              <a:srgbClr val="0070C0"/>
            </a:solidFill>
          </a:ln>
        </p:spPr>
        <p:txBody>
          <a:bodyPr lIns="45719" rIns="45719" anchor="ctr"/>
          <a:lstStyle/>
          <a:p>
            <a:pPr>
              <a:defRPr>
                <a:solidFill>
                  <a:srgbClr val="FFFFFF"/>
                </a:solidFill>
              </a:defRPr>
            </a:pPr>
            <a:endParaRPr/>
          </a:p>
        </p:txBody>
      </p:sp>
      <p:sp>
        <p:nvSpPr>
          <p:cNvPr id="202" name="Овал 101"/>
          <p:cNvSpPr/>
          <p:nvPr/>
        </p:nvSpPr>
        <p:spPr>
          <a:xfrm>
            <a:off x="1115616" y="5464843"/>
            <a:ext cx="34927" cy="34927"/>
          </a:xfrm>
          <a:prstGeom prst="ellipse">
            <a:avLst/>
          </a:prstGeom>
          <a:solidFill>
            <a:srgbClr val="0070C0"/>
          </a:solidFill>
          <a:ln w="25400">
            <a:solidFill>
              <a:srgbClr val="0070C0"/>
            </a:solidFill>
          </a:ln>
        </p:spPr>
        <p:txBody>
          <a:bodyPr lIns="45719" rIns="45719" anchor="ctr"/>
          <a:lstStyle/>
          <a:p>
            <a:pPr>
              <a:defRPr>
                <a:solidFill>
                  <a:srgbClr val="FFFFFF"/>
                </a:solidFill>
              </a:defRPr>
            </a:pPr>
            <a:endParaRPr/>
          </a:p>
        </p:txBody>
      </p:sp>
      <p:sp>
        <p:nvSpPr>
          <p:cNvPr id="203" name="Овал 102"/>
          <p:cNvSpPr/>
          <p:nvPr/>
        </p:nvSpPr>
        <p:spPr>
          <a:xfrm flipH="1">
            <a:off x="1114540" y="5573326"/>
            <a:ext cx="36001" cy="36001"/>
          </a:xfrm>
          <a:prstGeom prst="ellipse">
            <a:avLst/>
          </a:prstGeom>
          <a:solidFill>
            <a:srgbClr val="0070C0"/>
          </a:solidFill>
          <a:ln w="25400">
            <a:solidFill>
              <a:srgbClr val="0070C0"/>
            </a:solidFill>
          </a:ln>
        </p:spPr>
        <p:txBody>
          <a:bodyPr lIns="45719" rIns="45719" anchor="ctr"/>
          <a:lstStyle/>
          <a:p>
            <a:pPr>
              <a:defRPr>
                <a:solidFill>
                  <a:srgbClr val="FFFFFF"/>
                </a:solidFill>
              </a:defRPr>
            </a:pPr>
            <a:endParaRPr/>
          </a:p>
        </p:txBody>
      </p:sp>
      <p:sp>
        <p:nvSpPr>
          <p:cNvPr id="204" name="Овал 103"/>
          <p:cNvSpPr/>
          <p:nvPr/>
        </p:nvSpPr>
        <p:spPr>
          <a:xfrm>
            <a:off x="1114539" y="5687535"/>
            <a:ext cx="36001" cy="36001"/>
          </a:xfrm>
          <a:prstGeom prst="ellipse">
            <a:avLst/>
          </a:prstGeom>
          <a:solidFill>
            <a:srgbClr val="0070C0"/>
          </a:solidFill>
          <a:ln w="25400">
            <a:solidFill>
              <a:srgbClr val="0070C0"/>
            </a:solidFill>
          </a:ln>
        </p:spPr>
        <p:txBody>
          <a:bodyPr lIns="45719" rIns="45719" anchor="ctr"/>
          <a:lstStyle/>
          <a:p>
            <a:pPr>
              <a:defRPr>
                <a:solidFill>
                  <a:srgbClr val="FFFFFF"/>
                </a:solidFill>
              </a:defRPr>
            </a:pPr>
            <a:endParaRPr/>
          </a:p>
        </p:txBody>
      </p:sp>
      <p:sp>
        <p:nvSpPr>
          <p:cNvPr id="208" name="Овал 107"/>
          <p:cNvSpPr/>
          <p:nvPr/>
        </p:nvSpPr>
        <p:spPr>
          <a:xfrm>
            <a:off x="1869951" y="5705535"/>
            <a:ext cx="360363" cy="358777"/>
          </a:xfrm>
          <a:prstGeom prst="ellipse">
            <a:avLst/>
          </a:prstGeom>
          <a:solidFill>
            <a:srgbClr val="00B050"/>
          </a:solidFill>
          <a:ln w="25400">
            <a:solidFill>
              <a:srgbClr val="00B050"/>
            </a:solidFill>
          </a:ln>
        </p:spPr>
        <p:txBody>
          <a:bodyPr lIns="45719" rIns="45719" anchor="ctr"/>
          <a:lstStyle/>
          <a:p>
            <a:pPr>
              <a:defRPr>
                <a:solidFill>
                  <a:srgbClr val="FFFFFF"/>
                </a:solidFill>
              </a:defRPr>
            </a:pPr>
            <a:endParaRPr/>
          </a:p>
        </p:txBody>
      </p:sp>
      <p:sp>
        <p:nvSpPr>
          <p:cNvPr id="210" name="Овал 109"/>
          <p:cNvSpPr/>
          <p:nvPr/>
        </p:nvSpPr>
        <p:spPr>
          <a:xfrm>
            <a:off x="1853314" y="6380036"/>
            <a:ext cx="34927" cy="36513"/>
          </a:xfrm>
          <a:prstGeom prst="ellipse">
            <a:avLst/>
          </a:prstGeom>
          <a:solidFill>
            <a:srgbClr val="0070C0"/>
          </a:solidFill>
          <a:ln w="25400">
            <a:solidFill>
              <a:srgbClr val="0070C0"/>
            </a:solidFill>
          </a:ln>
        </p:spPr>
        <p:txBody>
          <a:bodyPr lIns="45719" rIns="45719" anchor="ctr"/>
          <a:lstStyle/>
          <a:p>
            <a:pPr>
              <a:defRPr>
                <a:solidFill>
                  <a:srgbClr val="FFFFFF"/>
                </a:solidFill>
              </a:defRPr>
            </a:pPr>
            <a:endParaRPr/>
          </a:p>
        </p:txBody>
      </p:sp>
      <p:sp>
        <p:nvSpPr>
          <p:cNvPr id="211" name="Овал 110"/>
          <p:cNvSpPr/>
          <p:nvPr/>
        </p:nvSpPr>
        <p:spPr>
          <a:xfrm flipV="1">
            <a:off x="1115616" y="6273319"/>
            <a:ext cx="36001" cy="36001"/>
          </a:xfrm>
          <a:prstGeom prst="ellipse">
            <a:avLst/>
          </a:prstGeom>
          <a:solidFill>
            <a:srgbClr val="0070C0"/>
          </a:solidFill>
          <a:ln w="25400">
            <a:solidFill>
              <a:srgbClr val="0070C0"/>
            </a:solidFill>
          </a:ln>
        </p:spPr>
        <p:txBody>
          <a:bodyPr lIns="45719" rIns="45719" anchor="ctr"/>
          <a:lstStyle/>
          <a:p>
            <a:pPr>
              <a:defRPr>
                <a:solidFill>
                  <a:srgbClr val="FFFFFF"/>
                </a:solidFill>
              </a:defRPr>
            </a:pPr>
            <a:endParaRPr/>
          </a:p>
        </p:txBody>
      </p:sp>
      <p:sp>
        <p:nvSpPr>
          <p:cNvPr id="212" name="Овал 111"/>
          <p:cNvSpPr/>
          <p:nvPr/>
        </p:nvSpPr>
        <p:spPr>
          <a:xfrm>
            <a:off x="1850650" y="6570820"/>
            <a:ext cx="36513" cy="36513"/>
          </a:xfrm>
          <a:prstGeom prst="ellipse">
            <a:avLst/>
          </a:prstGeom>
          <a:solidFill>
            <a:srgbClr val="00B050"/>
          </a:solidFill>
          <a:ln w="25400">
            <a:solidFill>
              <a:srgbClr val="00B050"/>
            </a:solidFill>
          </a:ln>
        </p:spPr>
        <p:txBody>
          <a:bodyPr lIns="45719" rIns="45719" anchor="ctr"/>
          <a:lstStyle/>
          <a:p>
            <a:pPr>
              <a:defRPr>
                <a:solidFill>
                  <a:srgbClr val="FFFFFF"/>
                </a:solidFill>
              </a:defRPr>
            </a:pPr>
            <a:endParaRPr/>
          </a:p>
        </p:txBody>
      </p:sp>
      <p:sp>
        <p:nvSpPr>
          <p:cNvPr id="214" name="Овал 114"/>
          <p:cNvSpPr/>
          <p:nvPr/>
        </p:nvSpPr>
        <p:spPr>
          <a:xfrm>
            <a:off x="1924719" y="5759510"/>
            <a:ext cx="250827" cy="250827"/>
          </a:xfrm>
          <a:prstGeom prst="ellipse">
            <a:avLst/>
          </a:prstGeom>
          <a:solidFill>
            <a:srgbClr val="0070C0"/>
          </a:solidFill>
          <a:ln w="25400">
            <a:solidFill>
              <a:srgbClr val="0070C0"/>
            </a:solidFill>
          </a:ln>
        </p:spPr>
        <p:txBody>
          <a:bodyPr lIns="45719" rIns="45719" anchor="ctr"/>
          <a:lstStyle/>
          <a:p>
            <a:pPr>
              <a:defRPr>
                <a:solidFill>
                  <a:srgbClr val="FFFFFF"/>
                </a:solidFill>
              </a:defRPr>
            </a:pPr>
            <a:endParaRPr/>
          </a:p>
        </p:txBody>
      </p:sp>
      <p:cxnSp>
        <p:nvCxnSpPr>
          <p:cNvPr id="216" name="Прямая соединительная линия 45"/>
          <p:cNvCxnSpPr/>
          <p:nvPr/>
        </p:nvCxnSpPr>
        <p:spPr>
          <a:xfrm flipV="1">
            <a:off x="2062535" y="5424994"/>
            <a:ext cx="888541" cy="340782"/>
          </a:xfrm>
          <a:prstGeom prst="straightConnector1">
            <a:avLst/>
          </a:prstGeom>
          <a:ln w="12700">
            <a:solidFill>
              <a:srgbClr val="0070C0"/>
            </a:solidFill>
          </a:ln>
        </p:spPr>
      </p:cxnSp>
      <p:cxnSp>
        <p:nvCxnSpPr>
          <p:cNvPr id="217" name="Прямая соединительная линия 47"/>
          <p:cNvCxnSpPr>
            <a:stCxn id="214" idx="0"/>
            <a:endCxn id="197" idx="0"/>
          </p:cNvCxnSpPr>
          <p:nvPr/>
        </p:nvCxnSpPr>
        <p:spPr>
          <a:xfrm flipH="1" flipV="1">
            <a:off x="1133615" y="5372959"/>
            <a:ext cx="916518" cy="511965"/>
          </a:xfrm>
          <a:prstGeom prst="straightConnector1">
            <a:avLst/>
          </a:prstGeom>
          <a:ln w="12700">
            <a:solidFill>
              <a:srgbClr val="0070C0"/>
            </a:solidFill>
          </a:ln>
        </p:spPr>
      </p:cxnSp>
      <p:cxnSp>
        <p:nvCxnSpPr>
          <p:cNvPr id="218" name="Прямая соединительная линия 51"/>
          <p:cNvCxnSpPr>
            <a:stCxn id="214" idx="0"/>
            <a:endCxn id="202" idx="0"/>
          </p:cNvCxnSpPr>
          <p:nvPr/>
        </p:nvCxnSpPr>
        <p:spPr>
          <a:xfrm flipH="1" flipV="1">
            <a:off x="1133079" y="5482306"/>
            <a:ext cx="917054" cy="402618"/>
          </a:xfrm>
          <a:prstGeom prst="straightConnector1">
            <a:avLst/>
          </a:prstGeom>
          <a:ln w="12700">
            <a:solidFill>
              <a:srgbClr val="0070C0"/>
            </a:solidFill>
          </a:ln>
        </p:spPr>
      </p:cxnSp>
      <p:cxnSp>
        <p:nvCxnSpPr>
          <p:cNvPr id="219" name="Прямая соединительная линия 53"/>
          <p:cNvCxnSpPr>
            <a:stCxn id="214" idx="0"/>
            <a:endCxn id="203" idx="0"/>
          </p:cNvCxnSpPr>
          <p:nvPr/>
        </p:nvCxnSpPr>
        <p:spPr>
          <a:xfrm flipH="1" flipV="1">
            <a:off x="1132540" y="5591326"/>
            <a:ext cx="917593" cy="293598"/>
          </a:xfrm>
          <a:prstGeom prst="straightConnector1">
            <a:avLst/>
          </a:prstGeom>
          <a:ln w="12700">
            <a:solidFill>
              <a:srgbClr val="0070C0"/>
            </a:solidFill>
          </a:ln>
        </p:spPr>
      </p:cxnSp>
      <p:cxnSp>
        <p:nvCxnSpPr>
          <p:cNvPr id="220" name="Прямая соединительная линия 55"/>
          <p:cNvCxnSpPr>
            <a:stCxn id="214" idx="0"/>
            <a:endCxn id="204" idx="0"/>
          </p:cNvCxnSpPr>
          <p:nvPr/>
        </p:nvCxnSpPr>
        <p:spPr>
          <a:xfrm flipH="1" flipV="1">
            <a:off x="1132539" y="5705535"/>
            <a:ext cx="917594" cy="179389"/>
          </a:xfrm>
          <a:prstGeom prst="straightConnector1">
            <a:avLst/>
          </a:prstGeom>
          <a:ln w="12700">
            <a:solidFill>
              <a:srgbClr val="0070C0"/>
            </a:solidFill>
          </a:ln>
        </p:spPr>
      </p:cxnSp>
      <p:cxnSp>
        <p:nvCxnSpPr>
          <p:cNvPr id="221" name="Прямая соединительная линия 57"/>
          <p:cNvCxnSpPr>
            <a:stCxn id="214" idx="0"/>
            <a:endCxn id="198" idx="0"/>
          </p:cNvCxnSpPr>
          <p:nvPr/>
        </p:nvCxnSpPr>
        <p:spPr>
          <a:xfrm flipH="1" flipV="1">
            <a:off x="1132003" y="5822726"/>
            <a:ext cx="918130" cy="62198"/>
          </a:xfrm>
          <a:prstGeom prst="straightConnector1">
            <a:avLst/>
          </a:prstGeom>
          <a:ln w="12700">
            <a:solidFill>
              <a:srgbClr val="0070C0"/>
            </a:solidFill>
          </a:ln>
        </p:spPr>
      </p:cxnSp>
      <p:cxnSp>
        <p:nvCxnSpPr>
          <p:cNvPr id="222" name="Прямая соединительная линия 59"/>
          <p:cNvCxnSpPr>
            <a:stCxn id="214" idx="0"/>
            <a:endCxn id="199" idx="0"/>
          </p:cNvCxnSpPr>
          <p:nvPr/>
        </p:nvCxnSpPr>
        <p:spPr>
          <a:xfrm flipH="1">
            <a:off x="1132003" y="5884923"/>
            <a:ext cx="918130" cy="52225"/>
          </a:xfrm>
          <a:prstGeom prst="straightConnector1">
            <a:avLst/>
          </a:prstGeom>
          <a:ln w="12700">
            <a:solidFill>
              <a:srgbClr val="0070C0"/>
            </a:solidFill>
          </a:ln>
        </p:spPr>
      </p:cxnSp>
      <p:sp>
        <p:nvSpPr>
          <p:cNvPr id="225" name="TextBox 69"/>
          <p:cNvSpPr txBox="1"/>
          <p:nvPr/>
        </p:nvSpPr>
        <p:spPr>
          <a:xfrm>
            <a:off x="794336" y="4834313"/>
            <a:ext cx="3183964" cy="3962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lgn="ctr">
              <a:defRPr sz="1100"/>
            </a:lvl1pPr>
          </a:lstStyle>
          <a:p>
            <a:r>
              <a:rPr dirty="0"/>
              <a:t>Directions of The Blagoveshchensk airport (</a:t>
            </a:r>
            <a:r>
              <a:rPr dirty="0" err="1"/>
              <a:t>Ignatyevo</a:t>
            </a:r>
            <a:r>
              <a:rPr dirty="0"/>
              <a:t>)  </a:t>
            </a:r>
          </a:p>
        </p:txBody>
      </p:sp>
      <p:sp>
        <p:nvSpPr>
          <p:cNvPr id="230" name="Овал 75"/>
          <p:cNvSpPr/>
          <p:nvPr/>
        </p:nvSpPr>
        <p:spPr>
          <a:xfrm>
            <a:off x="2999547" y="5628941"/>
            <a:ext cx="36001" cy="36001"/>
          </a:xfrm>
          <a:prstGeom prst="ellipse">
            <a:avLst/>
          </a:prstGeom>
          <a:solidFill>
            <a:srgbClr val="00B050"/>
          </a:solidFill>
          <a:ln w="25400">
            <a:solidFill>
              <a:srgbClr val="00B050"/>
            </a:solidFill>
          </a:ln>
        </p:spPr>
        <p:txBody>
          <a:bodyPr lIns="45719" rIns="45719" anchor="ctr"/>
          <a:lstStyle/>
          <a:p>
            <a:pPr>
              <a:defRPr>
                <a:solidFill>
                  <a:srgbClr val="FFFFFF"/>
                </a:solidFill>
              </a:defRPr>
            </a:pPr>
            <a:endParaRPr/>
          </a:p>
        </p:txBody>
      </p:sp>
      <p:sp>
        <p:nvSpPr>
          <p:cNvPr id="231" name="Овал 76"/>
          <p:cNvSpPr/>
          <p:nvPr/>
        </p:nvSpPr>
        <p:spPr>
          <a:xfrm>
            <a:off x="2989964" y="5747651"/>
            <a:ext cx="36001" cy="36001"/>
          </a:xfrm>
          <a:prstGeom prst="ellipse">
            <a:avLst/>
          </a:prstGeom>
          <a:solidFill>
            <a:srgbClr val="00B050"/>
          </a:solidFill>
          <a:ln w="25400">
            <a:solidFill>
              <a:srgbClr val="00B050"/>
            </a:solidFill>
          </a:ln>
        </p:spPr>
        <p:txBody>
          <a:bodyPr lIns="45719" rIns="45719" anchor="ctr"/>
          <a:lstStyle/>
          <a:p>
            <a:pPr>
              <a:defRPr>
                <a:solidFill>
                  <a:srgbClr val="FFFFFF"/>
                </a:solidFill>
              </a:defRPr>
            </a:pPr>
            <a:endParaRPr/>
          </a:p>
        </p:txBody>
      </p:sp>
      <p:sp>
        <p:nvSpPr>
          <p:cNvPr id="232" name="Овал 77"/>
          <p:cNvSpPr/>
          <p:nvPr/>
        </p:nvSpPr>
        <p:spPr>
          <a:xfrm>
            <a:off x="3012039" y="5848923"/>
            <a:ext cx="36001" cy="36001"/>
          </a:xfrm>
          <a:prstGeom prst="ellipse">
            <a:avLst/>
          </a:prstGeom>
          <a:solidFill>
            <a:srgbClr val="00B050"/>
          </a:solidFill>
          <a:ln w="25400">
            <a:solidFill>
              <a:srgbClr val="00B050"/>
            </a:solidFill>
          </a:ln>
        </p:spPr>
        <p:txBody>
          <a:bodyPr lIns="45719" rIns="45719" anchor="ctr"/>
          <a:lstStyle/>
          <a:p>
            <a:pPr>
              <a:defRPr>
                <a:solidFill>
                  <a:srgbClr val="FFFFFF"/>
                </a:solidFill>
              </a:defRPr>
            </a:pPr>
            <a:endParaRPr/>
          </a:p>
        </p:txBody>
      </p:sp>
      <p:cxnSp>
        <p:nvCxnSpPr>
          <p:cNvPr id="234" name="Прямая соединительная линия 48"/>
          <p:cNvCxnSpPr/>
          <p:nvPr/>
        </p:nvCxnSpPr>
        <p:spPr>
          <a:xfrm flipV="1">
            <a:off x="2177539" y="5659066"/>
            <a:ext cx="851971" cy="218205"/>
          </a:xfrm>
          <a:prstGeom prst="straightConnector1">
            <a:avLst/>
          </a:prstGeom>
          <a:ln/>
        </p:spPr>
        <p:style>
          <a:lnRef idx="1">
            <a:schemeClr val="accent1"/>
          </a:lnRef>
          <a:fillRef idx="0">
            <a:schemeClr val="accent1"/>
          </a:fillRef>
          <a:effectRef idx="0">
            <a:schemeClr val="accent1"/>
          </a:effectRef>
          <a:fontRef idx="minor">
            <a:schemeClr val="tx1"/>
          </a:fontRef>
        </p:style>
      </p:cxnSp>
      <p:sp>
        <p:nvSpPr>
          <p:cNvPr id="235" name="Прямая соединительная линия 54"/>
          <p:cNvSpPr/>
          <p:nvPr/>
        </p:nvSpPr>
        <p:spPr>
          <a:xfrm>
            <a:off x="2177539" y="5876164"/>
            <a:ext cx="839773" cy="1106"/>
          </a:xfrm>
          <a:prstGeom prst="line">
            <a:avLst/>
          </a:prstGeom>
          <a:ln w="12700">
            <a:solidFill>
              <a:srgbClr val="00B050"/>
            </a:solidFill>
          </a:ln>
        </p:spPr>
        <p:txBody>
          <a:bodyPr lIns="45719" rIns="45719"/>
          <a:lstStyle/>
          <a:p>
            <a:endParaRPr/>
          </a:p>
        </p:txBody>
      </p:sp>
      <p:sp>
        <p:nvSpPr>
          <p:cNvPr id="236" name="Прямая соединительная линия 58"/>
          <p:cNvSpPr/>
          <p:nvPr/>
        </p:nvSpPr>
        <p:spPr>
          <a:xfrm flipV="1">
            <a:off x="2209143" y="5786922"/>
            <a:ext cx="842403" cy="90350"/>
          </a:xfrm>
          <a:prstGeom prst="line">
            <a:avLst/>
          </a:prstGeom>
          <a:ln w="12700">
            <a:solidFill>
              <a:srgbClr val="00B050"/>
            </a:solidFill>
          </a:ln>
        </p:spPr>
        <p:txBody>
          <a:bodyPr lIns="45719" rIns="45719"/>
          <a:lstStyle/>
          <a:p>
            <a:endParaRPr/>
          </a:p>
        </p:txBody>
      </p:sp>
      <p:sp>
        <p:nvSpPr>
          <p:cNvPr id="237" name="Овал 92"/>
          <p:cNvSpPr/>
          <p:nvPr/>
        </p:nvSpPr>
        <p:spPr>
          <a:xfrm flipH="1">
            <a:off x="3007965" y="5958554"/>
            <a:ext cx="36001" cy="36001"/>
          </a:xfrm>
          <a:prstGeom prst="ellipse">
            <a:avLst/>
          </a:prstGeom>
          <a:solidFill>
            <a:srgbClr val="00B050"/>
          </a:solidFill>
          <a:ln w="25400">
            <a:solidFill>
              <a:srgbClr val="00B050"/>
            </a:solidFill>
          </a:ln>
        </p:spPr>
        <p:txBody>
          <a:bodyPr lIns="45719" rIns="45719" anchor="ctr"/>
          <a:lstStyle/>
          <a:p>
            <a:pPr>
              <a:defRPr>
                <a:solidFill>
                  <a:srgbClr val="FFFFFF"/>
                </a:solidFill>
              </a:defRPr>
            </a:pPr>
            <a:endParaRPr/>
          </a:p>
        </p:txBody>
      </p:sp>
      <p:cxnSp>
        <p:nvCxnSpPr>
          <p:cNvPr id="238" name="Прямая соединительная линия 64"/>
          <p:cNvCxnSpPr/>
          <p:nvPr/>
        </p:nvCxnSpPr>
        <p:spPr>
          <a:xfrm>
            <a:off x="2177539" y="5877271"/>
            <a:ext cx="840009" cy="119127"/>
          </a:xfrm>
          <a:prstGeom prst="straightConnector1">
            <a:avLst/>
          </a:prstGeom>
          <a:ln w="12700">
            <a:solidFill>
              <a:srgbClr val="00B050"/>
            </a:solidFill>
          </a:ln>
        </p:spPr>
      </p:cxnSp>
      <p:cxnSp>
        <p:nvCxnSpPr>
          <p:cNvPr id="239" name="Прямая соединительная линия 67"/>
          <p:cNvCxnSpPr>
            <a:stCxn id="214" idx="0"/>
            <a:endCxn id="200" idx="0"/>
          </p:cNvCxnSpPr>
          <p:nvPr/>
        </p:nvCxnSpPr>
        <p:spPr>
          <a:xfrm flipH="1">
            <a:off x="1135203" y="5884923"/>
            <a:ext cx="914930" cy="154365"/>
          </a:xfrm>
          <a:prstGeom prst="straightConnector1">
            <a:avLst/>
          </a:prstGeom>
          <a:ln w="12700">
            <a:solidFill>
              <a:srgbClr val="0070C0"/>
            </a:solidFill>
          </a:ln>
        </p:spPr>
      </p:cxnSp>
      <p:cxnSp>
        <p:nvCxnSpPr>
          <p:cNvPr id="240" name="Прямая соединительная линия 73"/>
          <p:cNvCxnSpPr>
            <a:stCxn id="214" idx="0"/>
            <a:endCxn id="201" idx="0"/>
          </p:cNvCxnSpPr>
          <p:nvPr/>
        </p:nvCxnSpPr>
        <p:spPr>
          <a:xfrm flipH="1">
            <a:off x="1132002" y="5884923"/>
            <a:ext cx="918131" cy="262126"/>
          </a:xfrm>
          <a:prstGeom prst="straightConnector1">
            <a:avLst/>
          </a:prstGeom>
          <a:ln w="12700">
            <a:solidFill>
              <a:srgbClr val="0070C0"/>
            </a:solidFill>
          </a:ln>
        </p:spPr>
      </p:cxnSp>
      <p:sp>
        <p:nvSpPr>
          <p:cNvPr id="243" name="Прямая соединительная линия 68"/>
          <p:cNvSpPr/>
          <p:nvPr/>
        </p:nvSpPr>
        <p:spPr>
          <a:xfrm flipH="1">
            <a:off x="4499991" y="1843082"/>
            <a:ext cx="1" cy="4682263"/>
          </a:xfrm>
          <a:prstGeom prst="line">
            <a:avLst/>
          </a:prstGeom>
          <a:ln w="28575">
            <a:solidFill>
              <a:srgbClr val="0070C0"/>
            </a:solidFill>
          </a:ln>
        </p:spPr>
        <p:txBody>
          <a:bodyPr lIns="45719" rIns="45719"/>
          <a:lstStyle/>
          <a:p>
            <a:endParaRPr/>
          </a:p>
        </p:txBody>
      </p:sp>
      <p:pic>
        <p:nvPicPr>
          <p:cNvPr id="244" name="Рисунок 70" descr="Рисунок 70"/>
          <p:cNvPicPr>
            <a:picLocks noChangeAspect="1"/>
          </p:cNvPicPr>
          <p:nvPr/>
        </p:nvPicPr>
        <p:blipFill>
          <a:blip r:embed="rId7"/>
          <a:stretch>
            <a:fillRect/>
          </a:stretch>
        </p:blipFill>
        <p:spPr>
          <a:xfrm>
            <a:off x="4787131" y="5445223"/>
            <a:ext cx="472696" cy="470731"/>
          </a:xfrm>
          <a:prstGeom prst="rect">
            <a:avLst/>
          </a:prstGeom>
          <a:ln w="12700">
            <a:miter lim="400000"/>
          </a:ln>
        </p:spPr>
      </p:pic>
      <p:sp>
        <p:nvSpPr>
          <p:cNvPr id="245" name="TextBox 71"/>
          <p:cNvSpPr txBox="1"/>
          <p:nvPr/>
        </p:nvSpPr>
        <p:spPr>
          <a:xfrm>
            <a:off x="5580112" y="5589239"/>
            <a:ext cx="2044303" cy="3327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1600" b="1">
                <a:solidFill>
                  <a:srgbClr val="0070C0"/>
                </a:solidFill>
              </a:defRPr>
            </a:lvl1pPr>
          </a:lstStyle>
          <a:p>
            <a:r>
              <a:t>Communications</a:t>
            </a:r>
          </a:p>
        </p:txBody>
      </p:sp>
      <p:sp>
        <p:nvSpPr>
          <p:cNvPr id="246" name="TextBox 74"/>
          <p:cNvSpPr txBox="1"/>
          <p:nvPr/>
        </p:nvSpPr>
        <p:spPr>
          <a:xfrm>
            <a:off x="4788023" y="5877271"/>
            <a:ext cx="4176466" cy="78994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algn="just">
              <a:defRPr sz="1000"/>
            </a:pPr>
            <a:r>
              <a:t>General operator of fixed communications and internet service provider is “Rostelecom”.</a:t>
            </a:r>
          </a:p>
          <a:p>
            <a:pPr algn="just">
              <a:defRPr sz="1000"/>
            </a:pPr>
            <a:r>
              <a:t>Cellular operators: “MTS”, “Beeline”, «MegaFon», «Yota». In the city of Blagoveshchensk there are GSM- and CDMA- communications of Chinese operators China Mobile and China Unicom.</a:t>
            </a:r>
          </a:p>
        </p:txBody>
      </p:sp>
      <p:cxnSp>
        <p:nvCxnSpPr>
          <p:cNvPr id="7" name="Прямая соединительная линия 6">
            <a:extLst>
              <a:ext uri="{FF2B5EF4-FFF2-40B4-BE49-F238E27FC236}">
                <a16:creationId xmlns="" xmlns:a16="http://schemas.microsoft.com/office/drawing/2014/main" id="{3670A8AE-0F08-4580-857D-32286012020A}"/>
              </a:ext>
            </a:extLst>
          </p:cNvPr>
          <p:cNvCxnSpPr>
            <a:stCxn id="215" idx="2"/>
            <a:endCxn id="211" idx="5"/>
          </p:cNvCxnSpPr>
          <p:nvPr/>
        </p:nvCxnSpPr>
        <p:spPr>
          <a:xfrm flipH="1">
            <a:off x="1146345" y="5884923"/>
            <a:ext cx="849812" cy="393668"/>
          </a:xfrm>
          <a:prstGeom prst="line">
            <a:avLst/>
          </a:prstGeom>
          <a:ln w="12700">
            <a:solidFill>
              <a:srgbClr val="0070C0"/>
            </a:solidFill>
          </a:ln>
        </p:spPr>
      </p:cxnSp>
      <p:sp>
        <p:nvSpPr>
          <p:cNvPr id="215" name="Овал 115"/>
          <p:cNvSpPr/>
          <p:nvPr/>
        </p:nvSpPr>
        <p:spPr>
          <a:xfrm>
            <a:off x="1996157" y="5830947"/>
            <a:ext cx="107951" cy="107951"/>
          </a:xfrm>
          <a:prstGeom prst="ellipse">
            <a:avLst/>
          </a:prstGeom>
          <a:solidFill>
            <a:srgbClr val="E46C0A"/>
          </a:solidFill>
          <a:ln w="25400">
            <a:solidFill>
              <a:srgbClr val="E46C0A"/>
            </a:solidFill>
          </a:ln>
        </p:spPr>
        <p:txBody>
          <a:bodyPr lIns="45719" rIns="45719" anchor="ctr"/>
          <a:lstStyle/>
          <a:p>
            <a:pPr>
              <a:defRPr>
                <a:solidFill>
                  <a:srgbClr val="FFFFFF"/>
                </a:solidFill>
              </a:defRPr>
            </a:pPr>
            <a:endParaRPr/>
          </a:p>
        </p:txBody>
      </p:sp>
      <p:sp>
        <p:nvSpPr>
          <p:cNvPr id="88" name="Овал 92">
            <a:extLst>
              <a:ext uri="{FF2B5EF4-FFF2-40B4-BE49-F238E27FC236}">
                <a16:creationId xmlns="" xmlns:a16="http://schemas.microsoft.com/office/drawing/2014/main" id="{31EEB19B-EF3A-4985-94AC-598BFA064EB3}"/>
              </a:ext>
            </a:extLst>
          </p:cNvPr>
          <p:cNvSpPr/>
          <p:nvPr/>
        </p:nvSpPr>
        <p:spPr>
          <a:xfrm flipH="1">
            <a:off x="3007964" y="6066245"/>
            <a:ext cx="36001" cy="36001"/>
          </a:xfrm>
          <a:prstGeom prst="ellipse">
            <a:avLst/>
          </a:prstGeom>
          <a:solidFill>
            <a:srgbClr val="00B050"/>
          </a:solidFill>
          <a:ln w="25400">
            <a:solidFill>
              <a:srgbClr val="00B050"/>
            </a:solidFill>
          </a:ln>
        </p:spPr>
        <p:txBody>
          <a:bodyPr lIns="45719" rIns="45719" anchor="ctr"/>
          <a:lstStyle/>
          <a:p>
            <a:pPr>
              <a:defRPr>
                <a:solidFill>
                  <a:srgbClr val="FFFFFF"/>
                </a:solidFill>
              </a:defRPr>
            </a:pPr>
            <a:endParaRPr/>
          </a:p>
        </p:txBody>
      </p:sp>
      <p:cxnSp>
        <p:nvCxnSpPr>
          <p:cNvPr id="19" name="Прямая соединительная линия 18">
            <a:extLst>
              <a:ext uri="{FF2B5EF4-FFF2-40B4-BE49-F238E27FC236}">
                <a16:creationId xmlns="" xmlns:a16="http://schemas.microsoft.com/office/drawing/2014/main" id="{E154AFB9-B22C-4311-B235-E2E6A413B0C8}"/>
              </a:ext>
            </a:extLst>
          </p:cNvPr>
          <p:cNvCxnSpPr/>
          <p:nvPr/>
        </p:nvCxnSpPr>
        <p:spPr>
          <a:xfrm>
            <a:off x="2177539" y="5877271"/>
            <a:ext cx="838006" cy="220320"/>
          </a:xfrm>
          <a:prstGeom prst="line">
            <a:avLst/>
          </a:prstGeom>
          <a:ln w="12700">
            <a:solidFill>
              <a:srgbClr val="00B050"/>
            </a:solidFill>
          </a:ln>
        </p:spPr>
      </p:cxnSp>
      <p:cxnSp>
        <p:nvCxnSpPr>
          <p:cNvPr id="72" name="Прямая соединительная линия 71">
            <a:extLst>
              <a:ext uri="{FF2B5EF4-FFF2-40B4-BE49-F238E27FC236}">
                <a16:creationId xmlns="" xmlns:a16="http://schemas.microsoft.com/office/drawing/2014/main" id="{3670A8AE-0F08-4580-857D-32286012020A}"/>
              </a:ext>
            </a:extLst>
          </p:cNvPr>
          <p:cNvCxnSpPr/>
          <p:nvPr/>
        </p:nvCxnSpPr>
        <p:spPr>
          <a:xfrm flipH="1">
            <a:off x="1182785" y="5921980"/>
            <a:ext cx="879964" cy="480916"/>
          </a:xfrm>
          <a:prstGeom prst="line">
            <a:avLst/>
          </a:prstGeom>
          <a:ln w="12700">
            <a:solidFill>
              <a:srgbClr val="0070C0"/>
            </a:solidFill>
          </a:ln>
        </p:spPr>
      </p:cxnSp>
      <p:sp>
        <p:nvSpPr>
          <p:cNvPr id="74" name="Овал 110"/>
          <p:cNvSpPr/>
          <p:nvPr/>
        </p:nvSpPr>
        <p:spPr>
          <a:xfrm flipH="1">
            <a:off x="1146017" y="6380036"/>
            <a:ext cx="45719" cy="45719"/>
          </a:xfrm>
          <a:prstGeom prst="ellipse">
            <a:avLst/>
          </a:prstGeom>
          <a:solidFill>
            <a:srgbClr val="0070C0"/>
          </a:solidFill>
          <a:ln w="25400">
            <a:solidFill>
              <a:srgbClr val="0070C0"/>
            </a:solidFill>
          </a:ln>
        </p:spPr>
        <p:txBody>
          <a:bodyPr lIns="45719" rIns="45719" anchor="ctr"/>
          <a:lstStyle/>
          <a:p>
            <a:pPr>
              <a:defRPr>
                <a:solidFill>
                  <a:srgbClr val="FFFFFF"/>
                </a:solidFill>
              </a:defRPr>
            </a:pPr>
            <a:endParaRPr/>
          </a:p>
        </p:txBody>
      </p:sp>
      <p:sp>
        <p:nvSpPr>
          <p:cNvPr id="3" name="TextBox 2"/>
          <p:cNvSpPr txBox="1"/>
          <p:nvPr/>
        </p:nvSpPr>
        <p:spPr>
          <a:xfrm>
            <a:off x="359545" y="6640074"/>
            <a:ext cx="695542" cy="2154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800" dirty="0"/>
              <a:t>Krasnoyarsk</a:t>
            </a:r>
            <a:endParaRPr kumimoji="0" lang="ru-RU" sz="800" b="0" i="0" u="none" strike="noStrike" cap="none" spc="0" normalizeH="0" baseline="0" dirty="0">
              <a:ln>
                <a:noFill/>
              </a:ln>
              <a:solidFill>
                <a:srgbClr val="000000"/>
              </a:solidFill>
              <a:effectLst/>
              <a:uFillTx/>
              <a:sym typeface="Calibri"/>
            </a:endParaRPr>
          </a:p>
        </p:txBody>
      </p:sp>
      <p:cxnSp>
        <p:nvCxnSpPr>
          <p:cNvPr id="77" name="Прямая соединительная линия 76">
            <a:extLst>
              <a:ext uri="{FF2B5EF4-FFF2-40B4-BE49-F238E27FC236}">
                <a16:creationId xmlns="" xmlns:a16="http://schemas.microsoft.com/office/drawing/2014/main" id="{E154AFB9-B22C-4311-B235-E2E6A413B0C8}"/>
              </a:ext>
            </a:extLst>
          </p:cNvPr>
          <p:cNvCxnSpPr/>
          <p:nvPr/>
        </p:nvCxnSpPr>
        <p:spPr>
          <a:xfrm>
            <a:off x="2209143" y="5921996"/>
            <a:ext cx="798822" cy="350245"/>
          </a:xfrm>
          <a:prstGeom prst="line">
            <a:avLst/>
          </a:prstGeom>
          <a:ln w="12700">
            <a:solidFill>
              <a:srgbClr val="00B050"/>
            </a:solidFill>
          </a:ln>
        </p:spPr>
      </p:cxnSp>
      <p:sp>
        <p:nvSpPr>
          <p:cNvPr id="79" name="Овал 92">
            <a:extLst>
              <a:ext uri="{FF2B5EF4-FFF2-40B4-BE49-F238E27FC236}">
                <a16:creationId xmlns="" xmlns:a16="http://schemas.microsoft.com/office/drawing/2014/main" id="{31EEB19B-EF3A-4985-94AC-598BFA064EB3}"/>
              </a:ext>
            </a:extLst>
          </p:cNvPr>
          <p:cNvSpPr/>
          <p:nvPr/>
        </p:nvSpPr>
        <p:spPr>
          <a:xfrm flipH="1">
            <a:off x="2963546" y="6236240"/>
            <a:ext cx="36001" cy="36001"/>
          </a:xfrm>
          <a:prstGeom prst="ellipse">
            <a:avLst/>
          </a:prstGeom>
          <a:solidFill>
            <a:srgbClr val="00B050"/>
          </a:solidFill>
          <a:ln w="25400">
            <a:solidFill>
              <a:srgbClr val="00B050"/>
            </a:solidFill>
          </a:ln>
        </p:spPr>
        <p:txBody>
          <a:bodyPr lIns="45719" rIns="45719" anchor="ctr"/>
          <a:lstStyle/>
          <a:p>
            <a:pPr>
              <a:defRPr>
                <a:solidFill>
                  <a:srgbClr val="FFFFFF"/>
                </a:solidFill>
              </a:defRPr>
            </a:pPr>
            <a:endParaRPr/>
          </a:p>
        </p:txBody>
      </p:sp>
      <p:sp>
        <p:nvSpPr>
          <p:cNvPr id="4" name="Прямоугольник 3"/>
          <p:cNvSpPr/>
          <p:nvPr/>
        </p:nvSpPr>
        <p:spPr>
          <a:xfrm>
            <a:off x="179511" y="3727640"/>
            <a:ext cx="4176467" cy="1107996"/>
          </a:xfrm>
          <a:prstGeom prst="rect">
            <a:avLst/>
          </a:prstGeom>
        </p:spPr>
        <p:txBody>
          <a:bodyPr wrap="square">
            <a:spAutoFit/>
          </a:bodyPr>
          <a:lstStyle/>
          <a:p>
            <a:r>
              <a:rPr lang="en-US" sz="1100" dirty="0"/>
              <a:t>Blagoveshchensk Airport is part of the national core airport network and is included in the list of airfields of federal significance. The class B runway allows servicing all types of aircraft and helicopters of domestic foreign production. Passenger transportation is carried out in domestic and international directions. About 400.0 thousand passengers are transported annually.</a:t>
            </a:r>
          </a:p>
        </p:txBody>
      </p:sp>
      <p:cxnSp>
        <p:nvCxnSpPr>
          <p:cNvPr id="68" name="Прямая соединительная линия 45"/>
          <p:cNvCxnSpPr>
            <a:endCxn id="196" idx="5"/>
          </p:cNvCxnSpPr>
          <p:nvPr/>
        </p:nvCxnSpPr>
        <p:spPr>
          <a:xfrm flipH="1" flipV="1">
            <a:off x="1146344" y="5259928"/>
            <a:ext cx="1056189" cy="777397"/>
          </a:xfrm>
          <a:prstGeom prst="straightConnector1">
            <a:avLst/>
          </a:prstGeom>
          <a:ln w="12700">
            <a:solidFill>
              <a:srgbClr val="0070C0"/>
            </a:solidFill>
          </a:ln>
        </p:spPr>
      </p:cxnSp>
      <p:sp>
        <p:nvSpPr>
          <p:cNvPr id="73" name="Овал 95"/>
          <p:cNvSpPr/>
          <p:nvPr/>
        </p:nvSpPr>
        <p:spPr>
          <a:xfrm>
            <a:off x="2995941" y="5636206"/>
            <a:ext cx="45719" cy="45719"/>
          </a:xfrm>
          <a:prstGeom prst="ellipse">
            <a:avLst/>
          </a:prstGeom>
          <a:solidFill>
            <a:srgbClr val="0070C0"/>
          </a:solidFill>
          <a:ln w="25400">
            <a:solidFill>
              <a:srgbClr val="0070C0"/>
            </a:solidFill>
          </a:ln>
        </p:spPr>
        <p:txBody>
          <a:bodyPr lIns="45719" rIns="45719" anchor="ctr"/>
          <a:lstStyle/>
          <a:p>
            <a:pPr>
              <a:defRPr>
                <a:solidFill>
                  <a:srgbClr val="FFFFFF"/>
                </a:solidFill>
              </a:defRPr>
            </a:pPr>
            <a:endParaRPr/>
          </a:p>
        </p:txBody>
      </p:sp>
      <p:sp>
        <p:nvSpPr>
          <p:cNvPr id="75" name="Овал 95"/>
          <p:cNvSpPr/>
          <p:nvPr/>
        </p:nvSpPr>
        <p:spPr>
          <a:xfrm flipH="1" flipV="1">
            <a:off x="2915816" y="5445224"/>
            <a:ext cx="45719" cy="45719"/>
          </a:xfrm>
          <a:prstGeom prst="ellipse">
            <a:avLst/>
          </a:prstGeom>
          <a:solidFill>
            <a:srgbClr val="0070C0"/>
          </a:solidFill>
          <a:ln w="25400">
            <a:solidFill>
              <a:srgbClr val="0070C0"/>
            </a:solidFill>
          </a:ln>
        </p:spPr>
        <p:txBody>
          <a:bodyPr lIns="45719" rIns="45719" anchor="ctr"/>
          <a:lstStyle/>
          <a:p>
            <a:pPr>
              <a:defRPr>
                <a:solidFill>
                  <a:srgbClr val="FFFFFF"/>
                </a:solidFill>
              </a:defRPr>
            </a:pPr>
            <a:endParaRPr/>
          </a:p>
        </p:txBody>
      </p:sp>
      <p:sp>
        <p:nvSpPr>
          <p:cNvPr id="8" name="Прямоугольник 7"/>
          <p:cNvSpPr/>
          <p:nvPr/>
        </p:nvSpPr>
        <p:spPr>
          <a:xfrm>
            <a:off x="3065566" y="5354959"/>
            <a:ext cx="526106" cy="200055"/>
          </a:xfrm>
          <a:prstGeom prst="rect">
            <a:avLst/>
          </a:prstGeom>
        </p:spPr>
        <p:txBody>
          <a:bodyPr wrap="none">
            <a:spAutoFit/>
          </a:bodyPr>
          <a:lstStyle/>
          <a:p>
            <a:r>
              <a:rPr lang="en-US" sz="700" dirty="0"/>
              <a:t>Magadan</a:t>
            </a:r>
            <a:endParaRPr lang="ru-RU" sz="2800" dirty="0"/>
          </a:p>
        </p:txBody>
      </p:sp>
    </p:spTree>
  </p:cSld>
  <p:clrMapOvr>
    <a:masterClrMapping/>
  </p:clrMapOvr>
  <p:transition spd="med"/>
</p:sld>
</file>

<file path=ppt/theme/theme1.xml><?xml version="1.0" encoding="utf-8"?>
<a:theme xmlns:a="http://schemas.openxmlformats.org/drawingml/2006/main" name="Тема Office">
  <a:themeElements>
    <a:clrScheme name="Тема Offic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Тема Office">
      <a:majorFont>
        <a:latin typeface="Helvetica"/>
        <a:ea typeface="Helvetica"/>
        <a:cs typeface="Helvetica"/>
      </a:majorFont>
      <a:minorFont>
        <a:latin typeface="Calibri"/>
        <a:ea typeface="Calibri"/>
        <a:cs typeface="Calibri"/>
      </a:minorFont>
    </a:fontScheme>
    <a:fmtScheme name="Тема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Тема Office">
  <a:themeElements>
    <a:clrScheme name="Тема Offic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Тема Office">
      <a:majorFont>
        <a:latin typeface="Helvetica"/>
        <a:ea typeface="Helvetica"/>
        <a:cs typeface="Helvetica"/>
      </a:majorFont>
      <a:minorFont>
        <a:latin typeface="Calibri"/>
        <a:ea typeface="Calibri"/>
        <a:cs typeface="Calibri"/>
      </a:minorFont>
    </a:fontScheme>
    <a:fmtScheme name="Тема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5544</TotalTime>
  <Words>9659</Words>
  <Application>Microsoft Office PowerPoint</Application>
  <PresentationFormat>Экран (4:3)</PresentationFormat>
  <Paragraphs>925</Paragraphs>
  <Slides>50</Slides>
  <Notes>0</Notes>
  <HiddenSlides>0</HiddenSlides>
  <MMClips>0</MMClips>
  <ScaleCrop>false</ScaleCrop>
  <HeadingPairs>
    <vt:vector size="4" baseType="variant">
      <vt:variant>
        <vt:lpstr>Тема</vt:lpstr>
      </vt:variant>
      <vt:variant>
        <vt:i4>5</vt:i4>
      </vt:variant>
      <vt:variant>
        <vt:lpstr>Заголовки слайдов</vt:lpstr>
      </vt:variant>
      <vt:variant>
        <vt:i4>50</vt:i4>
      </vt:variant>
    </vt:vector>
  </HeadingPairs>
  <TitlesOfParts>
    <vt:vector size="55" baseType="lpstr">
      <vt:lpstr>Тема Office</vt:lpstr>
      <vt:lpstr>1_Тема Office</vt:lpstr>
      <vt:lpstr>2_Тема Office</vt:lpstr>
      <vt:lpstr>3_Тема Office</vt:lpstr>
      <vt:lpstr>4_Тема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Кузьменко Наталья Сергеевна</dc:creator>
  <cp:lastModifiedBy>Дайлиде Дмитрий Анатольевич</cp:lastModifiedBy>
  <cp:revision>361</cp:revision>
  <cp:lastPrinted>2020-03-03T00:27:44Z</cp:lastPrinted>
  <dcterms:modified xsi:type="dcterms:W3CDTF">2023-07-20T01:20:45Z</dcterms:modified>
</cp:coreProperties>
</file>